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400" r:id="rId3"/>
    <p:sldId id="257" r:id="rId4"/>
    <p:sldId id="838" r:id="rId5"/>
    <p:sldId id="887" r:id="rId6"/>
    <p:sldId id="1083" r:id="rId8"/>
    <p:sldId id="1035" r:id="rId9"/>
    <p:sldId id="1073" r:id="rId10"/>
    <p:sldId id="1081" r:id="rId11"/>
    <p:sldId id="1084" r:id="rId12"/>
    <p:sldId id="1085" r:id="rId13"/>
    <p:sldId id="1086" r:id="rId14"/>
    <p:sldId id="1079" r:id="rId15"/>
    <p:sldId id="263" r:id="rId16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6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/>
  <p:cmAuthor id="2" name="作者" initials="A" lastIdx="0" clrIdx="1"/>
  <p:cmAuthor id="3" name="PP" initials="P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615E9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306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gs" Target="tags/tag82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1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26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2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image" Target="../media/image2.png"/><Relationship Id="rId3" Type="http://schemas.openxmlformats.org/officeDocument/2006/relationships/tags" Target="../tags/tag3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tags" Target="../tags/tag5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tags" Target="../tags/tag20.xml"/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0" y="780415"/>
            <a:ext cx="12191365" cy="6077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8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  <p:sp>
        <p:nvSpPr>
          <p:cNvPr id="13" name="文本框 12"/>
          <p:cNvSpPr txBox="1"/>
          <p:nvPr userDrawn="1">
            <p:custDataLst>
              <p:tags r:id="rId5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9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画板 1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图片 13" descr="1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04800" y="264795"/>
            <a:ext cx="1304290" cy="2787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4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42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7" Type="http://schemas.openxmlformats.org/officeDocument/2006/relationships/slideLayout" Target="../slideLayouts/slideLayout3.xml"/><Relationship Id="rId6" Type="http://schemas.openxmlformats.org/officeDocument/2006/relationships/tags" Target="../tags/tag7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tags" Target="../tags/tag69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74.xml"/><Relationship Id="rId2" Type="http://schemas.openxmlformats.org/officeDocument/2006/relationships/image" Target="../media/image18.png"/><Relationship Id="rId1" Type="http://schemas.openxmlformats.org/officeDocument/2006/relationships/tags" Target="../tags/tag73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3.xml"/><Relationship Id="rId2" Type="http://schemas.openxmlformats.org/officeDocument/2006/relationships/tags" Target="../tags/tag76.xml"/><Relationship Id="rId1" Type="http://schemas.openxmlformats.org/officeDocument/2006/relationships/tags" Target="../tags/tag75.xml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81.xml"/><Relationship Id="rId5" Type="http://schemas.openxmlformats.org/officeDocument/2006/relationships/image" Target="../media/image2.png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7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3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53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tags" Target="../tags/tag52.xml"/><Relationship Id="rId1" Type="http://schemas.openxmlformats.org/officeDocument/2006/relationships/tags" Target="../tags/tag51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3.xml"/><Relationship Id="rId8" Type="http://schemas.openxmlformats.org/officeDocument/2006/relationships/slideLayout" Target="../slideLayouts/slideLayout3.xml"/><Relationship Id="rId7" Type="http://schemas.openxmlformats.org/officeDocument/2006/relationships/tags" Target="../tags/tag5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tags" Target="../tags/tag57.xml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7" Type="http://schemas.openxmlformats.org/officeDocument/2006/relationships/slideLayout" Target="../slideLayouts/slideLayout3.xml"/><Relationship Id="rId6" Type="http://schemas.openxmlformats.org/officeDocument/2006/relationships/tags" Target="../tags/tag6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65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68.xml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tags" Target="../tags/tag67.xml"/><Relationship Id="rId1" Type="http://schemas.openxmlformats.org/officeDocument/2006/relationships/tags" Target="../tags/tag6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3335"/>
            <a:ext cx="12200890" cy="684466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727315" y="5855970"/>
            <a:ext cx="39554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000"/>
              <a:t>（以上为特定条件、特定时间区间下的部分案例展示，以及公司用户部分较好的反馈展示，不代表普遍现象，个股历史涨幅不预示其未来表现，过往收益亦不代表未来收益承诺。市场有风险，投资需谨慎！）</a:t>
            </a:r>
            <a:endParaRPr lang="zh-CN" altLang="en-US" sz="1000"/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2259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《明日前瞻》选股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6" name="图片 5"/>
          <p:cNvPicPr/>
          <p:nvPr/>
        </p:nvPicPr>
        <p:blipFill>
          <a:blip r:embed="rId4"/>
          <a:stretch>
            <a:fillRect/>
          </a:stretch>
        </p:blipFill>
        <p:spPr>
          <a:xfrm>
            <a:off x="227330" y="978535"/>
            <a:ext cx="7080250" cy="537718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5"/>
          <a:stretch>
            <a:fillRect/>
          </a:stretch>
        </p:blipFill>
        <p:spPr>
          <a:xfrm>
            <a:off x="7348855" y="978535"/>
            <a:ext cx="4712335" cy="469646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6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 b="1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3795" y="925195"/>
            <a:ext cx="9702800" cy="545782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 b="1"/>
          </a:p>
        </p:txBody>
      </p:sp>
      <p:graphicFrame>
        <p:nvGraphicFramePr>
          <p:cNvPr id="3" name="表格 2"/>
          <p:cNvGraphicFramePr/>
          <p:nvPr/>
        </p:nvGraphicFramePr>
        <p:xfrm>
          <a:off x="668020" y="847090"/>
          <a:ext cx="6538595" cy="6219190"/>
        </p:xfrm>
        <a:graphic>
          <a:graphicData uri="http://schemas.openxmlformats.org/drawingml/2006/table">
            <a:tbl>
              <a:tblPr/>
              <a:tblGrid>
                <a:gridCol w="986790"/>
                <a:gridCol w="986790"/>
                <a:gridCol w="986790"/>
                <a:gridCol w="3578225"/>
              </a:tblGrid>
              <a:tr h="526415">
                <a:tc gridSpan="4">
                  <a:txBody>
                    <a:bodyPr/>
                    <a:p>
                      <a:pPr algn="ctr" fontAlgn="ctr"/>
                      <a:r>
                        <a:rPr lang="en-US" altLang="zh-CN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7</a:t>
                      </a:r>
                      <a:r>
                        <a:rPr lang="zh-CN" altLang="en-US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月中旬至今</a:t>
                      </a:r>
                      <a:r>
                        <a:rPr lang="en-US" altLang="zh-CN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《</a:t>
                      </a:r>
                      <a:r>
                        <a:rPr lang="zh-CN" altLang="en-US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明日前瞻</a:t>
                      </a:r>
                      <a:r>
                        <a:rPr lang="en-US" altLang="zh-CN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》</a:t>
                      </a:r>
                      <a:r>
                        <a:rPr lang="zh-CN" altLang="en-US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市场表现统计</a:t>
                      </a:r>
                      <a:br>
                        <a:rPr lang="zh-CN" altLang="en-US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（内参共发布</a:t>
                      </a:r>
                      <a:r>
                        <a:rPr lang="en-US" altLang="zh-CN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27</a:t>
                      </a:r>
                      <a:r>
                        <a:rPr lang="zh-CN" altLang="en-US" sz="16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只个股）</a:t>
                      </a:r>
                      <a:endParaRPr lang="zh-CN" altLang="en-US" sz="1600" b="1" i="0">
                        <a:solidFill>
                          <a:srgbClr val="FFFFF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96875">
                <a:tc gridSpan="4">
                  <a:txBody>
                    <a:bodyPr/>
                    <a:p>
                      <a:pPr algn="ctr" fontAlgn="ctr"/>
                      <a:r>
                        <a:rPr lang="zh-CN" altLang="en-US" sz="12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发布后短线出现涨停或</a:t>
                      </a:r>
                      <a:br>
                        <a:rPr lang="zh-CN" altLang="en-US" sz="12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</a:br>
                      <a:r>
                        <a:rPr lang="zh-CN" altLang="en-US" sz="12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日内冲高超</a:t>
                      </a:r>
                      <a:r>
                        <a:rPr lang="en-US" altLang="zh-CN" sz="12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7%</a:t>
                      </a:r>
                      <a:r>
                        <a:rPr lang="zh-CN" altLang="en-US" sz="1200" b="1" i="0">
                          <a:solidFill>
                            <a:srgbClr val="FFFFFF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的强势异动个股</a:t>
                      </a:r>
                      <a:endParaRPr lang="zh-CN" altLang="en-US" sz="1200" b="1" i="0">
                        <a:solidFill>
                          <a:srgbClr val="FFFFFF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02260"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序号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发布时间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上市公司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短线上涨异动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8.03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三环集团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8.04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、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8.04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连续冲高超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8%</a:t>
                      </a:r>
                      <a:endParaRPr lang="en-US" altLang="zh-CN" sz="10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8.03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张江高科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8.05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冲高超</a:t>
                      </a: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中岩大地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8.03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盛达资源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8.05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7.30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传智教育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7.31-8.05 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四连板涨停</a:t>
                      </a:r>
                      <a:endParaRPr lang="zh-CN" altLang="en-US" sz="10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7.30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国瓷材料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8.05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冲高超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15%</a:t>
                      </a:r>
                      <a:endParaRPr lang="en-US" altLang="zh-CN" sz="10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7.29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盛达资源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8.05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7.29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国瓷材料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8.05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冲高超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15%</a:t>
                      </a:r>
                      <a:endParaRPr lang="en-US" altLang="zh-CN" sz="10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7.28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证通电子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7.31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10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7.27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大族数控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7.31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冲高超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19%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，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8.04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冲高超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10%</a:t>
                      </a:r>
                      <a:endParaRPr lang="en-US" altLang="zh-CN" sz="10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11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7.26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宏辉果蔬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7.30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冲高超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8%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，</a:t>
                      </a:r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7.31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0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7.23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美利云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7.31-8.04 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三连板涨停</a:t>
                      </a:r>
                      <a:endParaRPr lang="zh-CN" altLang="en-US" sz="10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13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7.23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金牛化工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7.29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14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中曼石油 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7.23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昭衍新药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7.27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触及涨停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16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7.21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药明康德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8.04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涨停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081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17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7.20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紫光股份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7.21-7.22</a:t>
                      </a:r>
                      <a:r>
                        <a:rPr lang="zh-CN" altLang="en-US" sz="1000" b="1" i="0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触及二连板涨停</a:t>
                      </a:r>
                      <a:endParaRPr lang="zh-CN" altLang="en-US" sz="1000" b="1" i="0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18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7.19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香农芯创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7.21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涨超</a:t>
                      </a: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19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7.16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盛美上海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7.21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涨超</a:t>
                      </a: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15%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FCE4D3"/>
                    </a:solidFill>
                  </a:tcPr>
                </a:tc>
              </a:tr>
              <a:tr h="332740">
                <a:tc gridSpan="4"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发布后短线出现</a:t>
                      </a:r>
                      <a:b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</a:br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日内跌幅超</a:t>
                      </a:r>
                      <a:r>
                        <a:rPr lang="en-US" altLang="zh-CN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5%</a:t>
                      </a:r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的部分弱势个股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758EFB"/>
                    </a:solidFill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>
                      <a:noFill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序号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758EFB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发布时间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758EFB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上市公司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758EFB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1" i="0">
                          <a:solidFill>
                            <a:srgbClr val="FFFFFF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短线调整异动</a:t>
                      </a:r>
                      <a:endParaRPr lang="zh-CN" altLang="en-US" sz="1000" b="1" i="0">
                        <a:solidFill>
                          <a:srgbClr val="FFFFFF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758EFB"/>
                    </a:solidFill>
                  </a:tcPr>
                </a:tc>
              </a:tr>
              <a:tr h="172085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7.21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三维通信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7.24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跌超</a:t>
                      </a: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171450"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7.22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昭衍新药</a:t>
                      </a:r>
                      <a:endParaRPr lang="zh-CN" altLang="en-US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  <a:tc>
                  <a:txBody>
                    <a:bodyPr/>
                    <a:p>
                      <a:pPr algn="ctr" fontAlgn="ctr"/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7.24</a:t>
                      </a:r>
                      <a:r>
                        <a:rPr lang="zh-CN" altLang="en-US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跌超</a:t>
                      </a:r>
                      <a:r>
                        <a:rPr lang="en-US" altLang="zh-CN" sz="10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5%</a:t>
                      </a:r>
                      <a:endParaRPr lang="en-US" altLang="zh-CN" sz="10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solidFill>
                      <a:srgbClr val="D9E1F4"/>
                    </a:solidFill>
                  </a:tcPr>
                </a:tc>
              </a:tr>
              <a:tr h="300355">
                <a:tc gridSpan="4">
                  <a:txBody>
                    <a:bodyPr/>
                    <a:p>
                      <a:pPr algn="l" fontAlgn="ctr"/>
                      <a:r>
                        <a:rPr lang="zh-CN" altLang="en-US" sz="900" b="0" i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以上为特定条件、特定时间区间下的部分案例展示，不代表普遍现象，个股历史涨幅不预示其未来表现，过往收益亦不代表未来收益承诺。市场有风险，投资需谨慎！</a:t>
                      </a:r>
                      <a:endParaRPr lang="zh-CN" altLang="en-US" sz="900" b="0" i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9842" marR="9842" marT="9842" marB="0" anchor="ctr" anchorCtr="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7783830" y="1891665"/>
            <a:ext cx="440817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近半月</a:t>
            </a:r>
            <a:r>
              <a:rPr lang="zh-CN" altLang="en-US" b="1">
                <a:solidFill>
                  <a:srgbClr val="FF0000"/>
                </a:solidFill>
              </a:rPr>
              <a:t>《明日前瞻》</a:t>
            </a:r>
            <a:r>
              <a:rPr lang="zh-CN" altLang="en-US"/>
              <a:t>内参选出</a:t>
            </a:r>
            <a:r>
              <a:rPr lang="en-US" altLang="zh-CN" b="1">
                <a:solidFill>
                  <a:srgbClr val="FF0000"/>
                </a:solidFill>
              </a:rPr>
              <a:t>27</a:t>
            </a:r>
            <a:r>
              <a:rPr lang="zh-CN" altLang="en-US" b="1">
                <a:solidFill>
                  <a:srgbClr val="FF0000"/>
                </a:solidFill>
              </a:rPr>
              <a:t>只</a:t>
            </a:r>
            <a:r>
              <a:rPr lang="zh-CN" altLang="en-US"/>
              <a:t>个股中</a:t>
            </a:r>
            <a:endParaRPr lang="zh-CN" altLang="en-US"/>
          </a:p>
          <a:p>
            <a:endParaRPr lang="zh-CN" altLang="en-US"/>
          </a:p>
          <a:p>
            <a:r>
              <a:rPr lang="en-US" altLang="zh-CN" b="1">
                <a:solidFill>
                  <a:srgbClr val="FF0000"/>
                </a:solidFill>
              </a:rPr>
              <a:t>19</a:t>
            </a:r>
            <a:r>
              <a:rPr lang="zh-CN" altLang="en-US" b="1">
                <a:solidFill>
                  <a:srgbClr val="FF0000"/>
                </a:solidFill>
              </a:rPr>
              <a:t>只</a:t>
            </a:r>
            <a:r>
              <a:rPr lang="zh-CN" altLang="en-US"/>
              <a:t>在短期出现</a:t>
            </a:r>
            <a:r>
              <a:rPr lang="zh-CN" altLang="en-US" b="1">
                <a:solidFill>
                  <a:srgbClr val="FF0000"/>
                </a:solidFill>
              </a:rPr>
              <a:t>涨停或超</a:t>
            </a:r>
            <a:r>
              <a:rPr lang="en-US" altLang="zh-CN" b="1">
                <a:solidFill>
                  <a:srgbClr val="FF0000"/>
                </a:solidFill>
              </a:rPr>
              <a:t>7%</a:t>
            </a:r>
            <a:r>
              <a:rPr lang="zh-CN" altLang="en-US"/>
              <a:t>的冲高</a:t>
            </a:r>
            <a:endParaRPr lang="zh-CN" altLang="en-US"/>
          </a:p>
          <a:p>
            <a:endParaRPr lang="zh-CN" altLang="en-US"/>
          </a:p>
          <a:p>
            <a:r>
              <a:rPr lang="en-US" altLang="zh-CN" b="1">
                <a:solidFill>
                  <a:srgbClr val="FF0000"/>
                </a:solidFill>
              </a:rPr>
              <a:t>2</a:t>
            </a:r>
            <a:r>
              <a:rPr lang="zh-CN" altLang="en-US" b="1">
                <a:solidFill>
                  <a:srgbClr val="FF0000"/>
                </a:solidFill>
              </a:rPr>
              <a:t>只</a:t>
            </a:r>
            <a:r>
              <a:rPr lang="zh-CN" altLang="en-US"/>
              <a:t>在短期出现</a:t>
            </a:r>
            <a:r>
              <a:rPr lang="zh-CN" altLang="en-US" b="1">
                <a:solidFill>
                  <a:srgbClr val="FF0000"/>
                </a:solidFill>
              </a:rPr>
              <a:t>超</a:t>
            </a:r>
            <a:r>
              <a:rPr lang="en-US" altLang="zh-CN" b="1">
                <a:solidFill>
                  <a:srgbClr val="FF0000"/>
                </a:solidFill>
              </a:rPr>
              <a:t>15%</a:t>
            </a:r>
            <a:r>
              <a:rPr lang="zh-CN" altLang="en-US"/>
              <a:t>的冲高</a:t>
            </a:r>
            <a:endParaRPr lang="zh-CN" altLang="en-US"/>
          </a:p>
          <a:p>
            <a:endParaRPr lang="zh-CN" altLang="en-US"/>
          </a:p>
          <a:p>
            <a:r>
              <a:rPr lang="en-US" altLang="zh-CN" b="1">
                <a:solidFill>
                  <a:srgbClr val="FF0000"/>
                </a:solidFill>
              </a:rPr>
              <a:t>1</a:t>
            </a:r>
            <a:r>
              <a:rPr lang="zh-CN" altLang="en-US" b="1">
                <a:solidFill>
                  <a:srgbClr val="FF0000"/>
                </a:solidFill>
              </a:rPr>
              <a:t>只</a:t>
            </a:r>
            <a:r>
              <a:rPr lang="zh-CN" altLang="en-US"/>
              <a:t>发布后收获</a:t>
            </a:r>
            <a:r>
              <a:rPr lang="zh-CN" altLang="en-US" b="1">
                <a:solidFill>
                  <a:srgbClr val="FF0000"/>
                </a:solidFill>
              </a:rPr>
              <a:t>三连板</a:t>
            </a:r>
            <a:r>
              <a:rPr lang="zh-CN" altLang="en-US"/>
              <a:t>涨停</a:t>
            </a:r>
            <a:endParaRPr lang="zh-CN" altLang="en-US"/>
          </a:p>
          <a:p>
            <a:endParaRPr lang="zh-CN" altLang="en-US"/>
          </a:p>
          <a:p>
            <a:r>
              <a:rPr lang="en-US" altLang="zh-CN" b="1">
                <a:solidFill>
                  <a:srgbClr val="FF0000"/>
                </a:solidFill>
              </a:rPr>
              <a:t>1</a:t>
            </a:r>
            <a:r>
              <a:rPr lang="zh-CN" altLang="en-US" b="1">
                <a:solidFill>
                  <a:srgbClr val="FF0000"/>
                </a:solidFill>
              </a:rPr>
              <a:t>只</a:t>
            </a:r>
            <a:r>
              <a:rPr lang="zh-CN" altLang="en-US"/>
              <a:t>发布后收获</a:t>
            </a:r>
            <a:r>
              <a:rPr lang="zh-CN" altLang="en-US" b="1">
                <a:solidFill>
                  <a:srgbClr val="FF0000"/>
                </a:solidFill>
              </a:rPr>
              <a:t>四连板</a:t>
            </a:r>
            <a:r>
              <a:rPr lang="zh-CN" altLang="en-US"/>
              <a:t>涨停</a:t>
            </a:r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7861935" y="4888230"/>
            <a:ext cx="3668395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000">
                <a:sym typeface="+mn-ea"/>
              </a:rPr>
              <a:t>（以上为特定条件、特定时间区间下的部分案例展示，不代表普遍现象，个股历史涨幅不预示其未来表现，过往收益亦不代表未来收益承诺。市场有风险，投资需谨慎！）</a:t>
            </a:r>
            <a:endParaRPr lang="zh-CN" altLang="en-US" sz="1000"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>
            <p:custDataLst>
              <p:tags r:id="rId1"/>
            </p:custDataLst>
          </p:nvPr>
        </p:nvSpPr>
        <p:spPr>
          <a:xfrm>
            <a:off x="2211705" y="1743075"/>
            <a:ext cx="7670800" cy="1322070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p>
            <a:pPr algn="ctr"/>
            <a:r>
              <a:rPr lang="zh-CN" altLang="en-US" sz="8000" b="1">
                <a:gradFill>
                  <a:gsLst>
                    <a:gs pos="0">
                      <a:srgbClr val="FFFBE0"/>
                    </a:gs>
                    <a:gs pos="100000">
                      <a:srgbClr val="FFF39A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8000" b="1">
                <a:gradFill>
                  <a:gsLst>
                    <a:gs pos="0">
                      <a:srgbClr val="FFFBE0"/>
                    </a:gs>
                    <a:gs pos="100000">
                      <a:srgbClr val="FFF39A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!</a:t>
            </a:r>
            <a:endParaRPr lang="en-US" altLang="zh-CN" sz="8000" b="1">
              <a:gradFill>
                <a:gsLst>
                  <a:gs pos="0">
                    <a:srgbClr val="FFFBE0"/>
                  </a:gs>
                  <a:gs pos="100000">
                    <a:srgbClr val="FFF39A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4" name="圆角矩形 3"/>
          <p:cNvSpPr/>
          <p:nvPr userDrawn="1">
            <p:custDataLst>
              <p:tags r:id="rId2"/>
            </p:custDataLst>
          </p:nvPr>
        </p:nvSpPr>
        <p:spPr>
          <a:xfrm>
            <a:off x="2305368" y="3008630"/>
            <a:ext cx="7581265" cy="2172335"/>
          </a:xfrm>
          <a:prstGeom prst="roundRect">
            <a:avLst>
              <a:gd name="adj" fmla="val 4235"/>
            </a:avLst>
          </a:prstGeom>
          <a:solidFill>
            <a:schemeClr val="bg1"/>
          </a:solidFill>
          <a:ln>
            <a:solidFill>
              <a:srgbClr val="FBE4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 userDrawn="1">
            <p:custDataLst>
              <p:tags r:id="rId3"/>
            </p:custDataLst>
          </p:nvPr>
        </p:nvSpPr>
        <p:spPr>
          <a:xfrm>
            <a:off x="2501900" y="3173730"/>
            <a:ext cx="7215505" cy="18129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>
              <a:lnSpc>
                <a:spcPct val="160000"/>
              </a:lnSpc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我司所有工作人员均不允许推荐股票、不允许承诺收益、不允许代客理财、不允许合作分成、不允许私下收款，如您发现有任何违规行为，请立即拨打400-9088-988向我们举报!</a:t>
            </a:r>
            <a:endParaRPr lang="zh-CN" altLang="en-US" sz="1400" b="1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  <a:p>
            <a:pPr fontAlgn="auto">
              <a:lnSpc>
                <a:spcPct val="160000"/>
              </a:lnSpc>
            </a:pPr>
            <a:r>
              <a:rPr lang="zh-CN" altLang="en-US" sz="1400" b="1">
                <a:solidFill>
                  <a:schemeClr val="tx1">
                    <a:lumMod val="75000"/>
                    <a:lumOff val="2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所有信息及观点均来源于公开信息及经传软件信号显示，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400" b="1">
              <a:solidFill>
                <a:schemeClr val="tx1">
                  <a:lumMod val="75000"/>
                  <a:lumOff val="2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pic>
        <p:nvPicPr>
          <p:cNvPr id="2" name="图片 1" descr="1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113020" y="892175"/>
            <a:ext cx="1965960" cy="42037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图片 5" descr="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07005" y="3652520"/>
            <a:ext cx="6777990" cy="46037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707005" y="3700145"/>
            <a:ext cx="31438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主讲老师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     </a:t>
            </a:r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冯锐枭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2"/>
            </p:custDataLst>
          </p:nvPr>
        </p:nvSpPr>
        <p:spPr>
          <a:xfrm>
            <a:off x="6408420" y="3744595"/>
            <a:ext cx="36239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执业编号</a:t>
            </a:r>
            <a:r>
              <a:rPr lang="en-US" altLang="zh-CN">
                <a:solidFill>
                  <a:srgbClr val="FF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</a:rPr>
              <a:t>  </a:t>
            </a:r>
            <a:r>
              <a:rPr lang="zh-CN" altLang="en-US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</a:rPr>
              <a:t>A1120623040002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518160" y="1064895"/>
            <a:ext cx="10981055" cy="2476500"/>
          </a:xfrm>
          <a:prstGeom prst="rect">
            <a:avLst/>
          </a:prstGeom>
          <a:noFill/>
          <a:ln w="12700" cmpd="sng">
            <a:noFill/>
            <a:prstDash val="solid"/>
          </a:ln>
        </p:spPr>
        <p:txBody>
          <a:bodyPr wrap="square" rtlCol="0">
            <a:noAutofit/>
          </a:bodyPr>
          <a:p>
            <a:pPr algn="ctr"/>
            <a:endParaRPr lang="zh-CN" altLang="en-US" sz="6600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  <a:p>
            <a:pPr algn="ctr"/>
            <a:r>
              <a:rPr lang="zh-CN" altLang="en-US" sz="6600">
                <a:ln>
                  <a:solidFill>
                    <a:srgbClr val="FF0000"/>
                  </a:solidFill>
                </a:ln>
                <a:gradFill>
                  <a:gsLst>
                    <a:gs pos="0">
                      <a:srgbClr val="FFFEED"/>
                    </a:gs>
                    <a:gs pos="100000">
                      <a:srgbClr val="FFFD9C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竞价实战特训</a:t>
            </a:r>
            <a:endParaRPr lang="zh-CN" altLang="en-US" sz="6600">
              <a:ln>
                <a:solidFill>
                  <a:srgbClr val="FF0000"/>
                </a:solidFill>
              </a:ln>
              <a:gradFill>
                <a:gsLst>
                  <a:gs pos="0">
                    <a:srgbClr val="FFFEED"/>
                  </a:gs>
                  <a:gs pos="100000">
                    <a:srgbClr val="FFFD9C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145790" y="5185410"/>
            <a:ext cx="6237713" cy="1546225"/>
            <a:chOff x="4791" y="7416"/>
            <a:chExt cx="10127" cy="2435"/>
          </a:xfrm>
        </p:grpSpPr>
        <p:sp>
          <p:nvSpPr>
            <p:cNvPr id="4" name="圆角矩形 3"/>
            <p:cNvSpPr/>
            <p:nvPr/>
          </p:nvSpPr>
          <p:spPr>
            <a:xfrm>
              <a:off x="4791" y="7416"/>
              <a:ext cx="10127" cy="243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5047" y="7416"/>
              <a:ext cx="9600" cy="188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zh-CN" altLang="en-US">
                  <a:solidFill>
                    <a:schemeClr val="tx1"/>
                  </a:solidFill>
                </a:rPr>
                <a:t>中山大学金融系毕业，股市经验6年，证券从业3年，风格偏好短线热点的各类选股策略，独创《强阳低吸》《低开反包》《缩量龙低吸》等战法，擅长追根溯源，挖掘资金背后的底层逻辑与市场情绪周期的演绎</a:t>
              </a:r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4408805" y="4293870"/>
            <a:ext cx="3985895" cy="7105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noAutofit/>
          </a:bodyPr>
          <a:p>
            <a:pPr algn="ctr"/>
            <a:r>
              <a:rPr lang="zh-CN" altLang="en-US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基金执业编号：</a:t>
            </a:r>
            <a:r>
              <a:rPr lang="en-US" altLang="zh-CN" sz="2000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cs typeface="思源黑体 CN Regular" panose="020B0500000000000000" charset="-122"/>
              </a:rPr>
              <a:t>A20250706000187</a:t>
            </a:r>
            <a:endParaRPr lang="en-US" altLang="zh-CN" sz="2000">
              <a:solidFill>
                <a:schemeClr val="bg1"/>
              </a:solidFill>
              <a:latin typeface="思源黑体 CN Regular" panose="020B0500000000000000" charset="-122"/>
              <a:ea typeface="思源黑体 CN Regular" panose="020B0500000000000000" charset="-122"/>
              <a:cs typeface="思源黑体 CN Regular" panose="020B0500000000000000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464435" y="3114040"/>
            <a:ext cx="817499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5400" dirty="0">
                <a:solidFill>
                  <a:schemeClr val="bg1"/>
                </a:solidFill>
                <a:latin typeface="思源黑体 CN Bold" panose="020B0800000000000000" charset="-122"/>
                <a:ea typeface="思源黑体 CN Bold" panose="020B0800000000000000" charset="-122"/>
                <a:sym typeface="+mn-ea"/>
              </a:rPr>
              <a:t>大盘状态</a:t>
            </a:r>
            <a:endParaRPr lang="zh-CN" altLang="en-US" sz="5400" dirty="0">
              <a:solidFill>
                <a:schemeClr val="bg1"/>
              </a:solidFill>
              <a:latin typeface="思源黑体 CN Bold" panose="020B0800000000000000" charset="-122"/>
              <a:ea typeface="思源黑体 CN Bold" panose="020B0800000000000000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市场的整体风格定调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809365" y="1133475"/>
            <a:ext cx="4573905" cy="7581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/>
          </a:p>
        </p:txBody>
      </p:sp>
      <p:sp>
        <p:nvSpPr>
          <p:cNvPr id="13" name="文本框 12"/>
          <p:cNvSpPr txBox="1"/>
          <p:nvPr userDrawn="1">
            <p:custDataLst>
              <p:tags r:id="rId2"/>
            </p:custDataLst>
          </p:nvPr>
        </p:nvSpPr>
        <p:spPr>
          <a:xfrm>
            <a:off x="635" y="6483350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2" name="右箭头 1"/>
          <p:cNvSpPr/>
          <p:nvPr/>
        </p:nvSpPr>
        <p:spPr>
          <a:xfrm>
            <a:off x="718820" y="3858895"/>
            <a:ext cx="9325610" cy="2857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右箭头 5"/>
          <p:cNvSpPr/>
          <p:nvPr/>
        </p:nvSpPr>
        <p:spPr>
          <a:xfrm rot="16200000">
            <a:off x="3005455" y="3902710"/>
            <a:ext cx="4765675" cy="28575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599815" y="813435"/>
            <a:ext cx="34347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高度</a:t>
            </a:r>
            <a:endParaRPr lang="zh-CN" altLang="en-US" sz="2000" b="1">
              <a:solidFill>
                <a:srgbClr val="FF0000"/>
              </a:solidFill>
            </a:endParaRPr>
          </a:p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（决定一轮炒作的想象空间）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044430" y="3437890"/>
            <a:ext cx="203517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流动性</a:t>
            </a:r>
            <a:endParaRPr lang="zh-CN" altLang="en-US" sz="2000" b="1">
              <a:solidFill>
                <a:srgbClr val="FF0000"/>
              </a:solidFill>
            </a:endParaRPr>
          </a:p>
          <a:p>
            <a:pPr algn="ctr"/>
            <a:r>
              <a:rPr lang="zh-CN" altLang="en-US" sz="2000" b="1">
                <a:solidFill>
                  <a:srgbClr val="FF0000"/>
                </a:solidFill>
              </a:rPr>
              <a:t>（决定炒作宽度）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068060" y="1563370"/>
            <a:ext cx="4243705" cy="1089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/>
              <a:t>兼具高度和流动性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风格：强趋势普涨行情（</a:t>
            </a:r>
            <a:r>
              <a:rPr lang="en-US" altLang="zh-CN"/>
              <a:t>2</a:t>
            </a:r>
            <a:r>
              <a:rPr lang="zh-CN" altLang="en-US"/>
              <a:t>月初、</a:t>
            </a:r>
            <a:r>
              <a:rPr lang="en-US" altLang="zh-CN"/>
              <a:t>9</a:t>
            </a:r>
            <a:r>
              <a:rPr lang="zh-CN" altLang="en-US"/>
              <a:t>月底）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资金属性：大游资、机构合力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策略：聚焦大容量强趋势个股，以及弹性最大的套利方向</a:t>
            </a:r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6068060" y="4366260"/>
            <a:ext cx="416179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无高度有流动性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风格：消息驱动的新题材轮动（</a:t>
            </a:r>
            <a:r>
              <a:rPr lang="en-US" altLang="zh-CN"/>
              <a:t>11</a:t>
            </a:r>
            <a:r>
              <a:rPr lang="zh-CN" altLang="en-US"/>
              <a:t>月初）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资金属性：小游资、量化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策略：分仓试错新题材的发酵节点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855345" y="4366260"/>
            <a:ext cx="4111625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高度和流动性双杀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风格：博弈难度极大，十档电风扇内卷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资金属性：仅少量小体量资金仍在活跃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策略：适合空仓休息</a:t>
            </a:r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855345" y="1481455"/>
            <a:ext cx="422592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/>
              <a:t>有高度无流动性</a:t>
            </a:r>
            <a:endParaRPr lang="zh-CN" altLang="en-US" b="1"/>
          </a:p>
          <a:p>
            <a:endParaRPr lang="zh-CN" altLang="en-US"/>
          </a:p>
          <a:p>
            <a:r>
              <a:rPr lang="zh-CN" altLang="en-US"/>
              <a:t>风格：缩量抱团行情（大众、华强时期）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资金属性：游资</a:t>
            </a:r>
            <a:r>
              <a:rPr lang="en-US" altLang="zh-CN"/>
              <a:t>+</a:t>
            </a:r>
            <a:r>
              <a:rPr lang="zh-CN" altLang="en-US"/>
              <a:t>量化日内套利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策略：情绪倒推的抱团核心，以及抱团股超预期节点的日内套利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41921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132965" y="-9017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指数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&amp;</a:t>
            </a: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情绪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433185" y="3429000"/>
            <a:ext cx="5278755" cy="7359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>
                <a:solidFill>
                  <a:srgbClr val="FF0000"/>
                </a:solidFill>
              </a:rPr>
              <a:t>平均股价</a:t>
            </a:r>
            <a:r>
              <a:rPr lang="zh-CN" b="1">
                <a:solidFill>
                  <a:srgbClr val="FF0000"/>
                </a:solidFill>
              </a:rPr>
              <a:t>死叉震荡</a:t>
            </a:r>
            <a:r>
              <a:rPr lang="en-US" altLang="zh-CN" b="1">
                <a:solidFill>
                  <a:srgbClr val="FF0000"/>
                </a:solidFill>
              </a:rPr>
              <a:t>4</a:t>
            </a:r>
            <a:r>
              <a:rPr lang="zh-CN" altLang="en-US" b="1">
                <a:solidFill>
                  <a:srgbClr val="FF0000"/>
                </a:solidFill>
              </a:rPr>
              <a:t>个交易日，回踩</a:t>
            </a:r>
            <a:r>
              <a:rPr lang="en-US" altLang="zh-CN" b="1">
                <a:solidFill>
                  <a:srgbClr val="FF0000"/>
                </a:solidFill>
              </a:rPr>
              <a:t>5</a:t>
            </a:r>
            <a:r>
              <a:rPr lang="zh-CN" altLang="en-US" b="1">
                <a:solidFill>
                  <a:srgbClr val="FF0000"/>
                </a:solidFill>
              </a:rPr>
              <a:t>日线走出地量十字星，短线将迎方向选择，支撑位附近可适当控仓试错</a:t>
            </a:r>
            <a:endParaRPr lang="zh-CN" altLang="en-US" b="1">
              <a:solidFill>
                <a:srgbClr val="FF0000"/>
              </a:solidFill>
            </a:endParaRPr>
          </a:p>
          <a:p>
            <a:endParaRPr lang="zh-CN" altLang="en-US" b="1">
              <a:solidFill>
                <a:srgbClr val="FF0000"/>
              </a:solidFill>
            </a:endParaRPr>
          </a:p>
          <a:p>
            <a:r>
              <a:rPr lang="zh-CN" altLang="en-US"/>
              <a:t>整体仓位</a:t>
            </a:r>
            <a:r>
              <a:rPr lang="en-US" altLang="zh-CN" b="1">
                <a:solidFill>
                  <a:srgbClr val="FF0000"/>
                </a:solidFill>
              </a:rPr>
              <a:t>5</a:t>
            </a:r>
            <a:r>
              <a:rPr lang="zh-CN" altLang="en-US" b="1">
                <a:solidFill>
                  <a:srgbClr val="FF0000"/>
                </a:solidFill>
              </a:rPr>
              <a:t>成仓左右，指数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个股均衡配置</a:t>
            </a:r>
            <a:endParaRPr lang="zh-CN" altLang="en-US" b="1">
              <a:solidFill>
                <a:srgbClr val="FF0000"/>
              </a:solidFill>
            </a:endParaRPr>
          </a:p>
          <a:p>
            <a:endParaRPr lang="zh-CN" altLang="en-US"/>
          </a:p>
          <a:p>
            <a:r>
              <a:rPr lang="zh-CN" altLang="en-US">
                <a:sym typeface="+mn-ea"/>
              </a:rPr>
              <a:t>趋势题材（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铜箔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玻纤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光纤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/CPO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、半导体、有色等</a:t>
            </a:r>
            <a:r>
              <a:rPr lang="zh-CN" altLang="en-US">
                <a:sym typeface="+mn-ea"/>
              </a:rPr>
              <a:t>）</a:t>
            </a:r>
            <a:endParaRPr lang="zh-CN" altLang="en-US">
              <a:sym typeface="+mn-ea"/>
            </a:endParaRPr>
          </a:p>
          <a:p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情绪题材（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AI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应用、医药</a:t>
            </a:r>
            <a:r>
              <a:rPr lang="zh-CN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、云计算、电力、有色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  <a:sym typeface="+mn-ea"/>
              </a:rPr>
              <a:t>等</a:t>
            </a:r>
            <a:r>
              <a:rPr lang="zh-CN" altLang="en-US">
                <a:sym typeface="+mn-ea"/>
              </a:rPr>
              <a:t>）</a:t>
            </a:r>
            <a:endParaRPr lang="zh-CN" altLang="en-US"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150" y="1080770"/>
            <a:ext cx="5031740" cy="52597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1450" y="1122680"/>
            <a:ext cx="4947920" cy="212407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板块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945005" y="168910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涨停家数前五或多次上榜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7870825" y="1689100"/>
            <a:ext cx="268351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5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日主力净买额排名前五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775" y="2343150"/>
            <a:ext cx="5940425" cy="39338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5015" y="2561590"/>
            <a:ext cx="4473575" cy="316420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7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259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板块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297035" y="2713990"/>
            <a:ext cx="269049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b="1">
                <a:solidFill>
                  <a:srgbClr val="FF0000"/>
                </a:solidFill>
              </a:rPr>
              <a:t>资金翻红率先走出</a:t>
            </a:r>
            <a:r>
              <a:rPr lang="en-US" altLang="zh-CN" b="1">
                <a:solidFill>
                  <a:srgbClr val="FF0000"/>
                </a:solidFill>
              </a:rPr>
              <a:t>B</a:t>
            </a:r>
            <a:r>
              <a:rPr lang="zh-CN" altLang="en-US" b="1">
                <a:solidFill>
                  <a:srgbClr val="FF0000"/>
                </a:solidFill>
              </a:rPr>
              <a:t>点</a:t>
            </a:r>
            <a:r>
              <a:rPr lang="en-US" altLang="zh-CN" b="1">
                <a:solidFill>
                  <a:srgbClr val="FF0000"/>
                </a:solidFill>
              </a:rPr>
              <a:t>/</a:t>
            </a:r>
            <a:r>
              <a:rPr lang="zh-CN" altLang="en-US" b="1">
                <a:solidFill>
                  <a:srgbClr val="FF0000"/>
                </a:solidFill>
              </a:rPr>
              <a:t>率先站上</a:t>
            </a:r>
            <a:r>
              <a:rPr lang="en-US" altLang="zh-CN" b="1">
                <a:solidFill>
                  <a:srgbClr val="FF0000"/>
                </a:solidFill>
              </a:rPr>
              <a:t>60</a:t>
            </a:r>
            <a:r>
              <a:rPr lang="zh-CN" altLang="en-US" b="1">
                <a:solidFill>
                  <a:srgbClr val="FF0000"/>
                </a:solidFill>
              </a:rPr>
              <a:t>日线的板块</a:t>
            </a:r>
            <a:endParaRPr lang="zh-CN" altLang="en-US" b="1">
              <a:solidFill>
                <a:srgbClr val="FF0000"/>
              </a:solidFill>
            </a:endParaRPr>
          </a:p>
          <a:p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  <a:p>
            <a:r>
              <a:rPr lang="zh-CN" b="1">
                <a:solidFill>
                  <a:srgbClr val="FF0000"/>
                </a:solidFill>
                <a:highlight>
                  <a:srgbClr val="FFFF00"/>
                </a:highlight>
              </a:rPr>
              <a:t>突破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60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日线的首次回档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  <a:p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  <a:p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留意死叉震荡</a:t>
            </a:r>
            <a:r>
              <a:rPr lang="en-US" altLang="zh-CN" b="1">
                <a:solidFill>
                  <a:srgbClr val="FF0000"/>
                </a:solidFill>
                <a:highlight>
                  <a:srgbClr val="FFFF00"/>
                </a:highlight>
              </a:rPr>
              <a:t>2-3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天后能否资金翻红再次走出熊线上移的启动</a:t>
            </a:r>
            <a:endParaRPr lang="zh-CN" altLang="en-US" b="1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0315" y="923925"/>
            <a:ext cx="4236720" cy="563943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760" y="923925"/>
            <a:ext cx="4131310" cy="563943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6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智能盯盘选股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0" y="6247765"/>
            <a:ext cx="120269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>
                <a:solidFill>
                  <a:srgbClr val="FF0000"/>
                </a:solidFill>
              </a:rPr>
              <a:t>资金强势背景下（流动资金持续翻红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主力净买额红肥绿瘦），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金叉初期或死叉后期</a:t>
            </a:r>
            <a:r>
              <a:rPr lang="zh-CN" altLang="en-US" b="1">
                <a:solidFill>
                  <a:srgbClr val="FF0000"/>
                </a:solidFill>
              </a:rPr>
              <a:t>，盘中放量拉升后的分时回档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540" y="1075690"/>
            <a:ext cx="5699760" cy="499999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4585" y="1043940"/>
            <a:ext cx="5605145" cy="501967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 userDrawn="1">
            <p:custDataLst>
              <p:tags r:id="rId1"/>
            </p:custDataLst>
          </p:nvPr>
        </p:nvSpPr>
        <p:spPr>
          <a:xfrm>
            <a:off x="0" y="6562725"/>
            <a:ext cx="12191365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buClrTx/>
              <a:buSzTx/>
              <a:buFontTx/>
            </a:pPr>
            <a:r>
              <a:rPr lang="zh-CN" altLang="en-US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风险提示:观点基于软件数据和理论模型分析，仅供参考，不构成买卖建议，股市有风险，投资需谨慎</a:t>
            </a:r>
            <a:r>
              <a:rPr lang="en-US" altLang="zh-CN" sz="120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!</a:t>
            </a:r>
            <a:endParaRPr lang="en-US" altLang="zh-CN" sz="1200">
              <a:ln>
                <a:noFill/>
              </a:ln>
              <a:solidFill>
                <a:schemeClr val="bg1">
                  <a:lumMod val="6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32965" y="0"/>
            <a:ext cx="8178800" cy="903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小平台试盘</a:t>
            </a:r>
            <a:endParaRPr kumimoji="0" lang="zh-C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035" y="1017905"/>
            <a:ext cx="5688965" cy="50526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5550" y="1017905"/>
            <a:ext cx="5349875" cy="505269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矩形 8"/>
          <p:cNvSpPr/>
          <p:nvPr/>
        </p:nvSpPr>
        <p:spPr>
          <a:xfrm>
            <a:off x="6737350" y="1393190"/>
            <a:ext cx="1078865" cy="377825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7879080" y="1807845"/>
            <a:ext cx="1249680" cy="47625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10494645" y="5347335"/>
            <a:ext cx="475615" cy="448945"/>
          </a:xfrm>
          <a:prstGeom prst="ellipse">
            <a:avLst/>
          </a:prstGeom>
          <a:noFill/>
          <a:ln w="127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4826000" y="5347335"/>
            <a:ext cx="386080" cy="448945"/>
          </a:xfrm>
          <a:prstGeom prst="ellipse">
            <a:avLst/>
          </a:prstGeom>
          <a:noFill/>
          <a:ln w="127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-113665" y="6184900"/>
            <a:ext cx="120269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b="1">
                <a:solidFill>
                  <a:srgbClr val="FF0000"/>
                </a:solidFill>
              </a:rPr>
              <a:t>资金强势背景下（流动资金持续翻红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主力净买额红肥绿瘦），</a:t>
            </a:r>
            <a:r>
              <a:rPr lang="zh-CN" altLang="en-US" b="1">
                <a:solidFill>
                  <a:srgbClr val="FF0000"/>
                </a:solidFill>
                <a:highlight>
                  <a:srgbClr val="FFFF00"/>
                </a:highlight>
              </a:rPr>
              <a:t>金叉初期或死叉后期</a:t>
            </a:r>
            <a:r>
              <a:rPr lang="zh-CN" altLang="en-US" b="1">
                <a:solidFill>
                  <a:srgbClr val="FF0000"/>
                </a:solidFill>
              </a:rPr>
              <a:t>，盘中放量拉升尝试突破平台</a:t>
            </a:r>
            <a:endParaRPr lang="zh-CN" altLang="en-US" b="1">
              <a:solidFill>
                <a:srgbClr val="FF0000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3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BEAUTIFY_FLAG" val=""/>
</p:tagLst>
</file>

<file path=ppt/tags/tag45.xml><?xml version="1.0" encoding="utf-8"?>
<p:tagLst xmlns:p="http://schemas.openxmlformats.org/presentationml/2006/main">
  <p:tag name="KSO_WM_DIAGRAM_VIRTUALLY_FRAME" val="{&quot;height&quot;:68.5,&quot;left&quot;:224.1,&quot;top&quot;:304.85,&quot;width&quot;:549.05}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48.xml><?xml version="1.0" encoding="utf-8"?>
<p:tagLst xmlns:p="http://schemas.openxmlformats.org/presentationml/2006/main">
  <p:tag name="KSO_WM_BEAUTIFY_FLAG" val=""/>
</p:tagLst>
</file>

<file path=ppt/tags/tag49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1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4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BEAUTIFY_FLAG" val=""/>
</p:tagLst>
</file>

<file path=ppt/tags/tag56.xml><?xml version="1.0" encoding="utf-8"?>
<p:tagLst xmlns:p="http://schemas.openxmlformats.org/presentationml/2006/main">
  <p:tag name="KSO_WM_DIAGRAM_VIRTUALLY_FRAME" val="{&quot;height&quot;:330.05,&quot;left&quot;:39.45,&quot;top&quot;:133,&quot;width&quot;:894.9}"/>
</p:tagLst>
</file>

<file path=ppt/tags/tag57.xml><?xml version="1.0" encoding="utf-8"?>
<p:tagLst xmlns:p="http://schemas.openxmlformats.org/presentationml/2006/main">
  <p:tag name="KSO_WM_DIAGRAM_VIRTUALLY_FRAME" val="{&quot;height&quot;:330.05,&quot;left&quot;:39.45,&quot;top&quot;:133,&quot;width&quot;:894.9}"/>
</p:tagLst>
</file>

<file path=ppt/tags/tag5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3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6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9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"/>
</p:tagLst>
</file>

<file path=ppt/tags/tag71.xml><?xml version="1.0" encoding="utf-8"?>
<p:tagLst xmlns:p="http://schemas.openxmlformats.org/presentationml/2006/main">
  <p:tag name="KSO_WM_BEAUTIFY_FLAG" val="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3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5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7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UNIT_PLACING_PICTURE_USER_VIEWPORT" val="{&quot;height&quot;:1539,&quot;width&quot;:39003}"/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2.xml><?xml version="1.0" encoding="utf-8"?>
<p:tagLst xmlns:p="http://schemas.openxmlformats.org/presentationml/2006/main">
  <p:tag name="commondata" val="eyJoZGlkIjoiOTQ1ZjcwNmNkMTFhMjA1Zjg5NzQyMTQ1MGUxYmIzMWEifQ=="/>
  <p:tag name="KSO_WPP_MARK_KEY" val="6cc4ece7-e633-44fb-a42a-42e090ec11f6"/>
  <p:tag name="COMMONDATA" val="eyJoZGlkIjoiN2FmMTg0ODVkMjQ5YWI5OWQ3MWYzZjIwZDI4YWFkN2QifQ=="/>
  <p:tag name="resource_record_key" val="{&quot;13&quot;:[4685217,4428820,4712228,4722044]}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2655</Words>
  <Application>WPS 演示</Application>
  <PresentationFormat>宽屏</PresentationFormat>
  <Paragraphs>339</Paragraphs>
  <Slides>13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6" baseType="lpstr">
      <vt:lpstr>Arial</vt:lpstr>
      <vt:lpstr>宋体</vt:lpstr>
      <vt:lpstr>Wingdings</vt:lpstr>
      <vt:lpstr>Wingdings</vt:lpstr>
      <vt:lpstr>思源黑体 CN Light</vt:lpstr>
      <vt:lpstr>思源黑体 CN Medium</vt:lpstr>
      <vt:lpstr>思源黑体 CN Normal</vt:lpstr>
      <vt:lpstr>思源黑体 CN Bold</vt:lpstr>
      <vt:lpstr>思源黑体 CN Regular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十二猪肠</cp:lastModifiedBy>
  <cp:revision>429</cp:revision>
  <dcterms:created xsi:type="dcterms:W3CDTF">2019-06-19T02:08:00Z</dcterms:created>
  <dcterms:modified xsi:type="dcterms:W3CDTF">2026-08-14T06:56:57Z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385B8B00A3964EF7AD689D35AB655FF7_13</vt:lpwstr>
  </property>
</Properties>
</file>