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956" r:id="rId8"/>
    <p:sldId id="995" r:id="rId9"/>
    <p:sldId id="999" r:id="rId10"/>
    <p:sldId id="1000" r:id="rId11"/>
    <p:sldId id="1005" r:id="rId12"/>
    <p:sldId id="1004" r:id="rId13"/>
    <p:sldId id="1001" r:id="rId14"/>
    <p:sldId id="1003" r:id="rId15"/>
    <p:sldId id="1006" r:id="rId16"/>
    <p:sldId id="941" r:id="rId17"/>
    <p:sldId id="812" r:id="rId18"/>
    <p:sldId id="959" r:id="rId19"/>
    <p:sldId id="263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87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6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9.xml"/><Relationship Id="rId3" Type="http://schemas.openxmlformats.org/officeDocument/2006/relationships/image" Target="../media/image14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8.xml"/><Relationship Id="rId2" Type="http://schemas.openxmlformats.org/officeDocument/2006/relationships/image" Target="../media/image17.png"/><Relationship Id="rId1" Type="http://schemas.openxmlformats.org/officeDocument/2006/relationships/tags" Target="../tags/tag77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0.xml"/><Relationship Id="rId2" Type="http://schemas.openxmlformats.org/officeDocument/2006/relationships/image" Target="../media/image18.png"/><Relationship Id="rId1" Type="http://schemas.openxmlformats.org/officeDocument/2006/relationships/tags" Target="../tags/tag7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81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6.xml"/><Relationship Id="rId5" Type="http://schemas.openxmlformats.org/officeDocument/2006/relationships/image" Target="../media/image2.png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6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0.xml"/><Relationship Id="rId3" Type="http://schemas.openxmlformats.org/officeDocument/2006/relationships/image" Target="../media/image10.png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3.xml"/><Relationship Id="rId3" Type="http://schemas.openxmlformats.org/officeDocument/2006/relationships/image" Target="../media/image11.png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适用的情绪节点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2540" y="1184910"/>
            <a:ext cx="9453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回避个股高潮</a:t>
            </a:r>
            <a:r>
              <a:rPr lang="zh-CN" altLang="en-US" b="1">
                <a:solidFill>
                  <a:srgbClr val="FF0000"/>
                </a:solidFill>
              </a:rPr>
              <a:t>（</a:t>
            </a:r>
            <a:r>
              <a:rPr lang="en-US" altLang="zh-CN" b="1">
                <a:solidFill>
                  <a:srgbClr val="FF0000"/>
                </a:solidFill>
              </a:rPr>
              <a:t>4000</a:t>
            </a:r>
            <a:r>
              <a:rPr lang="zh-CN" altLang="en-US" b="1">
                <a:solidFill>
                  <a:srgbClr val="FF0000"/>
                </a:solidFill>
              </a:rPr>
              <a:t>家翻红）</a:t>
            </a:r>
            <a:r>
              <a:rPr lang="zh-CN" altLang="en-US"/>
              <a:t>或情绪高潮</a:t>
            </a:r>
            <a:r>
              <a:rPr lang="zh-CN" altLang="en-US" b="1">
                <a:solidFill>
                  <a:srgbClr val="FF0000"/>
                </a:solidFill>
              </a:rPr>
              <a:t>（涨停家数</a:t>
            </a:r>
            <a:r>
              <a:rPr lang="zh-CN" b="1">
                <a:solidFill>
                  <a:srgbClr val="FF0000"/>
                </a:solidFill>
              </a:rPr>
              <a:t>大于近期高点</a:t>
            </a:r>
            <a:r>
              <a:rPr lang="zh-CN" altLang="en-US" b="1">
                <a:solidFill>
                  <a:srgbClr val="FF0000"/>
                </a:solidFill>
              </a:rPr>
              <a:t>）</a:t>
            </a:r>
            <a:r>
              <a:rPr lang="zh-CN" altLang="en-US"/>
              <a:t>节点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630" y="1900555"/>
            <a:ext cx="6212840" cy="4314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0" y="2860040"/>
            <a:ext cx="3965575" cy="23958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15" y="1312545"/>
            <a:ext cx="10300335" cy="46875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845" y="1490345"/>
            <a:ext cx="4791075" cy="4400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775" y="1490345"/>
            <a:ext cx="4855210" cy="43592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月内案例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2132965" y="1743075"/>
          <a:ext cx="8631555" cy="3371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170"/>
                <a:gridCol w="1995805"/>
                <a:gridCol w="2557145"/>
                <a:gridCol w="2083435"/>
              </a:tblGrid>
              <a:tr h="8299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上市公司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选出日期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T+3</a:t>
                      </a:r>
                      <a:r>
                        <a:rPr lang="zh-CN" altLang="en-US"/>
                        <a:t>冲高涨幅</a:t>
                      </a:r>
                      <a:r>
                        <a:rPr lang="en-US" altLang="zh-CN"/>
                        <a:t>/</a:t>
                      </a:r>
                      <a:r>
                        <a:rPr lang="zh-CN" altLang="en-US"/>
                        <a:t>止损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T+3</a:t>
                      </a:r>
                      <a:r>
                        <a:rPr lang="zh-CN" altLang="en-US"/>
                        <a:t>涨幅</a:t>
                      </a:r>
                      <a:r>
                        <a:rPr lang="en-US" altLang="zh-CN"/>
                        <a:t>/</a:t>
                      </a:r>
                      <a:r>
                        <a:rPr lang="zh-CN" altLang="en-US"/>
                        <a:t>止损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5867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共同药业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8.05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约</a:t>
                      </a:r>
                      <a:r>
                        <a:rPr lang="en-US" altLang="zh-CN" b="1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-4%</a:t>
                      </a:r>
                      <a:endParaRPr lang="en-US" altLang="zh-CN" b="1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chemeClr val="accent3">
                              <a:lumMod val="75000"/>
                            </a:schemeClr>
                          </a:solidFill>
                          <a:sym typeface="+mn-ea"/>
                        </a:rPr>
                        <a:t>约</a:t>
                      </a:r>
                      <a:r>
                        <a:rPr lang="en-US" altLang="zh-CN" sz="1800" b="1">
                          <a:solidFill>
                            <a:schemeClr val="accent3">
                              <a:lumMod val="75000"/>
                            </a:schemeClr>
                          </a:solidFill>
                          <a:sym typeface="+mn-ea"/>
                        </a:rPr>
                        <a:t>-4%</a:t>
                      </a:r>
                      <a:endParaRPr lang="en-US" altLang="zh-CN" sz="1800" b="1">
                        <a:solidFill>
                          <a:schemeClr val="accent3">
                            <a:lumMod val="75000"/>
                          </a:schemeClr>
                        </a:solidFill>
                        <a:sym typeface="+mn-ea"/>
                      </a:endParaRPr>
                    </a:p>
                  </a:txBody>
                  <a:tcPr anchor="ctr" anchorCtr="0"/>
                </a:tc>
              </a:tr>
              <a:tr h="4889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工业富联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8.06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FF0000"/>
                          </a:solidFill>
                        </a:rPr>
                        <a:t>10.38%</a:t>
                      </a:r>
                      <a:endParaRPr lang="en-US" altLang="zh-CN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FF0000"/>
                          </a:solidFill>
                        </a:rPr>
                        <a:t>6.60%</a:t>
                      </a:r>
                      <a:endParaRPr lang="en-US" altLang="zh-CN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</a:tr>
              <a:tr h="4889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航天智造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8.06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FF0000"/>
                          </a:solidFill>
                        </a:rPr>
                        <a:t>33.88%</a:t>
                      </a:r>
                      <a:endParaRPr lang="en-US" altLang="zh-CN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FF0000"/>
                          </a:solidFill>
                        </a:rPr>
                        <a:t>26.94%</a:t>
                      </a:r>
                      <a:endParaRPr lang="en-US" altLang="zh-CN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</a:tr>
              <a:tr h="4883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雄帝科技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8.11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FF0000"/>
                          </a:solidFill>
                        </a:rPr>
                        <a:t>26.95%</a:t>
                      </a:r>
                      <a:endParaRPr lang="en-US" altLang="zh-CN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FF0000"/>
                          </a:solidFill>
                        </a:rPr>
                        <a:t>15.66%</a:t>
                      </a:r>
                      <a:endParaRPr lang="en-US" altLang="zh-CN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</a:tr>
              <a:tr h="4889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菲利华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8.14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FF0000"/>
                          </a:solidFill>
                        </a:rPr>
                        <a:t>13%</a:t>
                      </a:r>
                      <a:endParaRPr lang="en-US" altLang="zh-CN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FF0000"/>
                          </a:solidFill>
                        </a:rPr>
                        <a:t>/</a:t>
                      </a:r>
                      <a:endParaRPr lang="en-US" altLang="zh-CN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952500"/>
            <a:ext cx="9601200" cy="54006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530" y="966470"/>
            <a:ext cx="9808210" cy="55168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80645" y="838835"/>
            <a:ext cx="7923530" cy="59182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073390" y="2275205"/>
            <a:ext cx="389826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7</a:t>
            </a:r>
            <a:r>
              <a:rPr lang="zh-CN" altLang="en-US"/>
              <a:t>月擒获晨曦航空、逸豪新材、满坤科技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只个股发布后斩获</a:t>
            </a:r>
            <a:r>
              <a:rPr lang="en-US" altLang="zh-CN" b="1">
                <a:solidFill>
                  <a:srgbClr val="FF0000"/>
                </a:solidFill>
              </a:rPr>
              <a:t>20cm</a:t>
            </a:r>
            <a:r>
              <a:rPr lang="zh-CN" altLang="en-US" b="1">
                <a:solidFill>
                  <a:srgbClr val="FF0000"/>
                </a:solidFill>
              </a:rPr>
              <a:t>涨停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en-US" altLang="zh-CN"/>
          </a:p>
          <a:p>
            <a:r>
              <a:rPr lang="zh-CN" altLang="en-US"/>
              <a:t>建设工业发布后回档收获</a:t>
            </a:r>
            <a:r>
              <a:rPr lang="zh-CN" altLang="en-US" b="1">
                <a:solidFill>
                  <a:srgbClr val="FF0000"/>
                </a:solidFill>
              </a:rPr>
              <a:t>三连板涨停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华宏科技发布后收获</a:t>
            </a:r>
            <a:r>
              <a:rPr lang="en-US" altLang="zh-CN" b="1">
                <a:solidFill>
                  <a:srgbClr val="FF0000"/>
                </a:solidFill>
              </a:rPr>
              <a:t>4</a:t>
            </a:r>
            <a:r>
              <a:rPr lang="zh-CN" altLang="en-US" b="1">
                <a:solidFill>
                  <a:srgbClr val="FF0000"/>
                </a:solidFill>
              </a:rPr>
              <a:t>天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板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5</a:t>
            </a:r>
            <a:r>
              <a:rPr lang="zh-CN" altLang="en-US"/>
              <a:t>只个股发布后上演</a:t>
            </a:r>
            <a:r>
              <a:rPr lang="zh-CN" altLang="en-US" b="1">
                <a:solidFill>
                  <a:srgbClr val="FF0000"/>
                </a:solidFill>
              </a:rPr>
              <a:t>二连板涨停</a:t>
            </a:r>
            <a:r>
              <a:rPr lang="zh-CN" altLang="en-US"/>
              <a:t>；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1</a:t>
            </a:r>
            <a:r>
              <a:rPr lang="zh-CN" altLang="en-US"/>
              <a:t>只个股发布后收获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天</a:t>
            </a:r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zh-CN" altLang="en-US" b="1">
                <a:solidFill>
                  <a:srgbClr val="FF0000"/>
                </a:solidFill>
              </a:rPr>
              <a:t>板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84895" y="2736850"/>
            <a:ext cx="30054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死叉初期，权重题材共舞，短线情绪回暖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5-7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成仓左右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智能乖离接近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4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，收缩仓位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智能乖离接近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，回补仓位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" y="1285875"/>
            <a:ext cx="4348480" cy="48939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285" y="1285875"/>
            <a:ext cx="3985895" cy="48875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83323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59965" y="4907280"/>
            <a:ext cx="3365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涨停棱镜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榜或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36915" y="4907280"/>
            <a:ext cx="2581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主力净买前五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830" y="1704340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395" y="1702435"/>
            <a:ext cx="5118100" cy="28968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尾盘竞价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孕线低吸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什么是孕线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07250" y="2491105"/>
            <a:ext cx="459549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孕线是技术分析中的一种</a:t>
            </a:r>
            <a:r>
              <a:rPr lang="en-US" altLang="zh-CN"/>
              <a:t>K</a:t>
            </a:r>
            <a:r>
              <a:rPr lang="zh-CN" altLang="en-US"/>
              <a:t>线组合形态，由两根</a:t>
            </a:r>
            <a:r>
              <a:rPr lang="en-US" altLang="zh-CN"/>
              <a:t>K</a:t>
            </a:r>
            <a:r>
              <a:rPr lang="zh-CN" altLang="en-US"/>
              <a:t>线构成，前一根</a:t>
            </a:r>
            <a:r>
              <a:rPr lang="en-US" altLang="zh-CN"/>
              <a:t>K</a:t>
            </a:r>
            <a:r>
              <a:rPr lang="zh-CN" altLang="en-US"/>
              <a:t>线实体较长，后一根</a:t>
            </a:r>
            <a:r>
              <a:rPr lang="en-US" altLang="zh-CN"/>
              <a:t>K</a:t>
            </a:r>
            <a:r>
              <a:rPr lang="zh-CN" altLang="en-US"/>
              <a:t>线实体较短且完全被前一根包裹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技术上往往被看作是方向选择的关键性节点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765" y="1890395"/>
            <a:ext cx="5113655" cy="36201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798445" y="111125"/>
            <a:ext cx="6933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适用的指数环境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690" y="1224280"/>
            <a:ext cx="6708775" cy="5044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8571230" y="2122805"/>
            <a:ext cx="2722245" cy="20300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趋势：平均股价</a:t>
            </a:r>
            <a:r>
              <a:rPr lang="en-US" altLang="zh-CN" b="1">
                <a:solidFill>
                  <a:schemeClr val="bg1"/>
                </a:solidFill>
              </a:rPr>
              <a:t>B</a:t>
            </a:r>
            <a:r>
              <a:rPr lang="zh-CN" altLang="en-US" b="1">
                <a:solidFill>
                  <a:schemeClr val="bg1"/>
                </a:solidFill>
              </a:rPr>
              <a:t>点区域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 b="1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资金：平均股价流动资金翻红区域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 b="1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节点：平均股价金叉初期或死叉后期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TABLE_ENDDRAG_ORIGIN_RECT" val="679*265"/>
  <p:tag name="TABLE_ENDDRAG_RECT" val="132*170*679*265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1592</Words>
  <Application>WPS 演示</Application>
  <PresentationFormat>宽屏</PresentationFormat>
  <Paragraphs>179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314</cp:revision>
  <dcterms:created xsi:type="dcterms:W3CDTF">2019-06-19T02:08:00Z</dcterms:created>
  <dcterms:modified xsi:type="dcterms:W3CDTF">2025-08-15T06:49:10Z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3E277460970A4F29AC9D09AB731171EA_13</vt:lpwstr>
  </property>
</Properties>
</file>