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00" r:id="rId3"/>
    <p:sldId id="257" r:id="rId4"/>
    <p:sldId id="838" r:id="rId5"/>
    <p:sldId id="887" r:id="rId6"/>
    <p:sldId id="1087" r:id="rId8"/>
    <p:sldId id="1088" r:id="rId9"/>
    <p:sldId id="1089" r:id="rId10"/>
    <p:sldId id="1090" r:id="rId11"/>
    <p:sldId id="1091" r:id="rId12"/>
    <p:sldId id="1084" r:id="rId13"/>
    <p:sldId id="1085" r:id="rId14"/>
    <p:sldId id="1086" r:id="rId15"/>
    <p:sldId id="1079" r:id="rId16"/>
    <p:sldId id="263" r:id="rId17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615E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0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86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2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76.xml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0" Type="http://schemas.openxmlformats.org/officeDocument/2006/relationships/notesSlide" Target="../notesSlides/notesSlide8.xml"/><Relationship Id="rId1" Type="http://schemas.openxmlformats.org/officeDocument/2006/relationships/tags" Target="../tags/tag73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8.xml"/><Relationship Id="rId2" Type="http://schemas.openxmlformats.org/officeDocument/2006/relationships/image" Target="../media/image21.png"/><Relationship Id="rId1" Type="http://schemas.openxmlformats.org/officeDocument/2006/relationships/tags" Target="../tags/tag77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5.xml"/><Relationship Id="rId5" Type="http://schemas.openxmlformats.org/officeDocument/2006/relationships/image" Target="../media/image2.png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5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6.xml"/><Relationship Id="rId4" Type="http://schemas.openxmlformats.org/officeDocument/2006/relationships/image" Target="../media/image12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9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335"/>
            <a:ext cx="12200890" cy="68446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小平台试盘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35" y="1017905"/>
            <a:ext cx="568896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1017905"/>
            <a:ext cx="534987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6737350" y="1393190"/>
            <a:ext cx="1078865" cy="37782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879080" y="1807845"/>
            <a:ext cx="1249680" cy="47625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0494645" y="5347335"/>
            <a:ext cx="475615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826000" y="5347335"/>
            <a:ext cx="386080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-113665" y="6184900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，盘中放量拉升尝试突破平台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126730" y="5770245"/>
            <a:ext cx="39554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/>
              <a:t>（以上为特定条件、特定时间区间下的部分案例展示，以及公司用户部分较好的反馈展示，不代表普遍现象，个股历史涨幅不预示其未来表现，过往收益亦不代表未来收益承诺。市场有风险，投资需谨慎！）</a:t>
            </a:r>
            <a:endParaRPr lang="zh-CN" altLang="en-US" sz="1000"/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《明日前瞻》选股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75" y="1000760"/>
            <a:ext cx="4276725" cy="54641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2245" y="980440"/>
            <a:ext cx="3919855" cy="54851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3075" y="1000760"/>
            <a:ext cx="3844290" cy="43846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2245" y="3877945"/>
            <a:ext cx="3919855" cy="25869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5593715" y="5728970"/>
            <a:ext cx="2372360" cy="735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FF0000"/>
                </a:solidFill>
                <a:sym typeface="+mn-ea"/>
              </a:rPr>
              <a:t>用户周五擒获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2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家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涨停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795" y="925195"/>
            <a:ext cx="9702800" cy="54578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graphicFrame>
        <p:nvGraphicFramePr>
          <p:cNvPr id="3" name="表格 2"/>
          <p:cNvGraphicFramePr/>
          <p:nvPr/>
        </p:nvGraphicFramePr>
        <p:xfrm>
          <a:off x="668020" y="847090"/>
          <a:ext cx="6538595" cy="6219190"/>
        </p:xfrm>
        <a:graphic>
          <a:graphicData uri="http://schemas.openxmlformats.org/drawingml/2006/table">
            <a:tbl>
              <a:tblPr/>
              <a:tblGrid>
                <a:gridCol w="986790"/>
                <a:gridCol w="986790"/>
                <a:gridCol w="986790"/>
                <a:gridCol w="3578225"/>
              </a:tblGrid>
              <a:tr h="526415">
                <a:tc gridSpan="4"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月中旬至今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《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明日前瞻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》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市场表现统计</a:t>
                      </a:r>
                      <a:b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（内参共发布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27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只个股）</a:t>
                      </a:r>
                      <a:endParaRPr lang="zh-CN" altLang="en-US" sz="1600" b="1" i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96875">
                <a:tc gridSpan="4"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发布后短线出现涨停或</a:t>
                      </a:r>
                      <a:b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日内冲高超</a:t>
                      </a:r>
                      <a:r>
                        <a:rPr lang="en-US" altLang="zh-CN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7%</a:t>
                      </a:r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的强势异动个股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02260"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发布时间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上市公司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短线上涨异动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三环集团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连续冲高超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张江高科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中岩大地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盛达资源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传智教育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7.31-8.05 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四连板涨停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国瓷材料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盛达资源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国瓷材料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证通电子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大族数控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19%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宏辉果蔬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美利云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7.31-8.04 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金牛化工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14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中曼石油 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昭衍新药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7.27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触及涨停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药明康德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081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紫光股份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7.21-7.22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触及二连板涨停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7.19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香农芯创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7.16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盛美上海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332740">
                <a:tc gridSpan="4"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发布后短线出现</a:t>
                      </a:r>
                      <a:b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</a:br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日内跌幅超</a:t>
                      </a:r>
                      <a:r>
                        <a:rPr lang="en-US" altLang="zh-CN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的部分弱势个股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发布时间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上市公司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短线调整异动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三维通信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跌超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昭衍新药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跌超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300355">
                <a:tc gridSpan="4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以上为特定条件、特定时间区间下的部分案例展示，不代表普遍现象，个股历史涨幅不预示其未来表现，过往收益亦不代表未来收益承诺。市场有风险，投资需谨慎！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7783830" y="1891665"/>
            <a:ext cx="440817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近半月</a:t>
            </a:r>
            <a:r>
              <a:rPr lang="zh-CN" altLang="en-US" b="1">
                <a:solidFill>
                  <a:srgbClr val="FF0000"/>
                </a:solidFill>
              </a:rPr>
              <a:t>《明日前瞻》</a:t>
            </a:r>
            <a:r>
              <a:rPr lang="zh-CN" altLang="en-US"/>
              <a:t>内参选出</a:t>
            </a:r>
            <a:r>
              <a:rPr lang="en-US" altLang="zh-CN" b="1">
                <a:solidFill>
                  <a:srgbClr val="FF0000"/>
                </a:solidFill>
              </a:rPr>
              <a:t>27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个股中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19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在短期出现</a:t>
            </a:r>
            <a:r>
              <a:rPr lang="zh-CN" altLang="en-US" b="1">
                <a:solidFill>
                  <a:srgbClr val="FF0000"/>
                </a:solidFill>
              </a:rPr>
              <a:t>涨停或超</a:t>
            </a:r>
            <a:r>
              <a:rPr lang="en-US" altLang="zh-CN" b="1">
                <a:solidFill>
                  <a:srgbClr val="FF0000"/>
                </a:solidFill>
              </a:rPr>
              <a:t>7%</a:t>
            </a:r>
            <a:r>
              <a:rPr lang="zh-CN" altLang="en-US"/>
              <a:t>的冲高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2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在短期出现</a:t>
            </a:r>
            <a:r>
              <a:rPr lang="zh-CN" altLang="en-US" b="1">
                <a:solidFill>
                  <a:srgbClr val="FF0000"/>
                </a:solidFill>
              </a:rPr>
              <a:t>超</a:t>
            </a:r>
            <a:r>
              <a:rPr lang="en-US" altLang="zh-CN" b="1">
                <a:solidFill>
                  <a:srgbClr val="FF0000"/>
                </a:solidFill>
              </a:rPr>
              <a:t>15%</a:t>
            </a:r>
            <a:r>
              <a:rPr lang="zh-CN" altLang="en-US"/>
              <a:t>的冲高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发布后收获</a:t>
            </a:r>
            <a:r>
              <a:rPr lang="zh-CN" altLang="en-US" b="1">
                <a:solidFill>
                  <a:srgbClr val="FF0000"/>
                </a:solidFill>
              </a:rPr>
              <a:t>三连板</a:t>
            </a:r>
            <a:r>
              <a:rPr lang="zh-CN" altLang="en-US"/>
              <a:t>涨停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发布后收获</a:t>
            </a:r>
            <a:r>
              <a:rPr lang="zh-CN" altLang="en-US" b="1">
                <a:solidFill>
                  <a:srgbClr val="FF0000"/>
                </a:solidFill>
              </a:rPr>
              <a:t>四连板</a:t>
            </a:r>
            <a:r>
              <a:rPr lang="zh-CN" altLang="en-US"/>
              <a:t>涨停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861935" y="4888230"/>
            <a:ext cx="366839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>
                <a:sym typeface="+mn-ea"/>
              </a:rPr>
              <a:t>（以上为特定条件、特定时间区间下的部分案例展示，不代表普遍现象，个股历史涨幅不预示其未来表现，过往收益亦不代表未来收益承诺。市场有风险，投资需谨慎！）</a:t>
            </a:r>
            <a:endParaRPr lang="zh-CN" altLang="en-US" sz="1000"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211705" y="1743075"/>
            <a:ext cx="7670800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altLang="en-US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!</a:t>
            </a:r>
            <a:endParaRPr lang="en-US" alt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我司所有工作人员均不允许推荐股票、不允许承诺收益、不允许代客理财、不允许合作分成、不允许私下收款，如您发现有任何违规行为，请立即拨打400-9088-988向我们举报!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7005" y="36525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707005" y="37001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6408420" y="3744595"/>
            <a:ext cx="3623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18160" y="1064895"/>
            <a:ext cx="10981055" cy="24765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/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/>
            <a:r>
              <a:rPr lang="zh-CN" altLang="en-US" sz="6600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竞价实战特训</a:t>
            </a:r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145790" y="5185410"/>
            <a:ext cx="6237713" cy="1546225"/>
            <a:chOff x="4791" y="7416"/>
            <a:chExt cx="10127" cy="2435"/>
          </a:xfrm>
        </p:grpSpPr>
        <p:sp>
          <p:nvSpPr>
            <p:cNvPr id="4" name="圆角矩形 3"/>
            <p:cNvSpPr/>
            <p:nvPr/>
          </p:nvSpPr>
          <p:spPr>
            <a:xfrm>
              <a:off x="4791" y="7416"/>
              <a:ext cx="10127" cy="243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047" y="7416"/>
              <a:ext cx="9600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>
                  <a:solidFill>
                    <a:schemeClr val="tx1"/>
                  </a:solidFill>
                </a:rPr>
                <a:t>中山大学金融系毕业，股市经验6年，证券从业3年，风格偏好短线热点的各类选股策略，独创《强阳低吸》《低开反包》《缩量龙低吸》等战法，擅长追根溯源，挖掘资金背后的底层逻辑与市场情绪周期的演绎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408805" y="4293870"/>
            <a:ext cx="3985895" cy="7105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127000" y="6546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56350" y="4202430"/>
            <a:ext cx="5365115" cy="24860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rgbClr val="FF0000"/>
              </a:solidFill>
            </a:endParaRPr>
          </a:p>
          <a:p>
            <a:r>
              <a:rPr lang="en-US" altLang="zh-CN" sz="1600"/>
              <a:t>  </a:t>
            </a:r>
            <a:r>
              <a:rPr lang="zh-CN" altLang="en-US" sz="1600"/>
              <a:t>整体仓位</a:t>
            </a:r>
            <a:r>
              <a:rPr lang="en-US" altLang="zh-CN" sz="1600"/>
              <a:t> </a:t>
            </a:r>
            <a:r>
              <a:rPr lang="en-US" altLang="zh-CN" sz="1600" b="1">
                <a:solidFill>
                  <a:srgbClr val="FF0000"/>
                </a:solidFill>
              </a:rPr>
              <a:t>2-3</a:t>
            </a:r>
            <a:r>
              <a:rPr lang="zh-CN" altLang="en-US" sz="1600" b="1">
                <a:solidFill>
                  <a:srgbClr val="FF0000"/>
                </a:solidFill>
              </a:rPr>
              <a:t>成仓左右</a:t>
            </a:r>
            <a:endParaRPr lang="zh-CN" altLang="en-US" sz="1600" b="1">
              <a:solidFill>
                <a:srgbClr val="FF0000"/>
              </a:solidFill>
            </a:endParaRPr>
          </a:p>
          <a:p>
            <a:endParaRPr lang="zh-CN" altLang="en-US" sz="1600"/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趋势题材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CPO/PCB/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玻纤、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半导体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存储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、被动元件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  <a:p>
            <a:endParaRPr lang="zh-CN" altLang="en-US" sz="1600">
              <a:sym typeface="+mn-ea"/>
            </a:endParaRPr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情绪题材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医药、房地产、机器人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59220" y="3486150"/>
            <a:ext cx="49733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rgbClr val="FF0000"/>
                </a:solidFill>
                <a:sym typeface="+mn-ea"/>
              </a:rPr>
              <a:t>平均股价</a:t>
            </a:r>
            <a:r>
              <a:rPr lang="zh-CN" sz="1600" b="1">
                <a:solidFill>
                  <a:srgbClr val="FF0000"/>
                </a:solidFill>
                <a:sym typeface="+mn-ea"/>
              </a:rPr>
              <a:t>日线死叉，且回档出现跳空低开缺口，分歧加速放大，需要警惕进一步分化走弱的风险，逢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60</a:t>
            </a:r>
            <a:r>
              <a:rPr lang="zh-CN" altLang="en-US" sz="1600" b="1">
                <a:solidFill>
                  <a:srgbClr val="FF0000"/>
                </a:solidFill>
                <a:sym typeface="+mn-ea"/>
              </a:rPr>
              <a:t>分钟反抽适当收缩仓位防守</a:t>
            </a:r>
            <a:endParaRPr lang="zh-CN" altLang="en-US" sz="1600" b="1">
              <a:solidFill>
                <a:srgbClr val="FF0000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85" y="967105"/>
            <a:ext cx="5180330" cy="55156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805" y="1165225"/>
            <a:ext cx="4498340" cy="20478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967865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633335" y="1689100"/>
            <a:ext cx="3452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505" y="2399030"/>
            <a:ext cx="5567680" cy="33248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7995" y="2429510"/>
            <a:ext cx="4709795" cy="30791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537700" y="2998470"/>
            <a:ext cx="26543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solidFill>
                  <a:srgbClr val="FF0000"/>
                </a:solidFill>
              </a:rPr>
              <a:t>等待日线底背离金叉</a:t>
            </a:r>
            <a:endParaRPr 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" y="982980"/>
            <a:ext cx="4847590" cy="55003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9785" y="982980"/>
            <a:ext cx="4776470" cy="550354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个股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1105" y="1211580"/>
            <a:ext cx="5740400" cy="50431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7224395" y="284289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顶背离死叉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+S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点破位的个股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逢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60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分钟反抽注意收缩仓位防守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智能盯盘选股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6194425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，盘中放量拉升后的分时回档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20" y="903605"/>
            <a:ext cx="5359400" cy="51682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845" y="903605"/>
            <a:ext cx="5866130" cy="51682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7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6.xml><?xml version="1.0" encoding="utf-8"?>
<p:tagLst xmlns:p="http://schemas.openxmlformats.org/presentationml/2006/main">
  <p:tag name="commondata" val="eyJoZGlkIjoiOTQ1ZjcwNmNkMTFhMjA1Zjg5NzQyMTQ1MGUxYmIzMWEifQ=="/>
  <p:tag name="KSO_WPP_MARK_KEY" val="6cc4ece7-e633-44fb-a42a-42e090ec11f6"/>
  <p:tag name="COMMONDATA" val="eyJoZGlkIjoiN2FmMTg0ODVkMjQ5YWI5OWQ3MWYzZjIwZDI4YWFkN2QifQ=="/>
  <p:tag name="resource_record_key" val="{&quot;13&quot;:[4685217,4428820,4712228,4722044]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2698</Words>
  <Application>WPS 演示</Application>
  <PresentationFormat>宽屏</PresentationFormat>
  <Paragraphs>347</Paragraphs>
  <Slides>14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思源黑体 CN Light</vt:lpstr>
      <vt:lpstr>思源黑体 CN Medium</vt:lpstr>
      <vt:lpstr>思源黑体 CN Normal</vt:lpstr>
      <vt:lpstr>思源黑体 CN Bold</vt:lpstr>
      <vt:lpstr>思源黑体 CN Regular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十二猪肠</cp:lastModifiedBy>
  <cp:revision>433</cp:revision>
  <dcterms:created xsi:type="dcterms:W3CDTF">2019-06-19T02:08:00Z</dcterms:created>
  <dcterms:modified xsi:type="dcterms:W3CDTF">2026-08-21T06:57:45Z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59FB79CA37F44A18B19B8A522CA30978_13</vt:lpwstr>
  </property>
</Properties>
</file>