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7"/>
  </p:notesMasterIdLst>
  <p:sldIdLst>
    <p:sldId id="400" r:id="rId3"/>
    <p:sldId id="257" r:id="rId4"/>
    <p:sldId id="838" r:id="rId5"/>
    <p:sldId id="887" r:id="rId6"/>
    <p:sldId id="1083" r:id="rId8"/>
    <p:sldId id="1035" r:id="rId9"/>
    <p:sldId id="1073" r:id="rId10"/>
    <p:sldId id="1081" r:id="rId11"/>
    <p:sldId id="1082" r:id="rId12"/>
    <p:sldId id="1047" r:id="rId13"/>
    <p:sldId id="1079" r:id="rId14"/>
    <p:sldId id="263" r:id="rId15"/>
  </p:sldIdLst>
  <p:sldSz cx="12192000" cy="6858000"/>
  <p:notesSz cx="6858000" cy="9144000"/>
  <p:custDataLst>
    <p:tags r:id="rId20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06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dministrator" initials="A" lastIdx="2" clrIdx="0"/>
  <p:cmAuthor id="2" name="作者" initials="A" lastIdx="0" clrIdx="1"/>
  <p:cmAuthor id="3" name="PP" initials="P" lastIdx="1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E615E9"/>
    <a:srgbClr val="DCDCDC"/>
    <a:srgbClr val="F0F0F0"/>
    <a:srgbClr val="E6E6E6"/>
    <a:srgbClr val="C8C8C8"/>
    <a:srgbClr val="FAFAFA"/>
    <a:srgbClr val="BEBE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78" autoAdjust="0"/>
    <p:restoredTop sz="94660"/>
  </p:normalViewPr>
  <p:slideViewPr>
    <p:cSldViewPr snapToGrid="0" showGuides="1">
      <p:cViewPr varScale="1">
        <p:scale>
          <a:sx n="99" d="100"/>
          <a:sy n="99" d="100"/>
        </p:scale>
        <p:origin x="84" y="582"/>
      </p:cViewPr>
      <p:guideLst>
        <p:guide orient="horz" pos="2306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0" Type="http://schemas.openxmlformats.org/officeDocument/2006/relationships/tags" Target="tags/tag78.xml"/><Relationship Id="rId2" Type="http://schemas.openxmlformats.org/officeDocument/2006/relationships/theme" Target="theme/theme1.xml"/><Relationship Id="rId19" Type="http://schemas.openxmlformats.org/officeDocument/2006/relationships/commentAuthors" Target="commentAuthors.xml"/><Relationship Id="rId18" Type="http://schemas.openxmlformats.org/officeDocument/2006/relationships/tableStyles" Target="tableStyles.xml"/><Relationship Id="rId17" Type="http://schemas.openxmlformats.org/officeDocument/2006/relationships/viewProps" Target="viewProps.xml"/><Relationship Id="rId16" Type="http://schemas.openxmlformats.org/officeDocument/2006/relationships/presProps" Target="presProps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4" Type="http://schemas.openxmlformats.org/officeDocument/2006/relationships/image" Target="../media/image2.png"/><Relationship Id="rId3" Type="http://schemas.openxmlformats.org/officeDocument/2006/relationships/tags" Target="../tags/tag1.xm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7" Type="http://schemas.openxmlformats.org/officeDocument/2006/relationships/tags" Target="../tags/tag26.xml"/><Relationship Id="rId6" Type="http://schemas.openxmlformats.org/officeDocument/2006/relationships/tags" Target="../tags/tag25.xml"/><Relationship Id="rId5" Type="http://schemas.openxmlformats.org/officeDocument/2006/relationships/tags" Target="../tags/tag24.xml"/><Relationship Id="rId4" Type="http://schemas.openxmlformats.org/officeDocument/2006/relationships/tags" Target="../tags/tag23.xml"/><Relationship Id="rId3" Type="http://schemas.openxmlformats.org/officeDocument/2006/relationships/tags" Target="../tags/tag22.xml"/><Relationship Id="rId2" Type="http://schemas.openxmlformats.org/officeDocument/2006/relationships/tags" Target="../tags/tag21.xm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6" Type="http://schemas.openxmlformats.org/officeDocument/2006/relationships/tags" Target="../tags/tag31.xml"/><Relationship Id="rId5" Type="http://schemas.openxmlformats.org/officeDocument/2006/relationships/tags" Target="../tags/tag30.xml"/><Relationship Id="rId4" Type="http://schemas.openxmlformats.org/officeDocument/2006/relationships/tags" Target="../tags/tag29.xml"/><Relationship Id="rId3" Type="http://schemas.openxmlformats.org/officeDocument/2006/relationships/tags" Target="../tags/tag28.xml"/><Relationship Id="rId2" Type="http://schemas.openxmlformats.org/officeDocument/2006/relationships/tags" Target="../tags/tag27.xml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5" Type="http://schemas.openxmlformats.org/officeDocument/2006/relationships/tags" Target="../tags/tag35.xml"/><Relationship Id="rId4" Type="http://schemas.openxmlformats.org/officeDocument/2006/relationships/tags" Target="../tags/tag34.xml"/><Relationship Id="rId3" Type="http://schemas.openxmlformats.org/officeDocument/2006/relationships/tags" Target="../tags/tag33.xml"/><Relationship Id="rId2" Type="http://schemas.openxmlformats.org/officeDocument/2006/relationships/tags" Target="../tags/tag32.xml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6" Type="http://schemas.openxmlformats.org/officeDocument/2006/relationships/tags" Target="../tags/tag40.xml"/><Relationship Id="rId5" Type="http://schemas.openxmlformats.org/officeDocument/2006/relationships/tags" Target="../tags/tag39.xml"/><Relationship Id="rId4" Type="http://schemas.openxmlformats.org/officeDocument/2006/relationships/tags" Target="../tags/tag38.xml"/><Relationship Id="rId3" Type="http://schemas.openxmlformats.org/officeDocument/2006/relationships/tags" Target="../tags/tag37.xml"/><Relationship Id="rId2" Type="http://schemas.openxmlformats.org/officeDocument/2006/relationships/tags" Target="../tags/tag36.xm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4" Type="http://schemas.openxmlformats.org/officeDocument/2006/relationships/image" Target="../media/image2.png"/><Relationship Id="rId3" Type="http://schemas.openxmlformats.org/officeDocument/2006/relationships/tags" Target="../tags/tag2.xm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5" Type="http://schemas.openxmlformats.org/officeDocument/2006/relationships/tags" Target="../tags/tag4.xml"/><Relationship Id="rId4" Type="http://schemas.openxmlformats.org/officeDocument/2006/relationships/image" Target="../media/image2.png"/><Relationship Id="rId3" Type="http://schemas.openxmlformats.org/officeDocument/2006/relationships/tags" Target="../tags/tag3.xm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4" Type="http://schemas.openxmlformats.org/officeDocument/2006/relationships/image" Target="../media/image2.png"/><Relationship Id="rId3" Type="http://schemas.openxmlformats.org/officeDocument/2006/relationships/tags" Target="../tags/tag5.xml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9" Type="http://schemas.openxmlformats.org/officeDocument/2006/relationships/tags" Target="../tags/tag13.xml"/><Relationship Id="rId8" Type="http://schemas.openxmlformats.org/officeDocument/2006/relationships/tags" Target="../tags/tag12.xml"/><Relationship Id="rId7" Type="http://schemas.openxmlformats.org/officeDocument/2006/relationships/tags" Target="../tags/tag11.xml"/><Relationship Id="rId6" Type="http://schemas.openxmlformats.org/officeDocument/2006/relationships/tags" Target="../tags/tag10.xml"/><Relationship Id="rId5" Type="http://schemas.openxmlformats.org/officeDocument/2006/relationships/tags" Target="../tags/tag9.xml"/><Relationship Id="rId4" Type="http://schemas.openxmlformats.org/officeDocument/2006/relationships/tags" Target="../tags/tag8.xml"/><Relationship Id="rId3" Type="http://schemas.openxmlformats.org/officeDocument/2006/relationships/tags" Target="../tags/tag7.xml"/><Relationship Id="rId2" Type="http://schemas.openxmlformats.org/officeDocument/2006/relationships/tags" Target="../tags/tag6.xm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5" Type="http://schemas.openxmlformats.org/officeDocument/2006/relationships/tags" Target="../tags/tag17.xml"/><Relationship Id="rId4" Type="http://schemas.openxmlformats.org/officeDocument/2006/relationships/tags" Target="../tags/tag16.xml"/><Relationship Id="rId3" Type="http://schemas.openxmlformats.org/officeDocument/2006/relationships/tags" Target="../tags/tag15.xml"/><Relationship Id="rId2" Type="http://schemas.openxmlformats.org/officeDocument/2006/relationships/tags" Target="../tags/tag14.xm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4" Type="http://schemas.openxmlformats.org/officeDocument/2006/relationships/tags" Target="../tags/tag20.xml"/><Relationship Id="rId3" Type="http://schemas.openxmlformats.org/officeDocument/2006/relationships/tags" Target="../tags/tag19.xml"/><Relationship Id="rId2" Type="http://schemas.openxmlformats.org/officeDocument/2006/relationships/tags" Target="../tags/tag18.xm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8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4" name="图片 13" descr="12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304800" y="264795"/>
            <a:ext cx="1304290" cy="27876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2"/>
            </p:custDataLst>
          </p:nvPr>
        </p:nvSpPr>
        <p:spPr>
          <a:xfrm>
            <a:off x="608400" y="1555200"/>
            <a:ext cx="5233077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6350400" y="1555200"/>
            <a:ext cx="5227200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>
          <a:xfrm>
            <a:off x="608400" y="608400"/>
            <a:ext cx="10969200" cy="705600"/>
          </a:xfrm>
        </p:spPr>
        <p:txBody>
          <a:bodyPr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2"/>
            </p:custDataLst>
          </p:nvPr>
        </p:nvSpPr>
        <p:spPr>
          <a:xfrm>
            <a:off x="10234800" y="914400"/>
            <a:ext cx="1044000" cy="5029200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>
              <a:buNone/>
              <a:defRPr sz="28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>
          <a:xfrm>
            <a:off x="914400" y="914400"/>
            <a:ext cx="9169200" cy="5029200"/>
          </a:xfrm>
        </p:spPr>
        <p:txBody>
          <a:bodyPr vert="eaVert" lIns="46800" tIns="46800" rIns="46800" bIns="46800"/>
          <a:lstStyle>
            <a:lvl1pPr marL="228600" indent="-228600">
              <a:spcAft>
                <a:spcPts val="1000"/>
              </a:spcAft>
              <a:defRPr spc="300"/>
            </a:lvl1pPr>
            <a:lvl2pPr marL="685800" indent="-228600">
              <a:defRPr spc="300"/>
            </a:lvl2pPr>
            <a:lvl3pPr marL="1143000" indent="-228600">
              <a:defRPr spc="300"/>
            </a:lvl3pPr>
            <a:lvl4pPr marL="1600200" indent="-228600">
              <a:defRPr spc="300"/>
            </a:lvl4pPr>
            <a:lvl5pPr marL="2057400" indent="-228600">
              <a:defRPr spc="300"/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5"/>
            </p:custDataLst>
          </p:nvPr>
        </p:nvSpPr>
        <p:spPr>
          <a:xfrm>
            <a:off x="608400" y="774000"/>
            <a:ext cx="10972800" cy="5482800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5"/>
            </p:custDataLst>
          </p:nvPr>
        </p:nvSpPr>
        <p:spPr>
          <a:xfrm>
            <a:off x="1198800" y="2484000"/>
            <a:ext cx="9799200" cy="1018800"/>
          </a:xfrm>
        </p:spPr>
        <p:txBody>
          <a:bodyPr vert="horz" lIns="90000" tIns="46800" rIns="90000" bIns="46800" rtlCol="0" anchor="t" anchorCtr="0">
            <a:normAutofit/>
          </a:bodyPr>
          <a:lstStyle>
            <a:lvl1pPr algn="ctr">
              <a:defRPr sz="60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6"/>
            </p:custDataLst>
          </p:nvPr>
        </p:nvSpPr>
        <p:spPr>
          <a:xfrm>
            <a:off x="1198800" y="3560400"/>
            <a:ext cx="9799200" cy="471600"/>
          </a:xfrm>
        </p:spPr>
        <p:txBody>
          <a:bodyPr lIns="90000" tIns="46800" rIns="90000" bIns="46800">
            <a:normAutofit/>
          </a:bodyPr>
          <a:lstStyle>
            <a:lvl1pPr algn="ctr">
              <a:lnSpc>
                <a:spcPct val="110000"/>
              </a:lnSpc>
              <a:buNone/>
              <a:defRPr sz="2400" spc="200"/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8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 descr="8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4" name="图片 13" descr="12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304800" y="264795"/>
            <a:ext cx="1304290" cy="278765"/>
          </a:xfrm>
          <a:prstGeom prst="rect">
            <a:avLst/>
          </a:prstGeom>
        </p:spPr>
      </p:pic>
      <p:sp>
        <p:nvSpPr>
          <p:cNvPr id="6" name="矩形 5"/>
          <p:cNvSpPr/>
          <p:nvPr userDrawn="1"/>
        </p:nvSpPr>
        <p:spPr>
          <a:xfrm>
            <a:off x="0" y="780415"/>
            <a:ext cx="12191365" cy="607758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1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 descr="8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4" name="图片 13" descr="12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304800" y="264795"/>
            <a:ext cx="1304290" cy="278765"/>
          </a:xfrm>
          <a:prstGeom prst="rect">
            <a:avLst/>
          </a:prstGeom>
        </p:spPr>
      </p:pic>
      <p:sp>
        <p:nvSpPr>
          <p:cNvPr id="13" name="文本框 12"/>
          <p:cNvSpPr txBox="1"/>
          <p:nvPr userDrawn="1">
            <p:custDataLst>
              <p:tags r:id="rId5"/>
            </p:custDataLst>
          </p:nvPr>
        </p:nvSpPr>
        <p:spPr>
          <a:xfrm>
            <a:off x="635" y="6483350"/>
            <a:ext cx="12191365" cy="27559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>
              <a:buClrTx/>
              <a:buSzTx/>
              <a:buFontTx/>
            </a:pP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风险提示:观点基于软件数据和理论模型分析，仅供参考，不构成买卖建议，股市有风险，投资需谨慎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!</a:t>
            </a:r>
            <a:endParaRPr lang="en-US" altLang="zh-CN" sz="1200">
              <a:ln>
                <a:noFill/>
              </a:ln>
              <a:solidFill>
                <a:schemeClr val="bg1">
                  <a:lumMod val="95000"/>
                </a:schemeClr>
              </a:solidFill>
              <a:latin typeface="思源黑体 CN Light" panose="020B0300000000000000" charset="-122"/>
              <a:ea typeface="思源黑体 CN Light" panose="020B0300000000000000" charset="-122"/>
              <a:cs typeface="思源黑体 CN Light" panose="020B0300000000000000" charset="-122"/>
              <a:sym typeface="+mn-ea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画板 1 拷贝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4" name="图片 13" descr="12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304800" y="264795"/>
            <a:ext cx="1304290" cy="27876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608400" y="1429200"/>
            <a:ext cx="5342400" cy="381600"/>
          </a:xfrm>
        </p:spPr>
        <p:txBody>
          <a:bodyPr lIns="101600" tIns="38100" rIns="76200" bIns="3810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0840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5"/>
            </p:custDataLst>
          </p:nvPr>
        </p:nvSpPr>
        <p:spPr>
          <a:xfrm>
            <a:off x="6235750" y="1421729"/>
            <a:ext cx="5342400" cy="381600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单击此处编辑文本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6"/>
            </p:custDataLst>
          </p:nvPr>
        </p:nvSpPr>
        <p:spPr>
          <a:xfrm>
            <a:off x="623575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5" Type="http://schemas.openxmlformats.org/officeDocument/2006/relationships/theme" Target="../theme/theme1.xml"/><Relationship Id="rId14" Type="http://schemas.openxmlformats.org/officeDocument/2006/relationships/tags" Target="../tags/tag41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custDataLst>
      <p:tags r:id="rId14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tags" Target="../tags/tag42.xml"/><Relationship Id="rId1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7.xml"/><Relationship Id="rId4" Type="http://schemas.openxmlformats.org/officeDocument/2006/relationships/slideLayout" Target="../slideLayouts/slideLayout3.xml"/><Relationship Id="rId3" Type="http://schemas.openxmlformats.org/officeDocument/2006/relationships/tags" Target="../tags/tag70.xml"/><Relationship Id="rId2" Type="http://schemas.openxmlformats.org/officeDocument/2006/relationships/image" Target="../media/image17.png"/><Relationship Id="rId1" Type="http://schemas.openxmlformats.org/officeDocument/2006/relationships/tags" Target="../tags/tag69.xml"/></Relationships>
</file>

<file path=ppt/slides/_rels/slide11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8.xml"/><Relationship Id="rId3" Type="http://schemas.openxmlformats.org/officeDocument/2006/relationships/slideLayout" Target="../slideLayouts/slideLayout3.xml"/><Relationship Id="rId2" Type="http://schemas.openxmlformats.org/officeDocument/2006/relationships/tags" Target="../tags/tag72.xml"/><Relationship Id="rId1" Type="http://schemas.openxmlformats.org/officeDocument/2006/relationships/tags" Target="../tags/tag71.xml"/></Relationships>
</file>

<file path=ppt/slides/_rels/slide12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2.xml"/><Relationship Id="rId6" Type="http://schemas.openxmlformats.org/officeDocument/2006/relationships/tags" Target="../tags/tag77.xml"/><Relationship Id="rId5" Type="http://schemas.openxmlformats.org/officeDocument/2006/relationships/image" Target="../media/image2.png"/><Relationship Id="rId4" Type="http://schemas.openxmlformats.org/officeDocument/2006/relationships/tags" Target="../tags/tag76.xml"/><Relationship Id="rId3" Type="http://schemas.openxmlformats.org/officeDocument/2006/relationships/tags" Target="../tags/tag75.xml"/><Relationship Id="rId2" Type="http://schemas.openxmlformats.org/officeDocument/2006/relationships/tags" Target="../tags/tag74.xml"/><Relationship Id="rId1" Type="http://schemas.openxmlformats.org/officeDocument/2006/relationships/tags" Target="../tags/tag73.xml"/></Relationships>
</file>

<file path=ppt/slides/_rels/slide2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5.xml"/><Relationship Id="rId5" Type="http://schemas.openxmlformats.org/officeDocument/2006/relationships/tags" Target="../tags/tag46.xml"/><Relationship Id="rId4" Type="http://schemas.openxmlformats.org/officeDocument/2006/relationships/tags" Target="../tags/tag45.xml"/><Relationship Id="rId3" Type="http://schemas.openxmlformats.org/officeDocument/2006/relationships/tags" Target="../tags/tag44.xml"/><Relationship Id="rId2" Type="http://schemas.openxmlformats.org/officeDocument/2006/relationships/tags" Target="../tags/tag43.xml"/><Relationship Id="rId1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tags" Target="../tags/tag47.xml"/></Relationships>
</file>

<file path=ppt/slides/_rels/slide4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.xml"/><Relationship Id="rId4" Type="http://schemas.openxmlformats.org/officeDocument/2006/relationships/slideLayout" Target="../slideLayouts/slideLayout3.xml"/><Relationship Id="rId3" Type="http://schemas.openxmlformats.org/officeDocument/2006/relationships/tags" Target="../tags/tag50.xml"/><Relationship Id="rId2" Type="http://schemas.openxmlformats.org/officeDocument/2006/relationships/tags" Target="../tags/tag49.xml"/><Relationship Id="rId1" Type="http://schemas.openxmlformats.org/officeDocument/2006/relationships/tags" Target="../tags/tag48.xml"/></Relationships>
</file>

<file path=ppt/slides/_rels/slide5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2.xml"/><Relationship Id="rId6" Type="http://schemas.openxmlformats.org/officeDocument/2006/relationships/slideLayout" Target="../slideLayouts/slideLayout3.xml"/><Relationship Id="rId5" Type="http://schemas.openxmlformats.org/officeDocument/2006/relationships/tags" Target="../tags/tag53.xml"/><Relationship Id="rId4" Type="http://schemas.openxmlformats.org/officeDocument/2006/relationships/image" Target="../media/image7.png"/><Relationship Id="rId3" Type="http://schemas.openxmlformats.org/officeDocument/2006/relationships/image" Target="../media/image6.png"/><Relationship Id="rId2" Type="http://schemas.openxmlformats.org/officeDocument/2006/relationships/tags" Target="../tags/tag52.xml"/><Relationship Id="rId1" Type="http://schemas.openxmlformats.org/officeDocument/2006/relationships/tags" Target="../tags/tag51.xml"/></Relationships>
</file>

<file path=ppt/slides/_rels/slide6.xml.rels><?xml version="1.0" encoding="UTF-8" standalone="yes"?>
<Relationships xmlns="http://schemas.openxmlformats.org/package/2006/relationships"><Relationship Id="rId9" Type="http://schemas.openxmlformats.org/officeDocument/2006/relationships/notesSlide" Target="../notesSlides/notesSlide3.xml"/><Relationship Id="rId8" Type="http://schemas.openxmlformats.org/officeDocument/2006/relationships/slideLayout" Target="../slideLayouts/slideLayout3.xml"/><Relationship Id="rId7" Type="http://schemas.openxmlformats.org/officeDocument/2006/relationships/tags" Target="../tags/tag58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tags" Target="../tags/tag57.xml"/><Relationship Id="rId3" Type="http://schemas.openxmlformats.org/officeDocument/2006/relationships/tags" Target="../tags/tag56.xml"/><Relationship Id="rId2" Type="http://schemas.openxmlformats.org/officeDocument/2006/relationships/tags" Target="../tags/tag55.xml"/><Relationship Id="rId1" Type="http://schemas.openxmlformats.org/officeDocument/2006/relationships/tags" Target="../tags/tag54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4.xml"/><Relationship Id="rId7" Type="http://schemas.openxmlformats.org/officeDocument/2006/relationships/slideLayout" Target="../slideLayouts/slideLayout3.xml"/><Relationship Id="rId6" Type="http://schemas.openxmlformats.org/officeDocument/2006/relationships/tags" Target="../tags/tag6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Relationship Id="rId3" Type="http://schemas.openxmlformats.org/officeDocument/2006/relationships/tags" Target="../tags/tag61.xml"/><Relationship Id="rId2" Type="http://schemas.openxmlformats.org/officeDocument/2006/relationships/tags" Target="../tags/tag60.xml"/><Relationship Id="rId1" Type="http://schemas.openxmlformats.org/officeDocument/2006/relationships/tags" Target="../tags/tag59.xml"/></Relationships>
</file>

<file path=ppt/slides/_rels/slide8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5.xml"/><Relationship Id="rId6" Type="http://schemas.openxmlformats.org/officeDocument/2006/relationships/slideLayout" Target="../slideLayouts/slideLayout3.xml"/><Relationship Id="rId5" Type="http://schemas.openxmlformats.org/officeDocument/2006/relationships/tags" Target="../tags/tag65.xml"/><Relationship Id="rId4" Type="http://schemas.openxmlformats.org/officeDocument/2006/relationships/image" Target="../media/image13.png"/><Relationship Id="rId3" Type="http://schemas.openxmlformats.org/officeDocument/2006/relationships/image" Target="../media/image12.png"/><Relationship Id="rId2" Type="http://schemas.openxmlformats.org/officeDocument/2006/relationships/tags" Target="../tags/tag64.xml"/><Relationship Id="rId1" Type="http://schemas.openxmlformats.org/officeDocument/2006/relationships/tags" Target="../tags/tag63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6.xml"/><Relationship Id="rId7" Type="http://schemas.openxmlformats.org/officeDocument/2006/relationships/slideLayout" Target="../slideLayouts/slideLayout3.xml"/><Relationship Id="rId6" Type="http://schemas.openxmlformats.org/officeDocument/2006/relationships/tags" Target="../tags/tag68.xml"/><Relationship Id="rId5" Type="http://schemas.openxmlformats.org/officeDocument/2006/relationships/image" Target="../media/image16.png"/><Relationship Id="rId4" Type="http://schemas.openxmlformats.org/officeDocument/2006/relationships/tags" Target="../tags/tag67.xml"/><Relationship Id="rId3" Type="http://schemas.openxmlformats.org/officeDocument/2006/relationships/image" Target="../media/image15.png"/><Relationship Id="rId2" Type="http://schemas.openxmlformats.org/officeDocument/2006/relationships/tags" Target="../tags/tag66.xml"/><Relationship Id="rId1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13335"/>
            <a:ext cx="12200890" cy="6844665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3" name="文本框 12"/>
          <p:cNvSpPr txBox="1"/>
          <p:nvPr userDrawn="1">
            <p:custDataLst>
              <p:tags r:id="rId1"/>
            </p:custDataLst>
          </p:nvPr>
        </p:nvSpPr>
        <p:spPr>
          <a:xfrm>
            <a:off x="635" y="6483350"/>
            <a:ext cx="12191365" cy="27559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>
              <a:buClrTx/>
              <a:buSzTx/>
              <a:buFontTx/>
            </a:pPr>
            <a:r>
              <a:rPr lang="zh-CN" altLang="en-US" sz="120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风险提示:观点基于软件数据和理论模型分析，仅供参考，不构成买卖建议，股市有风险，投资需谨慎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!</a:t>
            </a:r>
            <a:endParaRPr lang="en-US" altLang="zh-CN" sz="1200">
              <a:ln>
                <a:noFill/>
              </a:ln>
              <a:solidFill>
                <a:schemeClr val="bg1">
                  <a:lumMod val="65000"/>
                </a:schemeClr>
              </a:solidFill>
              <a:latin typeface="思源黑体 CN Light" panose="020B0300000000000000" charset="-122"/>
              <a:ea typeface="思源黑体 CN Light" panose="020B0300000000000000" charset="-122"/>
              <a:cs typeface="思源黑体 CN Light" panose="020B0300000000000000" charset="-122"/>
              <a:sym typeface="+mn-ea"/>
            </a:endParaRPr>
          </a:p>
        </p:txBody>
      </p:sp>
      <p:sp>
        <p:nvSpPr>
          <p:cNvPr id="19" name="文本框 18"/>
          <p:cNvSpPr txBox="1"/>
          <p:nvPr/>
        </p:nvSpPr>
        <p:spPr>
          <a:xfrm>
            <a:off x="3809365" y="1133475"/>
            <a:ext cx="4573905" cy="75819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endParaRPr lang="zh-CN" altLang="en-US" sz="2400" b="1"/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3795" y="925195"/>
            <a:ext cx="9702800" cy="5457825"/>
          </a:xfrm>
          <a:prstGeom prst="rect">
            <a:avLst/>
          </a:prstGeom>
        </p:spPr>
      </p:pic>
    </p:spTree>
    <p:custDataLst>
      <p:tags r:id="rId3"/>
    </p:custData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3" name="文本框 12"/>
          <p:cNvSpPr txBox="1"/>
          <p:nvPr userDrawn="1">
            <p:custDataLst>
              <p:tags r:id="rId1"/>
            </p:custDataLst>
          </p:nvPr>
        </p:nvSpPr>
        <p:spPr>
          <a:xfrm>
            <a:off x="635" y="6483350"/>
            <a:ext cx="12191365" cy="27559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>
              <a:buClrTx/>
              <a:buSzTx/>
              <a:buFontTx/>
            </a:pPr>
            <a:r>
              <a:rPr lang="zh-CN" altLang="en-US" sz="120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风险提示:观点基于软件数据和理论模型分析，仅供参考，不构成买卖建议，股市有风险，投资需谨慎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!</a:t>
            </a:r>
            <a:endParaRPr lang="en-US" altLang="zh-CN" sz="1200">
              <a:ln>
                <a:noFill/>
              </a:ln>
              <a:solidFill>
                <a:schemeClr val="bg1">
                  <a:lumMod val="65000"/>
                </a:schemeClr>
              </a:solidFill>
              <a:latin typeface="思源黑体 CN Light" panose="020B0300000000000000" charset="-122"/>
              <a:ea typeface="思源黑体 CN Light" panose="020B0300000000000000" charset="-122"/>
              <a:cs typeface="思源黑体 CN Light" panose="020B0300000000000000" charset="-122"/>
              <a:sym typeface="+mn-ea"/>
            </a:endParaRPr>
          </a:p>
        </p:txBody>
      </p:sp>
      <p:sp>
        <p:nvSpPr>
          <p:cNvPr id="19" name="文本框 18"/>
          <p:cNvSpPr txBox="1"/>
          <p:nvPr/>
        </p:nvSpPr>
        <p:spPr>
          <a:xfrm>
            <a:off x="3809365" y="1133475"/>
            <a:ext cx="4573905" cy="75819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endParaRPr lang="zh-CN" altLang="en-US" sz="2400" b="1"/>
          </a:p>
        </p:txBody>
      </p:sp>
      <p:graphicFrame>
        <p:nvGraphicFramePr>
          <p:cNvPr id="3" name="表格 2"/>
          <p:cNvGraphicFramePr/>
          <p:nvPr/>
        </p:nvGraphicFramePr>
        <p:xfrm>
          <a:off x="668020" y="847090"/>
          <a:ext cx="6538595" cy="6219190"/>
        </p:xfrm>
        <a:graphic>
          <a:graphicData uri="http://schemas.openxmlformats.org/drawingml/2006/table">
            <a:tbl>
              <a:tblPr/>
              <a:tblGrid>
                <a:gridCol w="986790"/>
                <a:gridCol w="986790"/>
                <a:gridCol w="986790"/>
                <a:gridCol w="3578225"/>
              </a:tblGrid>
              <a:tr h="526415">
                <a:tc gridSpan="4">
                  <a:txBody>
                    <a:bodyPr/>
                    <a:p>
                      <a:pPr algn="ctr" fontAlgn="ctr"/>
                      <a:r>
                        <a:rPr lang="en-US" altLang="zh-CN" sz="1600" b="1" i="0">
                          <a:solidFill>
                            <a:srgbClr val="FFFFFF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7</a:t>
                      </a:r>
                      <a:r>
                        <a:rPr lang="zh-CN" altLang="en-US" sz="1600" b="1" i="0">
                          <a:solidFill>
                            <a:srgbClr val="FFFFFF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月中旬至今</a:t>
                      </a:r>
                      <a:r>
                        <a:rPr lang="en-US" altLang="zh-CN" sz="1600" b="1" i="0">
                          <a:solidFill>
                            <a:srgbClr val="FFFFFF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《</a:t>
                      </a:r>
                      <a:r>
                        <a:rPr lang="zh-CN" altLang="en-US" sz="1600" b="1" i="0">
                          <a:solidFill>
                            <a:srgbClr val="FFFFFF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明日前瞻</a:t>
                      </a:r>
                      <a:r>
                        <a:rPr lang="en-US" altLang="zh-CN" sz="1600" b="1" i="0">
                          <a:solidFill>
                            <a:srgbClr val="FFFFFF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》</a:t>
                      </a:r>
                      <a:r>
                        <a:rPr lang="zh-CN" altLang="en-US" sz="1600" b="1" i="0">
                          <a:solidFill>
                            <a:srgbClr val="FFFFFF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市场表现统计</a:t>
                      </a:r>
                      <a:br>
                        <a:rPr lang="zh-CN" altLang="en-US" sz="1600" b="1" i="0">
                          <a:solidFill>
                            <a:srgbClr val="FFFFFF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</a:br>
                      <a:r>
                        <a:rPr lang="zh-CN" altLang="en-US" sz="1600" b="1" i="0">
                          <a:solidFill>
                            <a:srgbClr val="FFFFFF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（内参共发布</a:t>
                      </a:r>
                      <a:r>
                        <a:rPr lang="en-US" altLang="zh-CN" sz="1600" b="1" i="0">
                          <a:solidFill>
                            <a:srgbClr val="FFFFFF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27</a:t>
                      </a:r>
                      <a:r>
                        <a:rPr lang="zh-CN" altLang="en-US" sz="1600" b="1" i="0">
                          <a:solidFill>
                            <a:srgbClr val="FFFFFF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只个股）</a:t>
                      </a:r>
                      <a:endParaRPr lang="zh-CN" altLang="en-US" sz="1600" b="1" i="0">
                        <a:solidFill>
                          <a:srgbClr val="FFFFFF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 hMerge="1">
                  <a:tcP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R>
                      <a:noFill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</a:tr>
              <a:tr h="396875">
                <a:tc gridSpan="4">
                  <a:txBody>
                    <a:bodyPr/>
                    <a:p>
                      <a:pPr algn="ctr" fontAlgn="ctr"/>
                      <a:r>
                        <a:rPr lang="zh-CN" altLang="en-US" sz="1200" b="1" i="0">
                          <a:solidFill>
                            <a:srgbClr val="FFFFFF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发布后短线出现涨停或</a:t>
                      </a:r>
                      <a:br>
                        <a:rPr lang="zh-CN" altLang="en-US" sz="1200" b="1" i="0">
                          <a:solidFill>
                            <a:srgbClr val="FFFFFF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</a:br>
                      <a:r>
                        <a:rPr lang="zh-CN" altLang="en-US" sz="1200" b="1" i="0">
                          <a:solidFill>
                            <a:srgbClr val="FFFFFF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日内冲高超</a:t>
                      </a:r>
                      <a:r>
                        <a:rPr lang="en-US" altLang="zh-CN" sz="1200" b="1" i="0">
                          <a:solidFill>
                            <a:srgbClr val="FFFFFF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7%</a:t>
                      </a:r>
                      <a:r>
                        <a:rPr lang="zh-CN" altLang="en-US" sz="1200" b="1" i="0">
                          <a:solidFill>
                            <a:srgbClr val="FFFFFF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的强势异动个股</a:t>
                      </a:r>
                      <a:endParaRPr lang="zh-CN" altLang="en-US" sz="1200" b="1" i="0">
                        <a:solidFill>
                          <a:srgbClr val="FFFFFF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 hMerge="1">
                  <a:tcP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R>
                      <a:noFill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</a:tr>
              <a:tr h="302260">
                <a:tc>
                  <a:txBody>
                    <a:bodyPr/>
                    <a:p>
                      <a:pPr algn="ctr" fontAlgn="ctr"/>
                      <a:r>
                        <a:rPr lang="zh-CN" altLang="en-US" sz="1000" b="1" i="0">
                          <a:solidFill>
                            <a:srgbClr val="FFFFFF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序号</a:t>
                      </a:r>
                      <a:endParaRPr lang="zh-CN" altLang="en-US" sz="1000" b="1" i="0">
                        <a:solidFill>
                          <a:srgbClr val="FFFFFF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zh-CN" altLang="en-US" sz="1000" b="1" i="0">
                          <a:solidFill>
                            <a:srgbClr val="FFFFFF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发布时间</a:t>
                      </a:r>
                      <a:endParaRPr lang="zh-CN" altLang="en-US" sz="1000" b="1" i="0">
                        <a:solidFill>
                          <a:srgbClr val="FFFFFF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zh-CN" altLang="en-US" sz="1000" b="1" i="0">
                          <a:solidFill>
                            <a:srgbClr val="FFFFFF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上市公司</a:t>
                      </a:r>
                      <a:endParaRPr lang="zh-CN" altLang="en-US" sz="1000" b="1" i="0">
                        <a:solidFill>
                          <a:srgbClr val="FFFFFF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zh-CN" altLang="en-US" sz="1000" b="1" i="0">
                          <a:solidFill>
                            <a:srgbClr val="FFFFFF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短线上涨异动</a:t>
                      </a:r>
                      <a:endParaRPr lang="zh-CN" altLang="en-US" sz="1000" b="1" i="0">
                        <a:solidFill>
                          <a:srgbClr val="FFFFFF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</a:tr>
              <a:tr h="172085">
                <a:tc>
                  <a:txBody>
                    <a:bodyPr/>
                    <a:p>
                      <a:pPr algn="ctr" fontAlgn="ctr"/>
                      <a:r>
                        <a:rPr lang="en-US" altLang="zh-CN" sz="10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1</a:t>
                      </a:r>
                      <a:endParaRPr lang="en-US" altLang="zh-CN" sz="1000" b="0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CE4D3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0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8.03</a:t>
                      </a:r>
                      <a:endParaRPr lang="en-US" altLang="zh-CN" sz="1000" b="0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CE4D3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zh-CN" altLang="en-US" sz="10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三环集团</a:t>
                      </a:r>
                      <a:endParaRPr lang="zh-CN" altLang="en-US" sz="1000" b="0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CE4D3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000" b="1" i="0">
                          <a:solidFill>
                            <a:srgbClr val="FF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8.04</a:t>
                      </a:r>
                      <a:r>
                        <a:rPr lang="zh-CN" altLang="en-US" sz="1000" b="1" i="0">
                          <a:solidFill>
                            <a:srgbClr val="FF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、</a:t>
                      </a:r>
                      <a:r>
                        <a:rPr lang="en-US" altLang="zh-CN" sz="1000" b="1" i="0">
                          <a:solidFill>
                            <a:srgbClr val="FF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8.04</a:t>
                      </a:r>
                      <a:r>
                        <a:rPr lang="zh-CN" altLang="en-US" sz="1000" b="1" i="0">
                          <a:solidFill>
                            <a:srgbClr val="FF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连续冲高超</a:t>
                      </a:r>
                      <a:r>
                        <a:rPr lang="en-US" altLang="zh-CN" sz="1000" b="1" i="0">
                          <a:solidFill>
                            <a:srgbClr val="FF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8%</a:t>
                      </a:r>
                      <a:endParaRPr lang="en-US" altLang="zh-CN" sz="1000" b="1" i="0">
                        <a:solidFill>
                          <a:srgbClr val="FF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CE4D3"/>
                    </a:solidFill>
                  </a:tcPr>
                </a:tc>
              </a:tr>
              <a:tr h="171450">
                <a:tc>
                  <a:txBody>
                    <a:bodyPr/>
                    <a:p>
                      <a:pPr algn="ctr" fontAlgn="ctr"/>
                      <a:r>
                        <a:rPr lang="en-US" altLang="zh-CN" sz="10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2</a:t>
                      </a:r>
                      <a:endParaRPr lang="en-US" altLang="zh-CN" sz="1000" b="0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CE4D3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0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8.03</a:t>
                      </a:r>
                      <a:endParaRPr lang="en-US" altLang="zh-CN" sz="1000" b="0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CE4D3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zh-CN" altLang="en-US" sz="10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张江高科</a:t>
                      </a:r>
                      <a:endParaRPr lang="zh-CN" altLang="en-US" sz="1000" b="0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CE4D3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0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8.05</a:t>
                      </a:r>
                      <a:r>
                        <a:rPr lang="zh-CN" altLang="en-US" sz="10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冲高超</a:t>
                      </a:r>
                      <a:r>
                        <a:rPr lang="en-US" altLang="zh-CN" sz="10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8%</a:t>
                      </a:r>
                      <a:endParaRPr lang="en-US" altLang="zh-CN" sz="1000" b="0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CE4D3"/>
                    </a:solidFill>
                  </a:tcPr>
                </a:tc>
              </a:tr>
              <a:tr h="172085">
                <a:tc>
                  <a:txBody>
                    <a:bodyPr/>
                    <a:p>
                      <a:pPr algn="ctr" fontAlgn="ctr"/>
                      <a:r>
                        <a:rPr lang="en-US" altLang="zh-CN" sz="10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3</a:t>
                      </a:r>
                      <a:endParaRPr lang="en-US" altLang="zh-CN" sz="1000" b="0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CE4D3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0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8.02</a:t>
                      </a:r>
                      <a:endParaRPr lang="en-US" altLang="zh-CN" sz="1000" b="0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CE4D3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zh-CN" altLang="en-US" sz="10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中岩大地</a:t>
                      </a:r>
                      <a:endParaRPr lang="zh-CN" altLang="en-US" sz="1000" b="0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CE4D3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0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8.03</a:t>
                      </a:r>
                      <a:r>
                        <a:rPr lang="zh-CN" altLang="en-US" sz="10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涨停</a:t>
                      </a:r>
                      <a:endParaRPr lang="zh-CN" altLang="en-US" sz="1000" b="0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CE4D3"/>
                    </a:solidFill>
                  </a:tcPr>
                </a:tc>
              </a:tr>
              <a:tr h="171450">
                <a:tc>
                  <a:txBody>
                    <a:bodyPr/>
                    <a:p>
                      <a:pPr algn="ctr" fontAlgn="ctr"/>
                      <a:r>
                        <a:rPr lang="en-US" altLang="zh-CN" sz="10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4</a:t>
                      </a:r>
                      <a:endParaRPr lang="en-US" altLang="zh-CN" sz="1000" b="0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CE4D3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0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8.02</a:t>
                      </a:r>
                      <a:endParaRPr lang="en-US" altLang="zh-CN" sz="1000" b="0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CE4D3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zh-CN" altLang="en-US" sz="10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盛达资源</a:t>
                      </a:r>
                      <a:endParaRPr lang="zh-CN" altLang="en-US" sz="1000" b="0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CE4D3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0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8.05</a:t>
                      </a:r>
                      <a:r>
                        <a:rPr lang="zh-CN" altLang="en-US" sz="10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涨停</a:t>
                      </a:r>
                      <a:endParaRPr lang="zh-CN" altLang="en-US" sz="1000" b="0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CE4D3"/>
                    </a:solidFill>
                  </a:tcPr>
                </a:tc>
              </a:tr>
              <a:tr h="172085">
                <a:tc>
                  <a:txBody>
                    <a:bodyPr/>
                    <a:p>
                      <a:pPr algn="ctr" fontAlgn="ctr"/>
                      <a:r>
                        <a:rPr lang="en-US" altLang="zh-CN" sz="10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5</a:t>
                      </a:r>
                      <a:endParaRPr lang="en-US" altLang="zh-CN" sz="1000" b="0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CE4D3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0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7.30</a:t>
                      </a:r>
                      <a:endParaRPr lang="en-US" altLang="zh-CN" sz="1000" b="0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CE4D3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zh-CN" altLang="en-US" sz="10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传智教育</a:t>
                      </a:r>
                      <a:endParaRPr lang="zh-CN" altLang="en-US" sz="1000" b="0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CE4D3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000" b="1" i="0">
                          <a:solidFill>
                            <a:srgbClr val="FF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7.31-8.05 </a:t>
                      </a:r>
                      <a:r>
                        <a:rPr lang="zh-CN" altLang="en-US" sz="1000" b="1" i="0">
                          <a:solidFill>
                            <a:srgbClr val="FF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四连板涨停</a:t>
                      </a:r>
                      <a:endParaRPr lang="zh-CN" altLang="en-US" sz="1000" b="1" i="0">
                        <a:solidFill>
                          <a:srgbClr val="FF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CE4D3"/>
                    </a:solidFill>
                  </a:tcPr>
                </a:tc>
              </a:tr>
              <a:tr h="171450">
                <a:tc>
                  <a:txBody>
                    <a:bodyPr/>
                    <a:p>
                      <a:pPr algn="ctr" fontAlgn="ctr"/>
                      <a:r>
                        <a:rPr lang="en-US" altLang="zh-CN" sz="10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6</a:t>
                      </a:r>
                      <a:endParaRPr lang="en-US" altLang="zh-CN" sz="1000" b="0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CE4D3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0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7.30</a:t>
                      </a:r>
                      <a:endParaRPr lang="en-US" altLang="zh-CN" sz="1000" b="0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CE4D3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zh-CN" altLang="en-US" sz="10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国瓷材料</a:t>
                      </a:r>
                      <a:endParaRPr lang="zh-CN" altLang="en-US" sz="1000" b="0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CE4D3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000" b="1" i="0">
                          <a:solidFill>
                            <a:srgbClr val="FF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8.05</a:t>
                      </a:r>
                      <a:r>
                        <a:rPr lang="zh-CN" altLang="en-US" sz="1000" b="1" i="0">
                          <a:solidFill>
                            <a:srgbClr val="FF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冲高超</a:t>
                      </a:r>
                      <a:r>
                        <a:rPr lang="en-US" altLang="zh-CN" sz="1000" b="1" i="0">
                          <a:solidFill>
                            <a:srgbClr val="FF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15%</a:t>
                      </a:r>
                      <a:endParaRPr lang="en-US" altLang="zh-CN" sz="1000" b="1" i="0">
                        <a:solidFill>
                          <a:srgbClr val="FF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CE4D3"/>
                    </a:solidFill>
                  </a:tcPr>
                </a:tc>
              </a:tr>
              <a:tr h="172085">
                <a:tc>
                  <a:txBody>
                    <a:bodyPr/>
                    <a:p>
                      <a:pPr algn="ctr" fontAlgn="ctr"/>
                      <a:r>
                        <a:rPr lang="en-US" altLang="zh-CN" sz="10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7</a:t>
                      </a:r>
                      <a:endParaRPr lang="en-US" altLang="zh-CN" sz="1000" b="0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CE4D3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0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7.29</a:t>
                      </a:r>
                      <a:endParaRPr lang="en-US" altLang="zh-CN" sz="1000" b="0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CE4D3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zh-CN" altLang="en-US" sz="10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盛达资源</a:t>
                      </a:r>
                      <a:endParaRPr lang="zh-CN" altLang="en-US" sz="1000" b="0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CE4D3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0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8.05</a:t>
                      </a:r>
                      <a:r>
                        <a:rPr lang="zh-CN" altLang="en-US" sz="10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涨停</a:t>
                      </a:r>
                      <a:endParaRPr lang="zh-CN" altLang="en-US" sz="1000" b="0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CE4D3"/>
                    </a:solidFill>
                  </a:tcPr>
                </a:tc>
              </a:tr>
              <a:tr h="171450">
                <a:tc>
                  <a:txBody>
                    <a:bodyPr/>
                    <a:p>
                      <a:pPr algn="ctr" fontAlgn="ctr"/>
                      <a:r>
                        <a:rPr lang="en-US" altLang="zh-CN" sz="10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8</a:t>
                      </a:r>
                      <a:endParaRPr lang="en-US" altLang="zh-CN" sz="1000" b="0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CE4D3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0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7.29</a:t>
                      </a:r>
                      <a:endParaRPr lang="en-US" altLang="zh-CN" sz="1000" b="0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CE4D3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zh-CN" altLang="en-US" sz="10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国瓷材料</a:t>
                      </a:r>
                      <a:endParaRPr lang="zh-CN" altLang="en-US" sz="1000" b="0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CE4D3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000" b="1" i="0">
                          <a:solidFill>
                            <a:srgbClr val="FF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8.05</a:t>
                      </a:r>
                      <a:r>
                        <a:rPr lang="zh-CN" altLang="en-US" sz="1000" b="1" i="0">
                          <a:solidFill>
                            <a:srgbClr val="FF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冲高超</a:t>
                      </a:r>
                      <a:r>
                        <a:rPr lang="en-US" altLang="zh-CN" sz="1000" b="1" i="0">
                          <a:solidFill>
                            <a:srgbClr val="FF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15%</a:t>
                      </a:r>
                      <a:endParaRPr lang="en-US" altLang="zh-CN" sz="1000" b="1" i="0">
                        <a:solidFill>
                          <a:srgbClr val="FF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CE4D3"/>
                    </a:solidFill>
                  </a:tcPr>
                </a:tc>
              </a:tr>
              <a:tr h="171450">
                <a:tc>
                  <a:txBody>
                    <a:bodyPr/>
                    <a:p>
                      <a:pPr algn="ctr" fontAlgn="ctr"/>
                      <a:r>
                        <a:rPr lang="en-US" altLang="zh-CN" sz="10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9</a:t>
                      </a:r>
                      <a:endParaRPr lang="en-US" altLang="zh-CN" sz="1000" b="0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CE4D3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0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7.28</a:t>
                      </a:r>
                      <a:endParaRPr lang="en-US" altLang="zh-CN" sz="1000" b="0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CE4D3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zh-CN" altLang="en-US" sz="10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证通电子</a:t>
                      </a:r>
                      <a:endParaRPr lang="zh-CN" altLang="en-US" sz="1000" b="0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CE4D3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0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7.31</a:t>
                      </a:r>
                      <a:r>
                        <a:rPr lang="zh-CN" altLang="en-US" sz="10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涨停</a:t>
                      </a:r>
                      <a:endParaRPr lang="zh-CN" altLang="en-US" sz="1000" b="0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CE4D3"/>
                    </a:solidFill>
                  </a:tcPr>
                </a:tc>
              </a:tr>
              <a:tr h="172085">
                <a:tc>
                  <a:txBody>
                    <a:bodyPr/>
                    <a:p>
                      <a:pPr algn="ctr" fontAlgn="ctr"/>
                      <a:r>
                        <a:rPr lang="en-US" altLang="zh-CN" sz="10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10</a:t>
                      </a:r>
                      <a:endParaRPr lang="en-US" altLang="zh-CN" sz="1000" b="0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CE4D3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0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7.27</a:t>
                      </a:r>
                      <a:endParaRPr lang="en-US" altLang="zh-CN" sz="1000" b="0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CE4D3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zh-CN" altLang="en-US" sz="10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大族数控</a:t>
                      </a:r>
                      <a:endParaRPr lang="zh-CN" altLang="en-US" sz="1000" b="0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CE4D3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000" b="1" i="0">
                          <a:solidFill>
                            <a:srgbClr val="FF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7.31</a:t>
                      </a:r>
                      <a:r>
                        <a:rPr lang="zh-CN" altLang="en-US" sz="1000" b="1" i="0">
                          <a:solidFill>
                            <a:srgbClr val="FF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冲高超</a:t>
                      </a:r>
                      <a:r>
                        <a:rPr lang="en-US" altLang="zh-CN" sz="1000" b="1" i="0">
                          <a:solidFill>
                            <a:srgbClr val="FF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19%</a:t>
                      </a:r>
                      <a:r>
                        <a:rPr lang="zh-CN" altLang="en-US" sz="1000" b="1" i="0">
                          <a:solidFill>
                            <a:srgbClr val="FF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，</a:t>
                      </a:r>
                      <a:r>
                        <a:rPr lang="en-US" altLang="zh-CN" sz="1000" b="1" i="0">
                          <a:solidFill>
                            <a:srgbClr val="FF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8.04</a:t>
                      </a:r>
                      <a:r>
                        <a:rPr lang="zh-CN" altLang="en-US" sz="1000" b="1" i="0">
                          <a:solidFill>
                            <a:srgbClr val="FF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冲高超</a:t>
                      </a:r>
                      <a:r>
                        <a:rPr lang="en-US" altLang="zh-CN" sz="1000" b="1" i="0">
                          <a:solidFill>
                            <a:srgbClr val="FF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10%</a:t>
                      </a:r>
                      <a:endParaRPr lang="en-US" altLang="zh-CN" sz="1000" b="1" i="0">
                        <a:solidFill>
                          <a:srgbClr val="FF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CE4D3"/>
                    </a:solidFill>
                  </a:tcPr>
                </a:tc>
              </a:tr>
              <a:tr h="171450">
                <a:tc>
                  <a:txBody>
                    <a:bodyPr/>
                    <a:p>
                      <a:pPr algn="ctr" fontAlgn="ctr"/>
                      <a:r>
                        <a:rPr lang="en-US" altLang="zh-CN" sz="10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11</a:t>
                      </a:r>
                      <a:endParaRPr lang="en-US" altLang="zh-CN" sz="1000" b="0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CE4D3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0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7.26</a:t>
                      </a:r>
                      <a:endParaRPr lang="en-US" altLang="zh-CN" sz="1000" b="0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CE4D3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zh-CN" altLang="en-US" sz="10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宏辉果蔬</a:t>
                      </a:r>
                      <a:endParaRPr lang="zh-CN" altLang="en-US" sz="1000" b="0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CE4D3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000" b="1" i="0">
                          <a:solidFill>
                            <a:srgbClr val="FF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7.30</a:t>
                      </a:r>
                      <a:r>
                        <a:rPr lang="zh-CN" altLang="en-US" sz="1000" b="1" i="0">
                          <a:solidFill>
                            <a:srgbClr val="FF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冲高超</a:t>
                      </a:r>
                      <a:r>
                        <a:rPr lang="en-US" altLang="zh-CN" sz="1000" b="1" i="0">
                          <a:solidFill>
                            <a:srgbClr val="FF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8%</a:t>
                      </a:r>
                      <a:r>
                        <a:rPr lang="zh-CN" altLang="en-US" sz="1000" b="1" i="0">
                          <a:solidFill>
                            <a:srgbClr val="FF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，</a:t>
                      </a:r>
                      <a:r>
                        <a:rPr lang="en-US" altLang="zh-CN" sz="1000" b="1" i="0">
                          <a:solidFill>
                            <a:srgbClr val="FF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7.31</a:t>
                      </a:r>
                      <a:r>
                        <a:rPr lang="zh-CN" altLang="en-US" sz="1000" b="1" i="0">
                          <a:solidFill>
                            <a:srgbClr val="FF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涨停</a:t>
                      </a:r>
                      <a:endParaRPr lang="zh-CN" altLang="en-US" sz="1000" b="1" i="0">
                        <a:solidFill>
                          <a:srgbClr val="FF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CE4D3"/>
                    </a:solidFill>
                  </a:tcPr>
                </a:tc>
              </a:tr>
              <a:tr h="172085">
                <a:tc>
                  <a:txBody>
                    <a:bodyPr/>
                    <a:p>
                      <a:pPr algn="ctr" fontAlgn="ctr"/>
                      <a:r>
                        <a:rPr lang="en-US" altLang="zh-CN" sz="10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12</a:t>
                      </a:r>
                      <a:endParaRPr lang="en-US" altLang="zh-CN" sz="1000" b="0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CE4D3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0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7.23</a:t>
                      </a:r>
                      <a:endParaRPr lang="en-US" altLang="zh-CN" sz="1000" b="0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CE4D3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zh-CN" altLang="en-US" sz="10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美利云</a:t>
                      </a:r>
                      <a:endParaRPr lang="zh-CN" altLang="en-US" sz="1000" b="0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CE4D3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000" b="1" i="0">
                          <a:solidFill>
                            <a:srgbClr val="FF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7.31-8.04 </a:t>
                      </a:r>
                      <a:r>
                        <a:rPr lang="zh-CN" altLang="en-US" sz="1000" b="1" i="0">
                          <a:solidFill>
                            <a:srgbClr val="FF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三连板涨停</a:t>
                      </a:r>
                      <a:endParaRPr lang="zh-CN" altLang="en-US" sz="1000" b="1" i="0">
                        <a:solidFill>
                          <a:srgbClr val="FF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CE4D3"/>
                    </a:solidFill>
                  </a:tcPr>
                </a:tc>
              </a:tr>
              <a:tr h="171450">
                <a:tc>
                  <a:txBody>
                    <a:bodyPr/>
                    <a:p>
                      <a:pPr algn="ctr" fontAlgn="ctr"/>
                      <a:r>
                        <a:rPr lang="en-US" altLang="zh-CN" sz="10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13</a:t>
                      </a:r>
                      <a:endParaRPr lang="en-US" altLang="zh-CN" sz="1000" b="0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CE4D3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0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7.23</a:t>
                      </a:r>
                      <a:endParaRPr lang="en-US" altLang="zh-CN" sz="1000" b="0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CE4D3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zh-CN" altLang="en-US" sz="10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金牛化工</a:t>
                      </a:r>
                      <a:endParaRPr lang="zh-CN" altLang="en-US" sz="1000" b="0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CE4D3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0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7.29</a:t>
                      </a:r>
                      <a:r>
                        <a:rPr lang="zh-CN" altLang="en-US" sz="10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涨停</a:t>
                      </a:r>
                      <a:endParaRPr lang="zh-CN" altLang="en-US" sz="1000" b="0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CE4D3"/>
                    </a:solidFill>
                  </a:tcPr>
                </a:tc>
              </a:tr>
              <a:tr h="172085">
                <a:tc>
                  <a:txBody>
                    <a:bodyPr/>
                    <a:p>
                      <a:pPr algn="ctr" fontAlgn="ctr"/>
                      <a:r>
                        <a:rPr lang="en-US" altLang="zh-CN" sz="10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14</a:t>
                      </a:r>
                      <a:endParaRPr lang="en-US" altLang="zh-CN" sz="1000" b="0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CE4D3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0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7.22</a:t>
                      </a:r>
                      <a:endParaRPr lang="en-US" altLang="zh-CN" sz="1000" b="0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CE4D3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zh-CN" altLang="en-US" sz="10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中曼石油 </a:t>
                      </a:r>
                      <a:endParaRPr lang="zh-CN" altLang="en-US" sz="1000" b="0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CE4D3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0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7.23</a:t>
                      </a:r>
                      <a:r>
                        <a:rPr lang="zh-CN" altLang="en-US" sz="10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涨停</a:t>
                      </a:r>
                      <a:endParaRPr lang="zh-CN" altLang="en-US" sz="1000" b="0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CE4D3"/>
                    </a:solidFill>
                  </a:tcPr>
                </a:tc>
              </a:tr>
              <a:tr h="171450">
                <a:tc>
                  <a:txBody>
                    <a:bodyPr/>
                    <a:p>
                      <a:pPr algn="ctr" fontAlgn="ctr"/>
                      <a:r>
                        <a:rPr lang="en-US" altLang="zh-CN" sz="10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15</a:t>
                      </a:r>
                      <a:endParaRPr lang="en-US" altLang="zh-CN" sz="1000" b="0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CE4D3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0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7.22</a:t>
                      </a:r>
                      <a:endParaRPr lang="en-US" altLang="zh-CN" sz="1000" b="0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CE4D3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zh-CN" altLang="en-US" sz="10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昭衍新药</a:t>
                      </a:r>
                      <a:endParaRPr lang="zh-CN" altLang="en-US" sz="1000" b="0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CE4D3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0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7.27</a:t>
                      </a:r>
                      <a:r>
                        <a:rPr lang="zh-CN" altLang="en-US" sz="10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触及涨停</a:t>
                      </a:r>
                      <a:endParaRPr lang="zh-CN" altLang="en-US" sz="1000" b="0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CE4D3"/>
                    </a:solidFill>
                  </a:tcPr>
                </a:tc>
              </a:tr>
              <a:tr h="171450">
                <a:tc>
                  <a:txBody>
                    <a:bodyPr/>
                    <a:p>
                      <a:pPr algn="ctr" fontAlgn="ctr"/>
                      <a:r>
                        <a:rPr lang="en-US" altLang="zh-CN" sz="10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16</a:t>
                      </a:r>
                      <a:endParaRPr lang="en-US" altLang="zh-CN" sz="1000" b="0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CE4D3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0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7.21</a:t>
                      </a:r>
                      <a:endParaRPr lang="en-US" altLang="zh-CN" sz="1000" b="0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CE4D3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zh-CN" altLang="en-US" sz="10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药明康德</a:t>
                      </a:r>
                      <a:endParaRPr lang="zh-CN" altLang="en-US" sz="1000" b="0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CE4D3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0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8.04</a:t>
                      </a:r>
                      <a:r>
                        <a:rPr lang="zh-CN" altLang="en-US" sz="10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涨停</a:t>
                      </a:r>
                      <a:endParaRPr lang="zh-CN" altLang="en-US" sz="1000" b="0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CE4D3"/>
                    </a:solidFill>
                  </a:tcPr>
                </a:tc>
              </a:tr>
              <a:tr h="170815">
                <a:tc>
                  <a:txBody>
                    <a:bodyPr/>
                    <a:p>
                      <a:pPr algn="ctr" fontAlgn="ctr"/>
                      <a:r>
                        <a:rPr lang="en-US" altLang="zh-CN" sz="10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17</a:t>
                      </a:r>
                      <a:endParaRPr lang="en-US" altLang="zh-CN" sz="1000" b="0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CE4D3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0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7.20</a:t>
                      </a:r>
                      <a:endParaRPr lang="en-US" altLang="zh-CN" sz="1000" b="0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CE4D3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zh-CN" altLang="en-US" sz="10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紫光股份</a:t>
                      </a:r>
                      <a:endParaRPr lang="zh-CN" altLang="en-US" sz="1000" b="0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CE4D3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000" b="1" i="0">
                          <a:solidFill>
                            <a:srgbClr val="FF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7.21-7.22</a:t>
                      </a:r>
                      <a:r>
                        <a:rPr lang="zh-CN" altLang="en-US" sz="1000" b="1" i="0">
                          <a:solidFill>
                            <a:srgbClr val="FF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触及二连板涨停</a:t>
                      </a:r>
                      <a:endParaRPr lang="zh-CN" altLang="en-US" sz="1000" b="1" i="0">
                        <a:solidFill>
                          <a:srgbClr val="FF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CE4D3"/>
                    </a:solidFill>
                  </a:tcPr>
                </a:tc>
              </a:tr>
              <a:tr h="172085">
                <a:tc>
                  <a:txBody>
                    <a:bodyPr/>
                    <a:p>
                      <a:pPr algn="ctr" fontAlgn="ctr"/>
                      <a:r>
                        <a:rPr lang="en-US" altLang="zh-CN" sz="10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18</a:t>
                      </a:r>
                      <a:endParaRPr lang="en-US" altLang="zh-CN" sz="1000" b="0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CE4D3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0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7.19</a:t>
                      </a:r>
                      <a:endParaRPr lang="en-US" altLang="zh-CN" sz="1000" b="0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CE4D3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zh-CN" altLang="en-US" sz="10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香农芯创</a:t>
                      </a:r>
                      <a:endParaRPr lang="zh-CN" altLang="en-US" sz="1000" b="0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CE4D3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0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7.21</a:t>
                      </a:r>
                      <a:r>
                        <a:rPr lang="zh-CN" altLang="en-US" sz="10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涨超</a:t>
                      </a:r>
                      <a:r>
                        <a:rPr lang="en-US" altLang="zh-CN" sz="10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15%</a:t>
                      </a:r>
                      <a:endParaRPr lang="en-US" altLang="zh-CN" sz="1000" b="0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CE4D3"/>
                    </a:solidFill>
                  </a:tcPr>
                </a:tc>
              </a:tr>
              <a:tr h="172085">
                <a:tc>
                  <a:txBody>
                    <a:bodyPr/>
                    <a:p>
                      <a:pPr algn="ctr" fontAlgn="ctr"/>
                      <a:r>
                        <a:rPr lang="en-US" altLang="zh-CN" sz="10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19</a:t>
                      </a:r>
                      <a:endParaRPr lang="en-US" altLang="zh-CN" sz="1000" b="0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CE4D3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0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7.16</a:t>
                      </a:r>
                      <a:endParaRPr lang="en-US" altLang="zh-CN" sz="1000" b="0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CE4D3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zh-CN" altLang="en-US" sz="10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盛美上海</a:t>
                      </a:r>
                      <a:endParaRPr lang="zh-CN" altLang="en-US" sz="1000" b="0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CE4D3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0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7.21</a:t>
                      </a:r>
                      <a:r>
                        <a:rPr lang="zh-CN" altLang="en-US" sz="10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涨超</a:t>
                      </a:r>
                      <a:r>
                        <a:rPr lang="en-US" altLang="zh-CN" sz="10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15%</a:t>
                      </a:r>
                      <a:endParaRPr lang="en-US" altLang="zh-CN" sz="1000" b="0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CE4D3"/>
                    </a:solidFill>
                  </a:tcPr>
                </a:tc>
              </a:tr>
              <a:tr h="332740">
                <a:tc gridSpan="4">
                  <a:txBody>
                    <a:bodyPr/>
                    <a:p>
                      <a:pPr algn="ctr" fontAlgn="ctr"/>
                      <a:r>
                        <a:rPr lang="zh-CN" altLang="en-US" sz="1000" b="1" i="0">
                          <a:solidFill>
                            <a:srgbClr val="FFFFFF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发布后短线出现</a:t>
                      </a:r>
                      <a:br>
                        <a:rPr lang="zh-CN" altLang="en-US" sz="1000" b="1" i="0">
                          <a:solidFill>
                            <a:srgbClr val="FFFFFF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</a:br>
                      <a:r>
                        <a:rPr lang="zh-CN" altLang="en-US" sz="1000" b="1" i="0">
                          <a:solidFill>
                            <a:srgbClr val="FFFFFF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日内跌幅超</a:t>
                      </a:r>
                      <a:r>
                        <a:rPr lang="en-US" altLang="zh-CN" sz="1000" b="1" i="0">
                          <a:solidFill>
                            <a:srgbClr val="FFFFFF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5%</a:t>
                      </a:r>
                      <a:r>
                        <a:rPr lang="zh-CN" altLang="en-US" sz="1000" b="1" i="0">
                          <a:solidFill>
                            <a:srgbClr val="FFFFFF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的部分弱势个股</a:t>
                      </a:r>
                      <a:endParaRPr lang="zh-CN" altLang="en-US" sz="1000" b="1" i="0">
                        <a:solidFill>
                          <a:srgbClr val="FFFFFF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758EFB"/>
                    </a:solidFill>
                  </a:tcPr>
                </a:tc>
                <a:tc hMerge="1">
                  <a:tcP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R>
                      <a:noFill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</a:tr>
              <a:tr h="171450">
                <a:tc>
                  <a:txBody>
                    <a:bodyPr/>
                    <a:p>
                      <a:pPr algn="ctr" fontAlgn="ctr"/>
                      <a:r>
                        <a:rPr lang="zh-CN" altLang="en-US" sz="1000" b="1" i="0">
                          <a:solidFill>
                            <a:srgbClr val="FFFFFF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序号</a:t>
                      </a:r>
                      <a:endParaRPr lang="zh-CN" altLang="en-US" sz="1000" b="1" i="0">
                        <a:solidFill>
                          <a:srgbClr val="FFFFFF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758EFB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zh-CN" altLang="en-US" sz="1000" b="1" i="0">
                          <a:solidFill>
                            <a:srgbClr val="FFFFFF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发布时间</a:t>
                      </a:r>
                      <a:endParaRPr lang="zh-CN" altLang="en-US" sz="1000" b="1" i="0">
                        <a:solidFill>
                          <a:srgbClr val="FFFFFF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758EFB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zh-CN" altLang="en-US" sz="1000" b="1" i="0">
                          <a:solidFill>
                            <a:srgbClr val="FFFFFF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上市公司</a:t>
                      </a:r>
                      <a:endParaRPr lang="zh-CN" altLang="en-US" sz="1000" b="1" i="0">
                        <a:solidFill>
                          <a:srgbClr val="FFFFFF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758EFB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zh-CN" altLang="en-US" sz="1000" b="1" i="0">
                          <a:solidFill>
                            <a:srgbClr val="FFFFFF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短线调整异动</a:t>
                      </a:r>
                      <a:endParaRPr lang="zh-CN" altLang="en-US" sz="1000" b="1" i="0">
                        <a:solidFill>
                          <a:srgbClr val="FFFFFF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758EFB"/>
                    </a:solidFill>
                  </a:tcPr>
                </a:tc>
              </a:tr>
              <a:tr h="172085">
                <a:tc>
                  <a:txBody>
                    <a:bodyPr/>
                    <a:p>
                      <a:pPr algn="ctr" fontAlgn="ctr"/>
                      <a:r>
                        <a:rPr lang="en-US" altLang="zh-CN" sz="10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1</a:t>
                      </a:r>
                      <a:endParaRPr lang="en-US" altLang="zh-CN" sz="1000" b="0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D9E1F4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0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7.21</a:t>
                      </a:r>
                      <a:endParaRPr lang="en-US" altLang="zh-CN" sz="1000" b="0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D9E1F4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zh-CN" altLang="en-US" sz="10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三维通信</a:t>
                      </a:r>
                      <a:endParaRPr lang="zh-CN" altLang="en-US" sz="1000" b="0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D9E1F4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0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7.24</a:t>
                      </a:r>
                      <a:r>
                        <a:rPr lang="zh-CN" altLang="en-US" sz="10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跌超</a:t>
                      </a:r>
                      <a:r>
                        <a:rPr lang="en-US" altLang="zh-CN" sz="10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5%</a:t>
                      </a:r>
                      <a:endParaRPr lang="en-US" altLang="zh-CN" sz="1000" b="0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D9E1F4"/>
                    </a:solidFill>
                  </a:tcPr>
                </a:tc>
              </a:tr>
              <a:tr h="171450">
                <a:tc>
                  <a:txBody>
                    <a:bodyPr/>
                    <a:p>
                      <a:pPr algn="ctr" fontAlgn="ctr"/>
                      <a:r>
                        <a:rPr lang="en-US" altLang="zh-CN" sz="10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2</a:t>
                      </a:r>
                      <a:endParaRPr lang="en-US" altLang="zh-CN" sz="1000" b="0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D9E1F4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0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7.22</a:t>
                      </a:r>
                      <a:endParaRPr lang="en-US" altLang="zh-CN" sz="1000" b="0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D9E1F4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zh-CN" altLang="en-US" sz="10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昭衍新药</a:t>
                      </a:r>
                      <a:endParaRPr lang="zh-CN" altLang="en-US" sz="1000" b="0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D9E1F4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0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7.24</a:t>
                      </a:r>
                      <a:r>
                        <a:rPr lang="zh-CN" altLang="en-US" sz="10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跌超</a:t>
                      </a:r>
                      <a:r>
                        <a:rPr lang="en-US" altLang="zh-CN" sz="10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5%</a:t>
                      </a:r>
                      <a:endParaRPr lang="en-US" altLang="zh-CN" sz="1000" b="0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D9E1F4"/>
                    </a:solidFill>
                  </a:tcPr>
                </a:tc>
              </a:tr>
              <a:tr h="300355">
                <a:tc gridSpan="4">
                  <a:txBody>
                    <a:bodyPr/>
                    <a:p>
                      <a:pPr algn="l" fontAlgn="ctr"/>
                      <a:r>
                        <a:rPr lang="zh-CN" altLang="en-US" sz="9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以上为特定条件、特定时间区间下的部分案例展示，不代表普遍现象，个股历史涨幅不预示其未来表现，过往收益亦不代表未来收益承诺。市场有风险，投资需谨慎！</a:t>
                      </a:r>
                      <a:endParaRPr lang="zh-CN" altLang="en-US" sz="900" b="0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cP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" name="文本框 3"/>
          <p:cNvSpPr txBox="1"/>
          <p:nvPr/>
        </p:nvSpPr>
        <p:spPr>
          <a:xfrm>
            <a:off x="7783830" y="1891665"/>
            <a:ext cx="4408170" cy="258445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/>
              <a:t>近半月</a:t>
            </a:r>
            <a:r>
              <a:rPr lang="zh-CN" altLang="en-US" b="1">
                <a:solidFill>
                  <a:srgbClr val="FF0000"/>
                </a:solidFill>
              </a:rPr>
              <a:t>《明日前瞻》</a:t>
            </a:r>
            <a:r>
              <a:rPr lang="zh-CN" altLang="en-US"/>
              <a:t>内参选出</a:t>
            </a:r>
            <a:r>
              <a:rPr lang="en-US" altLang="zh-CN" b="1">
                <a:solidFill>
                  <a:srgbClr val="FF0000"/>
                </a:solidFill>
              </a:rPr>
              <a:t>27</a:t>
            </a:r>
            <a:r>
              <a:rPr lang="zh-CN" altLang="en-US" b="1">
                <a:solidFill>
                  <a:srgbClr val="FF0000"/>
                </a:solidFill>
              </a:rPr>
              <a:t>只</a:t>
            </a:r>
            <a:r>
              <a:rPr lang="zh-CN" altLang="en-US"/>
              <a:t>个股中</a:t>
            </a:r>
            <a:endParaRPr lang="zh-CN" altLang="en-US"/>
          </a:p>
          <a:p>
            <a:endParaRPr lang="zh-CN" altLang="en-US"/>
          </a:p>
          <a:p>
            <a:r>
              <a:rPr lang="en-US" altLang="zh-CN" b="1">
                <a:solidFill>
                  <a:srgbClr val="FF0000"/>
                </a:solidFill>
              </a:rPr>
              <a:t>19</a:t>
            </a:r>
            <a:r>
              <a:rPr lang="zh-CN" altLang="en-US" b="1">
                <a:solidFill>
                  <a:srgbClr val="FF0000"/>
                </a:solidFill>
              </a:rPr>
              <a:t>只</a:t>
            </a:r>
            <a:r>
              <a:rPr lang="zh-CN" altLang="en-US"/>
              <a:t>在短期出现</a:t>
            </a:r>
            <a:r>
              <a:rPr lang="zh-CN" altLang="en-US" b="1">
                <a:solidFill>
                  <a:srgbClr val="FF0000"/>
                </a:solidFill>
              </a:rPr>
              <a:t>涨停或超</a:t>
            </a:r>
            <a:r>
              <a:rPr lang="en-US" altLang="zh-CN" b="1">
                <a:solidFill>
                  <a:srgbClr val="FF0000"/>
                </a:solidFill>
              </a:rPr>
              <a:t>7%</a:t>
            </a:r>
            <a:r>
              <a:rPr lang="zh-CN" altLang="en-US"/>
              <a:t>的冲高</a:t>
            </a:r>
            <a:endParaRPr lang="zh-CN" altLang="en-US"/>
          </a:p>
          <a:p>
            <a:endParaRPr lang="zh-CN" altLang="en-US"/>
          </a:p>
          <a:p>
            <a:r>
              <a:rPr lang="en-US" altLang="zh-CN" b="1">
                <a:solidFill>
                  <a:srgbClr val="FF0000"/>
                </a:solidFill>
              </a:rPr>
              <a:t>2</a:t>
            </a:r>
            <a:r>
              <a:rPr lang="zh-CN" altLang="en-US" b="1">
                <a:solidFill>
                  <a:srgbClr val="FF0000"/>
                </a:solidFill>
              </a:rPr>
              <a:t>只</a:t>
            </a:r>
            <a:r>
              <a:rPr lang="zh-CN" altLang="en-US"/>
              <a:t>在短期出现</a:t>
            </a:r>
            <a:r>
              <a:rPr lang="zh-CN" altLang="en-US" b="1">
                <a:solidFill>
                  <a:srgbClr val="FF0000"/>
                </a:solidFill>
              </a:rPr>
              <a:t>超</a:t>
            </a:r>
            <a:r>
              <a:rPr lang="en-US" altLang="zh-CN" b="1">
                <a:solidFill>
                  <a:srgbClr val="FF0000"/>
                </a:solidFill>
              </a:rPr>
              <a:t>15%</a:t>
            </a:r>
            <a:r>
              <a:rPr lang="zh-CN" altLang="en-US"/>
              <a:t>的冲高</a:t>
            </a:r>
            <a:endParaRPr lang="zh-CN" altLang="en-US"/>
          </a:p>
          <a:p>
            <a:endParaRPr lang="zh-CN" altLang="en-US"/>
          </a:p>
          <a:p>
            <a:r>
              <a:rPr lang="en-US" altLang="zh-CN" b="1">
                <a:solidFill>
                  <a:srgbClr val="FF0000"/>
                </a:solidFill>
              </a:rPr>
              <a:t>1</a:t>
            </a:r>
            <a:r>
              <a:rPr lang="zh-CN" altLang="en-US" b="1">
                <a:solidFill>
                  <a:srgbClr val="FF0000"/>
                </a:solidFill>
              </a:rPr>
              <a:t>只</a:t>
            </a:r>
            <a:r>
              <a:rPr lang="zh-CN" altLang="en-US"/>
              <a:t>发布后收获</a:t>
            </a:r>
            <a:r>
              <a:rPr lang="zh-CN" altLang="en-US" b="1">
                <a:solidFill>
                  <a:srgbClr val="FF0000"/>
                </a:solidFill>
              </a:rPr>
              <a:t>三连板</a:t>
            </a:r>
            <a:r>
              <a:rPr lang="zh-CN" altLang="en-US"/>
              <a:t>涨停</a:t>
            </a:r>
            <a:endParaRPr lang="zh-CN" altLang="en-US"/>
          </a:p>
          <a:p>
            <a:endParaRPr lang="zh-CN" altLang="en-US"/>
          </a:p>
          <a:p>
            <a:r>
              <a:rPr lang="en-US" altLang="zh-CN" b="1">
                <a:solidFill>
                  <a:srgbClr val="FF0000"/>
                </a:solidFill>
              </a:rPr>
              <a:t>1</a:t>
            </a:r>
            <a:r>
              <a:rPr lang="zh-CN" altLang="en-US" b="1">
                <a:solidFill>
                  <a:srgbClr val="FF0000"/>
                </a:solidFill>
              </a:rPr>
              <a:t>只</a:t>
            </a:r>
            <a:r>
              <a:rPr lang="zh-CN" altLang="en-US"/>
              <a:t>发布后收获</a:t>
            </a:r>
            <a:r>
              <a:rPr lang="zh-CN" altLang="en-US" b="1">
                <a:solidFill>
                  <a:srgbClr val="FF0000"/>
                </a:solidFill>
              </a:rPr>
              <a:t>四连板</a:t>
            </a:r>
            <a:r>
              <a:rPr lang="zh-CN" altLang="en-US"/>
              <a:t>涨停</a:t>
            </a:r>
            <a:endParaRPr lang="zh-CN" altLang="en-US"/>
          </a:p>
        </p:txBody>
      </p:sp>
      <p:sp>
        <p:nvSpPr>
          <p:cNvPr id="5" name="文本框 4"/>
          <p:cNvSpPr txBox="1"/>
          <p:nvPr/>
        </p:nvSpPr>
        <p:spPr>
          <a:xfrm>
            <a:off x="7861935" y="4888230"/>
            <a:ext cx="3668395" cy="55308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1000">
                <a:sym typeface="+mn-ea"/>
              </a:rPr>
              <a:t>（以上为特定条件、特定时间区间下的部分案例展示，不代表普遍现象，个股历史涨幅不预示其未来表现，过往收益亦不代表未来收益承诺。市场有风险，投资需谨慎！）</a:t>
            </a:r>
            <a:endParaRPr lang="zh-CN" altLang="en-US" sz="1000">
              <a:sym typeface="+mn-ea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文本框 2"/>
          <p:cNvSpPr txBox="1"/>
          <p:nvPr userDrawn="1">
            <p:custDataLst>
              <p:tags r:id="rId1"/>
            </p:custDataLst>
          </p:nvPr>
        </p:nvSpPr>
        <p:spPr>
          <a:xfrm>
            <a:off x="2211705" y="1743075"/>
            <a:ext cx="7670800" cy="1322070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p>
            <a:pPr algn="ctr"/>
            <a:r>
              <a:rPr lang="zh-CN" altLang="en-US" sz="8000" b="1">
                <a:gradFill>
                  <a:gsLst>
                    <a:gs pos="0">
                      <a:srgbClr val="FFFBE0"/>
                    </a:gs>
                    <a:gs pos="100000">
                      <a:srgbClr val="FFF39A"/>
                    </a:gs>
                  </a:gsLst>
                  <a:lin ang="5400000" scaled="0"/>
                </a:gradFill>
                <a:latin typeface="思源黑体 CN Bold" panose="020B0800000000000000" charset="-122"/>
                <a:ea typeface="思源黑体 CN Bold" panose="020B0800000000000000" charset="-122"/>
                <a:cs typeface="思源黑体 CN Bold" panose="020B0800000000000000" charset="-122"/>
              </a:rPr>
              <a:t>让投资遇见美好</a:t>
            </a:r>
            <a:r>
              <a:rPr lang="en-US" altLang="zh-CN" sz="8000" b="1">
                <a:gradFill>
                  <a:gsLst>
                    <a:gs pos="0">
                      <a:srgbClr val="FFFBE0"/>
                    </a:gs>
                    <a:gs pos="100000">
                      <a:srgbClr val="FFF39A"/>
                    </a:gs>
                  </a:gsLst>
                  <a:lin ang="5400000" scaled="0"/>
                </a:gradFill>
                <a:latin typeface="思源黑体 CN Bold" panose="020B0800000000000000" charset="-122"/>
                <a:ea typeface="思源黑体 CN Bold" panose="020B0800000000000000" charset="-122"/>
                <a:cs typeface="思源黑体 CN Bold" panose="020B0800000000000000" charset="-122"/>
              </a:rPr>
              <a:t>!</a:t>
            </a:r>
            <a:endParaRPr lang="en-US" altLang="zh-CN" sz="8000" b="1">
              <a:gradFill>
                <a:gsLst>
                  <a:gs pos="0">
                    <a:srgbClr val="FFFBE0"/>
                  </a:gs>
                  <a:gs pos="100000">
                    <a:srgbClr val="FFF39A"/>
                  </a:gs>
                </a:gsLst>
                <a:lin ang="5400000" scaled="0"/>
              </a:gradFill>
              <a:latin typeface="思源黑体 CN Bold" panose="020B0800000000000000" charset="-122"/>
              <a:ea typeface="思源黑体 CN Bold" panose="020B0800000000000000" charset="-122"/>
              <a:cs typeface="思源黑体 CN Bold" panose="020B0800000000000000" charset="-122"/>
            </a:endParaRPr>
          </a:p>
        </p:txBody>
      </p:sp>
      <p:sp>
        <p:nvSpPr>
          <p:cNvPr id="4" name="圆角矩形 3"/>
          <p:cNvSpPr/>
          <p:nvPr userDrawn="1">
            <p:custDataLst>
              <p:tags r:id="rId2"/>
            </p:custDataLst>
          </p:nvPr>
        </p:nvSpPr>
        <p:spPr>
          <a:xfrm>
            <a:off x="2305368" y="3008630"/>
            <a:ext cx="7581265" cy="2172335"/>
          </a:xfrm>
          <a:prstGeom prst="roundRect">
            <a:avLst>
              <a:gd name="adj" fmla="val 4235"/>
            </a:avLst>
          </a:prstGeom>
          <a:solidFill>
            <a:schemeClr val="bg1"/>
          </a:solidFill>
          <a:ln>
            <a:solidFill>
              <a:srgbClr val="FBE4C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5" name="文本框 4"/>
          <p:cNvSpPr txBox="1"/>
          <p:nvPr userDrawn="1">
            <p:custDataLst>
              <p:tags r:id="rId3"/>
            </p:custDataLst>
          </p:nvPr>
        </p:nvSpPr>
        <p:spPr>
          <a:xfrm>
            <a:off x="2501900" y="3173730"/>
            <a:ext cx="7215505" cy="181292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fontAlgn="auto">
              <a:lnSpc>
                <a:spcPct val="160000"/>
              </a:lnSpc>
            </a:pPr>
            <a:r>
              <a:rPr lang="zh-CN" altLang="en-US" sz="1400" b="1">
                <a:solidFill>
                  <a:schemeClr val="tx1">
                    <a:lumMod val="75000"/>
                    <a:lumOff val="25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我司所有工作人员均不允许推荐股票、不允许承诺收益、不允许代客理财、不允许合作分成、不允许私下收款，如您发现有任何违规行为，请立即拨打400-9088-988向我们举报!</a:t>
            </a:r>
            <a:endParaRPr lang="zh-CN" altLang="en-US" sz="1400" b="1">
              <a:solidFill>
                <a:schemeClr val="tx1">
                  <a:lumMod val="75000"/>
                  <a:lumOff val="25000"/>
                </a:schemeClr>
              </a:solidFill>
              <a:latin typeface="思源黑体 CN Light" panose="020B0300000000000000" charset="-122"/>
              <a:ea typeface="思源黑体 CN Light" panose="020B0300000000000000" charset="-122"/>
              <a:cs typeface="思源黑体 CN Light" panose="020B0300000000000000" charset="-122"/>
              <a:sym typeface="+mn-ea"/>
            </a:endParaRPr>
          </a:p>
          <a:p>
            <a:pPr fontAlgn="auto">
              <a:lnSpc>
                <a:spcPct val="160000"/>
              </a:lnSpc>
            </a:pPr>
            <a:r>
              <a:rPr lang="zh-CN" altLang="en-US" sz="1400" b="1">
                <a:solidFill>
                  <a:schemeClr val="tx1">
                    <a:lumMod val="75000"/>
                    <a:lumOff val="25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风险提示:所有信息及观点均来源于公开信息及经传软件信号显示，仅供参考，不构成最终投资依据，软件作为辅助参考工具,无法承诺收益，投资者应正视市场风险，自主作出投资决策并自行承担投资风险。投资有风险，入市须谨慎!</a:t>
            </a:r>
            <a:endParaRPr lang="zh-CN" altLang="en-US" sz="1400" b="1">
              <a:solidFill>
                <a:schemeClr val="tx1">
                  <a:lumMod val="75000"/>
                  <a:lumOff val="25000"/>
                </a:schemeClr>
              </a:solidFill>
              <a:latin typeface="思源黑体 CN Light" panose="020B0300000000000000" charset="-122"/>
              <a:ea typeface="思源黑体 CN Light" panose="020B0300000000000000" charset="-122"/>
              <a:cs typeface="思源黑体 CN Light" panose="020B0300000000000000" charset="-122"/>
              <a:sym typeface="+mn-ea"/>
            </a:endParaRPr>
          </a:p>
        </p:txBody>
      </p:sp>
      <p:pic>
        <p:nvPicPr>
          <p:cNvPr id="2" name="图片 1" descr="12"/>
          <p:cNvPicPr>
            <a:picLocks noChangeAspect="1"/>
          </p:cNvPicPr>
          <p:nvPr userDrawn="1"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5113020" y="892175"/>
            <a:ext cx="1965960" cy="420370"/>
          </a:xfrm>
          <a:prstGeom prst="rect">
            <a:avLst/>
          </a:prstGeom>
        </p:spPr>
      </p:pic>
    </p:spTree>
    <p:custDataLst>
      <p:tags r:id="rId6"/>
    </p:custData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6" name="图片 5" descr="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707005" y="3652520"/>
            <a:ext cx="6777990" cy="460375"/>
          </a:xfrm>
          <a:prstGeom prst="rect">
            <a:avLst/>
          </a:prstGeom>
        </p:spPr>
      </p:pic>
      <p:sp>
        <p:nvSpPr>
          <p:cNvPr id="9" name="文本框 8"/>
          <p:cNvSpPr txBox="1"/>
          <p:nvPr/>
        </p:nvSpPr>
        <p:spPr>
          <a:xfrm>
            <a:off x="2707005" y="3700145"/>
            <a:ext cx="314388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>
                <a:solidFill>
                  <a:srgbClr val="FF0000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</a:rPr>
              <a:t>主讲老师</a:t>
            </a:r>
            <a:r>
              <a:rPr lang="en-US" altLang="zh-CN">
                <a:solidFill>
                  <a:srgbClr val="FF0000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</a:rPr>
              <a:t>       </a:t>
            </a:r>
            <a:r>
              <a:rPr lang="zh-CN" altLang="en-US">
                <a:solidFill>
                  <a:schemeClr val="bg1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</a:rPr>
              <a:t>冯锐枭</a:t>
            </a:r>
            <a:endParaRPr lang="zh-CN" altLang="en-US">
              <a:solidFill>
                <a:schemeClr val="bg1"/>
              </a:solidFill>
              <a:latin typeface="思源黑体 CN Medium" panose="020B0600000000000000" pitchFamily="34" charset="-122"/>
              <a:ea typeface="思源黑体 CN Medium" panose="020B0600000000000000" pitchFamily="34" charset="-122"/>
            </a:endParaRPr>
          </a:p>
        </p:txBody>
      </p:sp>
      <p:sp>
        <p:nvSpPr>
          <p:cNvPr id="11" name="文本框 10"/>
          <p:cNvSpPr txBox="1"/>
          <p:nvPr>
            <p:custDataLst>
              <p:tags r:id="rId2"/>
            </p:custDataLst>
          </p:nvPr>
        </p:nvSpPr>
        <p:spPr>
          <a:xfrm>
            <a:off x="6303645" y="3744595"/>
            <a:ext cx="362394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>
                <a:solidFill>
                  <a:srgbClr val="FF0000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</a:rPr>
              <a:t>执业编号</a:t>
            </a:r>
            <a:r>
              <a:rPr lang="en-US" altLang="zh-CN">
                <a:solidFill>
                  <a:srgbClr val="FF0000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</a:rPr>
              <a:t>  </a:t>
            </a:r>
            <a:r>
              <a:rPr lang="zh-CN" altLang="en-US">
                <a:solidFill>
                  <a:schemeClr val="bg1"/>
                </a:solidFill>
                <a:latin typeface="思源黑体 CN Normal" panose="020B0400000000000000" charset="-122"/>
                <a:ea typeface="思源黑体 CN Normal" panose="020B0400000000000000" charset="-122"/>
              </a:rPr>
              <a:t>A1120623040002</a:t>
            </a:r>
            <a:endParaRPr lang="zh-CN" altLang="en-US">
              <a:solidFill>
                <a:schemeClr val="bg1"/>
              </a:solidFill>
              <a:latin typeface="思源黑体 CN Normal" panose="020B0400000000000000" charset="-122"/>
              <a:ea typeface="思源黑体 CN Normal" panose="020B0400000000000000" charset="-122"/>
            </a:endParaRPr>
          </a:p>
        </p:txBody>
      </p:sp>
      <p:sp>
        <p:nvSpPr>
          <p:cNvPr id="3" name="文本框 2"/>
          <p:cNvSpPr txBox="1"/>
          <p:nvPr>
            <p:custDataLst>
              <p:tags r:id="rId3"/>
            </p:custDataLst>
          </p:nvPr>
        </p:nvSpPr>
        <p:spPr>
          <a:xfrm>
            <a:off x="518160" y="1064895"/>
            <a:ext cx="10981055" cy="2476500"/>
          </a:xfrm>
          <a:prstGeom prst="rect">
            <a:avLst/>
          </a:prstGeom>
          <a:noFill/>
          <a:ln w="12700" cmpd="sng">
            <a:noFill/>
            <a:prstDash val="solid"/>
          </a:ln>
        </p:spPr>
        <p:txBody>
          <a:bodyPr wrap="square" rtlCol="0">
            <a:noAutofit/>
          </a:bodyPr>
          <a:p>
            <a:pPr algn="ctr"/>
            <a:endParaRPr lang="zh-CN" altLang="en-US" sz="6600">
              <a:ln>
                <a:solidFill>
                  <a:srgbClr val="FF0000"/>
                </a:solidFill>
              </a:ln>
              <a:gradFill>
                <a:gsLst>
                  <a:gs pos="0">
                    <a:srgbClr val="FFFEED"/>
                  </a:gs>
                  <a:gs pos="100000">
                    <a:srgbClr val="FFFD9C"/>
                  </a:gs>
                </a:gsLst>
                <a:lin ang="5400000" scaled="0"/>
              </a:gradFill>
              <a:latin typeface="思源黑体 CN Bold" panose="020B0800000000000000" charset="-122"/>
              <a:ea typeface="思源黑体 CN Bold" panose="020B0800000000000000" charset="-122"/>
              <a:cs typeface="思源黑体 CN Bold" panose="020B0800000000000000" charset="-122"/>
            </a:endParaRPr>
          </a:p>
          <a:p>
            <a:pPr algn="ctr"/>
            <a:r>
              <a:rPr lang="zh-CN" altLang="en-US" sz="6600">
                <a:ln>
                  <a:solidFill>
                    <a:srgbClr val="FF0000"/>
                  </a:solidFill>
                </a:ln>
                <a:gradFill>
                  <a:gsLst>
                    <a:gs pos="0">
                      <a:srgbClr val="FFFEED"/>
                    </a:gs>
                    <a:gs pos="100000">
                      <a:srgbClr val="FFFD9C"/>
                    </a:gs>
                  </a:gsLst>
                  <a:lin ang="5400000" scaled="0"/>
                </a:gradFill>
                <a:latin typeface="思源黑体 CN Bold" panose="020B0800000000000000" charset="-122"/>
                <a:ea typeface="思源黑体 CN Bold" panose="020B0800000000000000" charset="-122"/>
                <a:cs typeface="思源黑体 CN Bold" panose="020B0800000000000000" charset="-122"/>
              </a:rPr>
              <a:t>竞价实战特训</a:t>
            </a:r>
            <a:endParaRPr lang="zh-CN" altLang="en-US" sz="6600">
              <a:ln>
                <a:solidFill>
                  <a:srgbClr val="FF0000"/>
                </a:solidFill>
              </a:ln>
              <a:gradFill>
                <a:gsLst>
                  <a:gs pos="0">
                    <a:srgbClr val="FFFEED"/>
                  </a:gs>
                  <a:gs pos="100000">
                    <a:srgbClr val="FFFD9C"/>
                  </a:gs>
                </a:gsLst>
                <a:lin ang="5400000" scaled="0"/>
              </a:gradFill>
              <a:latin typeface="思源黑体 CN Bold" panose="020B0800000000000000" charset="-122"/>
              <a:ea typeface="思源黑体 CN Bold" panose="020B0800000000000000" charset="-122"/>
              <a:cs typeface="思源黑体 CN Bold" panose="020B0800000000000000" charset="-122"/>
            </a:endParaRPr>
          </a:p>
        </p:txBody>
      </p:sp>
      <p:grpSp>
        <p:nvGrpSpPr>
          <p:cNvPr id="5" name="组合 4"/>
          <p:cNvGrpSpPr/>
          <p:nvPr/>
        </p:nvGrpSpPr>
        <p:grpSpPr>
          <a:xfrm>
            <a:off x="3145790" y="5185410"/>
            <a:ext cx="6237713" cy="1546225"/>
            <a:chOff x="4791" y="7416"/>
            <a:chExt cx="10127" cy="2435"/>
          </a:xfrm>
        </p:grpSpPr>
        <p:sp>
          <p:nvSpPr>
            <p:cNvPr id="4" name="圆角矩形 3"/>
            <p:cNvSpPr/>
            <p:nvPr/>
          </p:nvSpPr>
          <p:spPr>
            <a:xfrm>
              <a:off x="4791" y="7416"/>
              <a:ext cx="10127" cy="2435"/>
            </a:xfrm>
            <a:prstGeom prst="round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2" name="文本框 1"/>
            <p:cNvSpPr txBox="1"/>
            <p:nvPr/>
          </p:nvSpPr>
          <p:spPr>
            <a:xfrm>
              <a:off x="5047" y="7416"/>
              <a:ext cx="9600" cy="1888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p>
              <a:r>
                <a:rPr lang="zh-CN" altLang="en-US">
                  <a:solidFill>
                    <a:schemeClr val="tx1"/>
                  </a:solidFill>
                </a:rPr>
                <a:t>中山大学金融系毕业，股市经验6年，证券从业3年，风格偏好短线热点的各类选股策略，独创《强阳低吸》《低开反包》《缩量龙低吸》等战法，擅长追根溯源，挖掘资金背后的底层逻辑与市场情绪周期的演绎</a:t>
              </a:r>
              <a:endParaRPr lang="zh-CN" altLang="en-US">
                <a:solidFill>
                  <a:schemeClr val="tx1"/>
                </a:solidFill>
              </a:endParaRPr>
            </a:p>
          </p:txBody>
        </p:sp>
      </p:grpSp>
      <p:sp>
        <p:nvSpPr>
          <p:cNvPr id="7" name="文本框 6"/>
          <p:cNvSpPr txBox="1"/>
          <p:nvPr>
            <p:custDataLst>
              <p:tags r:id="rId4"/>
            </p:custDataLst>
          </p:nvPr>
        </p:nvSpPr>
        <p:spPr>
          <a:xfrm>
            <a:off x="4408805" y="4293870"/>
            <a:ext cx="3985895" cy="710565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>
            <a:noAutofit/>
          </a:bodyPr>
          <a:p>
            <a:pPr algn="ctr"/>
            <a:r>
              <a:rPr lang="zh-CN" altLang="en-US" sz="2000">
                <a:solidFill>
                  <a:schemeClr val="bg1"/>
                </a:solidFill>
                <a:latin typeface="思源黑体 CN Regular" panose="020B0500000000000000" charset="-122"/>
                <a:ea typeface="思源黑体 CN Regular" panose="020B0500000000000000" charset="-122"/>
                <a:cs typeface="思源黑体 CN Regular" panose="020B0500000000000000" charset="-122"/>
              </a:rPr>
              <a:t>基金执业编号：</a:t>
            </a:r>
            <a:r>
              <a:rPr lang="en-US" altLang="zh-CN" sz="2000">
                <a:solidFill>
                  <a:schemeClr val="bg1"/>
                </a:solidFill>
                <a:latin typeface="思源黑体 CN Regular" panose="020B0500000000000000" charset="-122"/>
                <a:ea typeface="思源黑体 CN Regular" panose="020B0500000000000000" charset="-122"/>
                <a:cs typeface="思源黑体 CN Regular" panose="020B0500000000000000" charset="-122"/>
              </a:rPr>
              <a:t>A20250706000187</a:t>
            </a:r>
            <a:endParaRPr lang="en-US" altLang="zh-CN" sz="2000">
              <a:solidFill>
                <a:schemeClr val="bg1"/>
              </a:solidFill>
              <a:latin typeface="思源黑体 CN Regular" panose="020B0500000000000000" charset="-122"/>
              <a:ea typeface="思源黑体 CN Regular" panose="020B0500000000000000" charset="-122"/>
              <a:cs typeface="思源黑体 CN Regular" panose="020B0500000000000000" charset="-122"/>
            </a:endParaRPr>
          </a:p>
        </p:txBody>
      </p:sp>
    </p:spTree>
    <p:custDataLst>
      <p:tags r:id="rId5"/>
    </p:custData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2464435" y="3114040"/>
            <a:ext cx="8174990" cy="9220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zh-CN" altLang="en-US" sz="5400" dirty="0">
                <a:solidFill>
                  <a:schemeClr val="bg1"/>
                </a:solidFill>
                <a:latin typeface="思源黑体 CN Bold" panose="020B0800000000000000" charset="-122"/>
                <a:ea typeface="思源黑体 CN Bold" panose="020B0800000000000000" charset="-122"/>
                <a:sym typeface="+mn-ea"/>
              </a:rPr>
              <a:t>大盘状态</a:t>
            </a:r>
            <a:endParaRPr lang="zh-CN" altLang="en-US" sz="5400" dirty="0">
              <a:solidFill>
                <a:schemeClr val="bg1"/>
              </a:solidFill>
              <a:latin typeface="思源黑体 CN Bold" panose="020B0800000000000000" charset="-122"/>
              <a:ea typeface="思源黑体 CN Bold" panose="020B0800000000000000" charset="-122"/>
              <a:sym typeface="+mn-ea"/>
            </a:endParaRPr>
          </a:p>
        </p:txBody>
      </p:sp>
    </p:spTree>
    <p:custDataLst>
      <p:tags r:id="rId1"/>
    </p:custData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>
            <p:custDataLst>
              <p:tags r:id="rId1"/>
            </p:custDataLst>
          </p:nvPr>
        </p:nvSpPr>
        <p:spPr>
          <a:xfrm>
            <a:off x="2132965" y="0"/>
            <a:ext cx="8178800" cy="90360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sz="4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Normal" panose="020B0400000000000000" charset="-122"/>
              </a:rPr>
              <a:t>市场的整体风格定调</a:t>
            </a:r>
            <a:endParaRPr kumimoji="0" lang="zh-CN" sz="4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Normal" panose="020B0400000000000000" charset="-122"/>
            </a:endParaRPr>
          </a:p>
        </p:txBody>
      </p:sp>
      <p:sp>
        <p:nvSpPr>
          <p:cNvPr id="19" name="文本框 18"/>
          <p:cNvSpPr txBox="1"/>
          <p:nvPr/>
        </p:nvSpPr>
        <p:spPr>
          <a:xfrm>
            <a:off x="3809365" y="1133475"/>
            <a:ext cx="4573905" cy="75819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endParaRPr lang="zh-CN" altLang="en-US" sz="2400"/>
          </a:p>
        </p:txBody>
      </p:sp>
      <p:sp>
        <p:nvSpPr>
          <p:cNvPr id="13" name="文本框 12"/>
          <p:cNvSpPr txBox="1"/>
          <p:nvPr userDrawn="1">
            <p:custDataLst>
              <p:tags r:id="rId2"/>
            </p:custDataLst>
          </p:nvPr>
        </p:nvSpPr>
        <p:spPr>
          <a:xfrm>
            <a:off x="635" y="6483350"/>
            <a:ext cx="12191365" cy="27559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>
              <a:buClrTx/>
              <a:buSzTx/>
              <a:buFontTx/>
            </a:pPr>
            <a:r>
              <a:rPr lang="zh-CN" altLang="en-US" sz="120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风险提示:观点基于软件数据和理论模型分析，仅供参考，不构成买卖建议，股市有风险，投资需谨慎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!</a:t>
            </a:r>
            <a:endParaRPr lang="en-US" altLang="zh-CN" sz="1200">
              <a:ln>
                <a:noFill/>
              </a:ln>
              <a:solidFill>
                <a:schemeClr val="bg1">
                  <a:lumMod val="65000"/>
                </a:schemeClr>
              </a:solidFill>
              <a:latin typeface="思源黑体 CN Light" panose="020B0300000000000000" charset="-122"/>
              <a:ea typeface="思源黑体 CN Light" panose="020B0300000000000000" charset="-122"/>
              <a:cs typeface="思源黑体 CN Light" panose="020B0300000000000000" charset="-122"/>
              <a:sym typeface="+mn-ea"/>
            </a:endParaRPr>
          </a:p>
        </p:txBody>
      </p:sp>
      <p:sp>
        <p:nvSpPr>
          <p:cNvPr id="2" name="右箭头 1"/>
          <p:cNvSpPr/>
          <p:nvPr/>
        </p:nvSpPr>
        <p:spPr>
          <a:xfrm>
            <a:off x="718820" y="3858895"/>
            <a:ext cx="9325610" cy="285750"/>
          </a:xfrm>
          <a:prstGeom prst="rightArrow">
            <a:avLst/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6" name="右箭头 5"/>
          <p:cNvSpPr/>
          <p:nvPr/>
        </p:nvSpPr>
        <p:spPr>
          <a:xfrm rot="16200000">
            <a:off x="3005455" y="3902710"/>
            <a:ext cx="4765675" cy="285750"/>
          </a:xfrm>
          <a:prstGeom prst="rightArrow">
            <a:avLst/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7" name="文本框 6"/>
          <p:cNvSpPr txBox="1"/>
          <p:nvPr/>
        </p:nvSpPr>
        <p:spPr>
          <a:xfrm>
            <a:off x="3599815" y="813435"/>
            <a:ext cx="3434715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2000" b="1">
                <a:solidFill>
                  <a:srgbClr val="FF0000"/>
                </a:solidFill>
              </a:rPr>
              <a:t>高度</a:t>
            </a:r>
            <a:endParaRPr lang="zh-CN" altLang="en-US" sz="2000" b="1">
              <a:solidFill>
                <a:srgbClr val="FF0000"/>
              </a:solidFill>
            </a:endParaRPr>
          </a:p>
          <a:p>
            <a:pPr algn="ctr"/>
            <a:r>
              <a:rPr lang="zh-CN" altLang="en-US" sz="2000" b="1">
                <a:solidFill>
                  <a:srgbClr val="FF0000"/>
                </a:solidFill>
              </a:rPr>
              <a:t>（决定一轮炒作的想象空间）</a:t>
            </a:r>
            <a:endParaRPr lang="zh-CN" altLang="en-US" sz="2000" b="1">
              <a:solidFill>
                <a:srgbClr val="FF0000"/>
              </a:solidFill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10044430" y="3437890"/>
            <a:ext cx="2035175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2000" b="1">
                <a:solidFill>
                  <a:srgbClr val="FF0000"/>
                </a:solidFill>
              </a:rPr>
              <a:t>流动性</a:t>
            </a:r>
            <a:endParaRPr lang="zh-CN" altLang="en-US" sz="2000" b="1">
              <a:solidFill>
                <a:srgbClr val="FF0000"/>
              </a:solidFill>
            </a:endParaRPr>
          </a:p>
          <a:p>
            <a:pPr algn="ctr"/>
            <a:r>
              <a:rPr lang="zh-CN" altLang="en-US" sz="2000" b="1">
                <a:solidFill>
                  <a:srgbClr val="FF0000"/>
                </a:solidFill>
              </a:rPr>
              <a:t>（决定炒作宽度）</a:t>
            </a:r>
            <a:endParaRPr lang="zh-CN" altLang="en-US" sz="2000" b="1">
              <a:solidFill>
                <a:srgbClr val="FF0000"/>
              </a:solidFill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6068060" y="1563370"/>
            <a:ext cx="4243705" cy="108966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b="1"/>
              <a:t>兼具高度和流动性</a:t>
            </a:r>
            <a:endParaRPr lang="zh-CN" altLang="en-US" b="1"/>
          </a:p>
          <a:p>
            <a:endParaRPr lang="zh-CN" altLang="en-US"/>
          </a:p>
          <a:p>
            <a:r>
              <a:rPr lang="zh-CN" altLang="en-US"/>
              <a:t>风格：强趋势普涨行情（</a:t>
            </a:r>
            <a:r>
              <a:rPr lang="en-US" altLang="zh-CN"/>
              <a:t>2</a:t>
            </a:r>
            <a:r>
              <a:rPr lang="zh-CN" altLang="en-US"/>
              <a:t>月初、</a:t>
            </a:r>
            <a:r>
              <a:rPr lang="en-US" altLang="zh-CN"/>
              <a:t>9</a:t>
            </a:r>
            <a:r>
              <a:rPr lang="zh-CN" altLang="en-US"/>
              <a:t>月底）</a:t>
            </a:r>
            <a:endParaRPr lang="zh-CN" altLang="en-US"/>
          </a:p>
          <a:p>
            <a:endParaRPr lang="zh-CN" altLang="en-US"/>
          </a:p>
          <a:p>
            <a:r>
              <a:rPr lang="zh-CN" altLang="en-US"/>
              <a:t>资金属性：大游资、机构合力</a:t>
            </a:r>
            <a:endParaRPr lang="zh-CN" altLang="en-US"/>
          </a:p>
          <a:p>
            <a:endParaRPr lang="zh-CN" altLang="en-US"/>
          </a:p>
          <a:p>
            <a:r>
              <a:rPr lang="zh-CN" altLang="en-US"/>
              <a:t>策略：聚焦大容量强趋势个股，以及弹性最大的套利方向</a:t>
            </a:r>
            <a:endParaRPr lang="zh-CN" altLang="en-US"/>
          </a:p>
        </p:txBody>
      </p:sp>
      <p:sp>
        <p:nvSpPr>
          <p:cNvPr id="10" name="文本框 9"/>
          <p:cNvSpPr txBox="1"/>
          <p:nvPr/>
        </p:nvSpPr>
        <p:spPr>
          <a:xfrm>
            <a:off x="6068060" y="4366260"/>
            <a:ext cx="4161790" cy="203009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b="1"/>
              <a:t>无高度有流动性</a:t>
            </a:r>
            <a:endParaRPr lang="zh-CN" altLang="en-US" b="1"/>
          </a:p>
          <a:p>
            <a:endParaRPr lang="zh-CN" altLang="en-US"/>
          </a:p>
          <a:p>
            <a:r>
              <a:rPr lang="zh-CN" altLang="en-US"/>
              <a:t>风格：消息驱动的新题材轮动（</a:t>
            </a:r>
            <a:r>
              <a:rPr lang="en-US" altLang="zh-CN"/>
              <a:t>11</a:t>
            </a:r>
            <a:r>
              <a:rPr lang="zh-CN" altLang="en-US"/>
              <a:t>月初）</a:t>
            </a:r>
            <a:endParaRPr lang="zh-CN" altLang="en-US"/>
          </a:p>
          <a:p>
            <a:endParaRPr lang="zh-CN" altLang="en-US"/>
          </a:p>
          <a:p>
            <a:r>
              <a:rPr lang="zh-CN" altLang="en-US"/>
              <a:t>资金属性：小游资、量化</a:t>
            </a:r>
            <a:endParaRPr lang="zh-CN" altLang="en-US"/>
          </a:p>
          <a:p>
            <a:endParaRPr lang="zh-CN" altLang="en-US"/>
          </a:p>
          <a:p>
            <a:r>
              <a:rPr lang="zh-CN" altLang="en-US"/>
              <a:t>策略：分仓试错新题材的发酵节点</a:t>
            </a:r>
            <a:endParaRPr lang="zh-CN" altLang="en-US"/>
          </a:p>
        </p:txBody>
      </p:sp>
      <p:sp>
        <p:nvSpPr>
          <p:cNvPr id="11" name="文本框 10"/>
          <p:cNvSpPr txBox="1"/>
          <p:nvPr/>
        </p:nvSpPr>
        <p:spPr>
          <a:xfrm>
            <a:off x="855345" y="4366260"/>
            <a:ext cx="4111625" cy="203009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b="1"/>
              <a:t>高度和流动性双杀</a:t>
            </a:r>
            <a:endParaRPr lang="zh-CN" altLang="en-US" b="1"/>
          </a:p>
          <a:p>
            <a:endParaRPr lang="zh-CN" altLang="en-US"/>
          </a:p>
          <a:p>
            <a:r>
              <a:rPr lang="zh-CN" altLang="en-US"/>
              <a:t>风格：博弈难度极大，十档电风扇内卷</a:t>
            </a:r>
            <a:endParaRPr lang="zh-CN" altLang="en-US"/>
          </a:p>
          <a:p>
            <a:endParaRPr lang="zh-CN" altLang="en-US"/>
          </a:p>
          <a:p>
            <a:r>
              <a:rPr lang="zh-CN" altLang="en-US"/>
              <a:t>资金属性：仅少量小体量资金仍在活跃</a:t>
            </a:r>
            <a:endParaRPr lang="zh-CN" altLang="en-US"/>
          </a:p>
          <a:p>
            <a:endParaRPr lang="zh-CN" altLang="en-US"/>
          </a:p>
          <a:p>
            <a:r>
              <a:rPr lang="zh-CN" altLang="en-US"/>
              <a:t>策略：适合空仓休息</a:t>
            </a:r>
            <a:endParaRPr lang="zh-CN" altLang="en-US"/>
          </a:p>
        </p:txBody>
      </p:sp>
      <p:sp>
        <p:nvSpPr>
          <p:cNvPr id="12" name="文本框 11"/>
          <p:cNvSpPr txBox="1"/>
          <p:nvPr/>
        </p:nvSpPr>
        <p:spPr>
          <a:xfrm>
            <a:off x="855345" y="1481455"/>
            <a:ext cx="4225925" cy="230695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b="1"/>
              <a:t>有高度无流动性</a:t>
            </a:r>
            <a:endParaRPr lang="zh-CN" altLang="en-US" b="1"/>
          </a:p>
          <a:p>
            <a:endParaRPr lang="zh-CN" altLang="en-US"/>
          </a:p>
          <a:p>
            <a:r>
              <a:rPr lang="zh-CN" altLang="en-US"/>
              <a:t>风格：缩量抱团行情（大众、华强时期）</a:t>
            </a:r>
            <a:endParaRPr lang="zh-CN" altLang="en-US"/>
          </a:p>
          <a:p>
            <a:endParaRPr lang="zh-CN" altLang="en-US"/>
          </a:p>
          <a:p>
            <a:r>
              <a:rPr lang="zh-CN" altLang="en-US"/>
              <a:t>资金属性：游资</a:t>
            </a:r>
            <a:r>
              <a:rPr lang="en-US" altLang="zh-CN"/>
              <a:t>+</a:t>
            </a:r>
            <a:r>
              <a:rPr lang="zh-CN" altLang="en-US"/>
              <a:t>量化日内套利</a:t>
            </a:r>
            <a:endParaRPr lang="zh-CN" altLang="en-US"/>
          </a:p>
          <a:p>
            <a:endParaRPr lang="zh-CN" altLang="en-US"/>
          </a:p>
          <a:p>
            <a:r>
              <a:rPr lang="zh-CN" altLang="en-US"/>
              <a:t>策略：情绪倒推的抱团核心，以及抱团股超预期节点的日内套利</a:t>
            </a:r>
            <a:endParaRPr lang="zh-CN" altLang="en-US"/>
          </a:p>
        </p:txBody>
      </p:sp>
    </p:spTree>
    <p:custDataLst>
      <p:tags r:id="rId3"/>
    </p:custData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3" name="文本框 12"/>
          <p:cNvSpPr txBox="1"/>
          <p:nvPr userDrawn="1">
            <p:custDataLst>
              <p:tags r:id="rId1"/>
            </p:custDataLst>
          </p:nvPr>
        </p:nvSpPr>
        <p:spPr>
          <a:xfrm>
            <a:off x="0" y="6419215"/>
            <a:ext cx="12191365" cy="27559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>
              <a:buClrTx/>
              <a:buSzTx/>
              <a:buFontTx/>
            </a:pPr>
            <a:r>
              <a:rPr lang="zh-CN" altLang="en-US" sz="120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风险提示:观点基于软件数据和理论模型分析，仅供参考，不构成买卖建议，股市有风险，投资需谨慎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!</a:t>
            </a:r>
            <a:endParaRPr lang="en-US" altLang="zh-CN" sz="1200">
              <a:ln>
                <a:noFill/>
              </a:ln>
              <a:solidFill>
                <a:schemeClr val="bg1">
                  <a:lumMod val="65000"/>
                </a:schemeClr>
              </a:solidFill>
              <a:latin typeface="思源黑体 CN Light" panose="020B0300000000000000" charset="-122"/>
              <a:ea typeface="思源黑体 CN Light" panose="020B0300000000000000" charset="-122"/>
              <a:cs typeface="思源黑体 CN Light" panose="020B0300000000000000" charset="-122"/>
              <a:sym typeface="+mn-ea"/>
            </a:endParaRPr>
          </a:p>
        </p:txBody>
      </p:sp>
      <p:sp>
        <p:nvSpPr>
          <p:cNvPr id="4" name="文本框 3"/>
          <p:cNvSpPr txBox="1"/>
          <p:nvPr>
            <p:custDataLst>
              <p:tags r:id="rId2"/>
            </p:custDataLst>
          </p:nvPr>
        </p:nvSpPr>
        <p:spPr>
          <a:xfrm>
            <a:off x="2132965" y="-90170"/>
            <a:ext cx="8178800" cy="90360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sz="4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Normal" panose="020B0400000000000000" charset="-122"/>
              </a:rPr>
              <a:t>指数</a:t>
            </a:r>
            <a:r>
              <a:rPr kumimoji="0" lang="en-US" altLang="zh-CN" sz="4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Normal" panose="020B0400000000000000" charset="-122"/>
              </a:rPr>
              <a:t>&amp;</a:t>
            </a:r>
            <a:r>
              <a:rPr kumimoji="0" lang="zh-CN" alt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Normal" panose="020B0400000000000000" charset="-122"/>
              </a:rPr>
              <a:t>情绪</a:t>
            </a:r>
            <a:endParaRPr kumimoji="0" lang="zh-CN" altLang="en-US" sz="4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Normal" panose="020B0400000000000000" charset="-122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6442075" y="3555365"/>
            <a:ext cx="5461635" cy="73596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b="1">
                <a:solidFill>
                  <a:srgbClr val="FF0000"/>
                </a:solidFill>
              </a:rPr>
              <a:t>平均股价走出</a:t>
            </a:r>
            <a:r>
              <a:rPr lang="en-US" altLang="zh-CN" b="1">
                <a:solidFill>
                  <a:srgbClr val="FF0000"/>
                </a:solidFill>
              </a:rPr>
              <a:t>B</a:t>
            </a:r>
            <a:r>
              <a:rPr lang="zh-CN" altLang="en-US" b="1">
                <a:solidFill>
                  <a:srgbClr val="FF0000"/>
                </a:solidFill>
              </a:rPr>
              <a:t>点，趋势有望反转，后续需要留意流动资金能否快速翻红，适当去弱留强</a:t>
            </a:r>
            <a:r>
              <a:rPr lang="en-US" altLang="zh-CN" b="1">
                <a:solidFill>
                  <a:srgbClr val="FF0000"/>
                </a:solidFill>
              </a:rPr>
              <a:t>T</a:t>
            </a:r>
            <a:r>
              <a:rPr lang="zh-CN" altLang="en-US" b="1">
                <a:solidFill>
                  <a:srgbClr val="FF0000"/>
                </a:solidFill>
              </a:rPr>
              <a:t>低成本，等待</a:t>
            </a:r>
            <a:r>
              <a:rPr lang="en-US" altLang="zh-CN" b="1">
                <a:solidFill>
                  <a:srgbClr val="FF0000"/>
                </a:solidFill>
              </a:rPr>
              <a:t>B</a:t>
            </a:r>
            <a:r>
              <a:rPr lang="zh-CN" altLang="en-US" b="1">
                <a:solidFill>
                  <a:srgbClr val="FF0000"/>
                </a:solidFill>
              </a:rPr>
              <a:t>点后的首次回档博弈</a:t>
            </a:r>
            <a:endParaRPr lang="zh-CN" altLang="en-US" b="1">
              <a:solidFill>
                <a:srgbClr val="FF0000"/>
              </a:solidFill>
            </a:endParaRPr>
          </a:p>
          <a:p>
            <a:endParaRPr lang="zh-CN" altLang="en-US" b="1">
              <a:solidFill>
                <a:srgbClr val="FF0000"/>
              </a:solidFill>
            </a:endParaRPr>
          </a:p>
          <a:p>
            <a:r>
              <a:rPr lang="zh-CN" altLang="en-US"/>
              <a:t>整体仓位</a:t>
            </a:r>
            <a:r>
              <a:rPr lang="en-US" altLang="zh-CN" b="1">
                <a:solidFill>
                  <a:srgbClr val="FF0000"/>
                </a:solidFill>
              </a:rPr>
              <a:t>5</a:t>
            </a:r>
            <a:r>
              <a:rPr lang="zh-CN" altLang="en-US" b="1">
                <a:solidFill>
                  <a:srgbClr val="FF0000"/>
                </a:solidFill>
              </a:rPr>
              <a:t>成仓左右，指数</a:t>
            </a:r>
            <a:r>
              <a:rPr lang="en-US" altLang="zh-CN" b="1">
                <a:solidFill>
                  <a:srgbClr val="FF0000"/>
                </a:solidFill>
              </a:rPr>
              <a:t>+</a:t>
            </a:r>
            <a:r>
              <a:rPr lang="zh-CN" altLang="en-US" b="1">
                <a:solidFill>
                  <a:srgbClr val="FF0000"/>
                </a:solidFill>
              </a:rPr>
              <a:t>个股均衡配置</a:t>
            </a:r>
            <a:endParaRPr lang="zh-CN" altLang="en-US" b="1">
              <a:solidFill>
                <a:srgbClr val="FF0000"/>
              </a:solidFill>
            </a:endParaRPr>
          </a:p>
          <a:p>
            <a:endParaRPr lang="zh-CN" altLang="en-US"/>
          </a:p>
          <a:p>
            <a:r>
              <a:rPr lang="zh-CN" altLang="en-US">
                <a:sym typeface="+mn-ea"/>
              </a:rPr>
              <a:t>趋势题材（</a:t>
            </a:r>
            <a:r>
              <a:rPr lang="zh-CN" altLang="en-US" b="1">
                <a:solidFill>
                  <a:srgbClr val="FF0000"/>
                </a:solidFill>
                <a:highlight>
                  <a:srgbClr val="FFFF00"/>
                </a:highlight>
                <a:sym typeface="+mn-ea"/>
              </a:rPr>
              <a:t>铜箔</a:t>
            </a:r>
            <a:r>
              <a:rPr lang="en-US" altLang="zh-CN" b="1">
                <a:solidFill>
                  <a:srgbClr val="FF0000"/>
                </a:solidFill>
                <a:highlight>
                  <a:srgbClr val="FFFF00"/>
                </a:highlight>
                <a:sym typeface="+mn-ea"/>
              </a:rPr>
              <a:t>/</a:t>
            </a:r>
            <a:r>
              <a:rPr lang="zh-CN" altLang="en-US" b="1">
                <a:solidFill>
                  <a:srgbClr val="FF0000"/>
                </a:solidFill>
                <a:highlight>
                  <a:srgbClr val="FFFF00"/>
                </a:highlight>
                <a:sym typeface="+mn-ea"/>
              </a:rPr>
              <a:t>玻纤</a:t>
            </a:r>
            <a:r>
              <a:rPr lang="en-US" altLang="zh-CN" b="1">
                <a:solidFill>
                  <a:srgbClr val="FF0000"/>
                </a:solidFill>
                <a:highlight>
                  <a:srgbClr val="FFFF00"/>
                </a:highlight>
                <a:sym typeface="+mn-ea"/>
              </a:rPr>
              <a:t>/</a:t>
            </a:r>
            <a:r>
              <a:rPr lang="zh-CN" altLang="en-US" b="1">
                <a:solidFill>
                  <a:srgbClr val="FF0000"/>
                </a:solidFill>
                <a:highlight>
                  <a:srgbClr val="FFFF00"/>
                </a:highlight>
                <a:sym typeface="+mn-ea"/>
              </a:rPr>
              <a:t>光纤</a:t>
            </a:r>
            <a:r>
              <a:rPr lang="en-US" altLang="zh-CN" b="1">
                <a:solidFill>
                  <a:srgbClr val="FF0000"/>
                </a:solidFill>
                <a:highlight>
                  <a:srgbClr val="FFFF00"/>
                </a:highlight>
                <a:sym typeface="+mn-ea"/>
              </a:rPr>
              <a:t>/CPO</a:t>
            </a:r>
            <a:r>
              <a:rPr lang="zh-CN" altLang="en-US" b="1">
                <a:solidFill>
                  <a:srgbClr val="FF0000"/>
                </a:solidFill>
                <a:highlight>
                  <a:srgbClr val="FFFF00"/>
                </a:highlight>
                <a:sym typeface="+mn-ea"/>
              </a:rPr>
              <a:t>、半导体等</a:t>
            </a:r>
            <a:r>
              <a:rPr lang="zh-CN" altLang="en-US">
                <a:sym typeface="+mn-ea"/>
              </a:rPr>
              <a:t>）</a:t>
            </a:r>
            <a:endParaRPr lang="zh-CN" altLang="en-US">
              <a:sym typeface="+mn-ea"/>
            </a:endParaRPr>
          </a:p>
          <a:p>
            <a:endParaRPr lang="zh-CN" altLang="en-US">
              <a:sym typeface="+mn-ea"/>
            </a:endParaRPr>
          </a:p>
          <a:p>
            <a:r>
              <a:rPr lang="zh-CN" altLang="en-US">
                <a:sym typeface="+mn-ea"/>
              </a:rPr>
              <a:t>情绪题材（</a:t>
            </a:r>
            <a:r>
              <a:rPr lang="en-US" altLang="zh-CN" b="1">
                <a:solidFill>
                  <a:srgbClr val="FF0000"/>
                </a:solidFill>
                <a:highlight>
                  <a:srgbClr val="FFFF00"/>
                </a:highlight>
                <a:sym typeface="+mn-ea"/>
              </a:rPr>
              <a:t>AI</a:t>
            </a:r>
            <a:r>
              <a:rPr lang="zh-CN" altLang="en-US" b="1">
                <a:solidFill>
                  <a:srgbClr val="FF0000"/>
                </a:solidFill>
                <a:highlight>
                  <a:srgbClr val="FFFF00"/>
                </a:highlight>
                <a:sym typeface="+mn-ea"/>
              </a:rPr>
              <a:t>应用、</a:t>
            </a:r>
            <a:r>
              <a:rPr lang="en-US" altLang="zh-CN" b="1">
                <a:solidFill>
                  <a:srgbClr val="FF0000"/>
                </a:solidFill>
                <a:highlight>
                  <a:srgbClr val="FFFF00"/>
                </a:highlight>
                <a:sym typeface="+mn-ea"/>
              </a:rPr>
              <a:t>MLCC</a:t>
            </a:r>
            <a:r>
              <a:rPr lang="zh-CN" b="1">
                <a:solidFill>
                  <a:srgbClr val="FF0000"/>
                </a:solidFill>
                <a:highlight>
                  <a:srgbClr val="FFFF00"/>
                </a:highlight>
                <a:sym typeface="+mn-ea"/>
              </a:rPr>
              <a:t>、云计算、电力</a:t>
            </a:r>
            <a:r>
              <a:rPr lang="zh-CN" altLang="en-US" b="1">
                <a:solidFill>
                  <a:srgbClr val="FF0000"/>
                </a:solidFill>
                <a:highlight>
                  <a:srgbClr val="FFFF00"/>
                </a:highlight>
                <a:sym typeface="+mn-ea"/>
              </a:rPr>
              <a:t>等</a:t>
            </a:r>
            <a:r>
              <a:rPr lang="zh-CN" altLang="en-US">
                <a:sym typeface="+mn-ea"/>
              </a:rPr>
              <a:t>）</a:t>
            </a:r>
            <a:endParaRPr lang="zh-CN" altLang="en-US">
              <a:sym typeface="+mn-ea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75385" y="977265"/>
            <a:ext cx="4996815" cy="5278755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76695" y="1064895"/>
            <a:ext cx="4923155" cy="2238375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custDataLst>
      <p:tags r:id="rId5"/>
    </p:custData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3" name="文本框 12"/>
          <p:cNvSpPr txBox="1"/>
          <p:nvPr userDrawn="1">
            <p:custDataLst>
              <p:tags r:id="rId1"/>
            </p:custDataLst>
          </p:nvPr>
        </p:nvSpPr>
        <p:spPr>
          <a:xfrm>
            <a:off x="0" y="6562725"/>
            <a:ext cx="12191365" cy="27559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>
              <a:buClrTx/>
              <a:buSzTx/>
              <a:buFontTx/>
            </a:pPr>
            <a:r>
              <a:rPr lang="zh-CN" altLang="en-US" sz="120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风险提示:观点基于软件数据和理论模型分析，仅供参考，不构成买卖建议，股市有风险，投资需谨慎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!</a:t>
            </a:r>
            <a:endParaRPr lang="en-US" altLang="zh-CN" sz="1200">
              <a:ln>
                <a:noFill/>
              </a:ln>
              <a:solidFill>
                <a:schemeClr val="bg1">
                  <a:lumMod val="65000"/>
                </a:schemeClr>
              </a:solidFill>
              <a:latin typeface="思源黑体 CN Light" panose="020B0300000000000000" charset="-122"/>
              <a:ea typeface="思源黑体 CN Light" panose="020B0300000000000000" charset="-122"/>
              <a:cs typeface="思源黑体 CN Light" panose="020B0300000000000000" charset="-122"/>
              <a:sym typeface="+mn-ea"/>
            </a:endParaRPr>
          </a:p>
        </p:txBody>
      </p:sp>
      <p:sp>
        <p:nvSpPr>
          <p:cNvPr id="5" name="文本框 4"/>
          <p:cNvSpPr txBox="1"/>
          <p:nvPr>
            <p:custDataLst>
              <p:tags r:id="rId2"/>
            </p:custDataLst>
          </p:nvPr>
        </p:nvSpPr>
        <p:spPr>
          <a:xfrm>
            <a:off x="2132965" y="0"/>
            <a:ext cx="8178800" cy="90360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sz="4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Normal" panose="020B0400000000000000" charset="-122"/>
              </a:rPr>
              <a:t>板块</a:t>
            </a:r>
            <a:endParaRPr kumimoji="0" lang="zh-CN" sz="4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Normal" panose="020B0400000000000000" charset="-122"/>
            </a:endParaRPr>
          </a:p>
        </p:txBody>
      </p:sp>
      <p:sp>
        <p:nvSpPr>
          <p:cNvPr id="8" name="文本框 7"/>
          <p:cNvSpPr txBox="1"/>
          <p:nvPr>
            <p:custDataLst>
              <p:tags r:id="rId3"/>
            </p:custDataLst>
          </p:nvPr>
        </p:nvSpPr>
        <p:spPr>
          <a:xfrm>
            <a:off x="1840230" y="1689100"/>
            <a:ext cx="40640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b="1">
                <a:solidFill>
                  <a:srgbClr val="FF0000"/>
                </a:solidFill>
                <a:highlight>
                  <a:srgbClr val="FFFF00"/>
                </a:highlight>
              </a:rPr>
              <a:t>涨停家数前五或多次上榜</a:t>
            </a:r>
            <a:endParaRPr lang="zh-CN" altLang="en-US" b="1">
              <a:solidFill>
                <a:srgbClr val="FF0000"/>
              </a:solidFill>
              <a:highlight>
                <a:srgbClr val="FFFF00"/>
              </a:highlight>
            </a:endParaRPr>
          </a:p>
        </p:txBody>
      </p:sp>
      <p:sp>
        <p:nvSpPr>
          <p:cNvPr id="11" name="文本框 10"/>
          <p:cNvSpPr txBox="1"/>
          <p:nvPr>
            <p:custDataLst>
              <p:tags r:id="rId4"/>
            </p:custDataLst>
          </p:nvPr>
        </p:nvSpPr>
        <p:spPr>
          <a:xfrm>
            <a:off x="7542530" y="1689100"/>
            <a:ext cx="268351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b="1">
                <a:solidFill>
                  <a:srgbClr val="FF0000"/>
                </a:solidFill>
                <a:highlight>
                  <a:srgbClr val="FFFF00"/>
                </a:highlight>
              </a:rPr>
              <a:t>5</a:t>
            </a:r>
            <a:r>
              <a:rPr lang="zh-CN" altLang="en-US" b="1">
                <a:solidFill>
                  <a:srgbClr val="FF0000"/>
                </a:solidFill>
                <a:highlight>
                  <a:srgbClr val="FFFF00"/>
                </a:highlight>
              </a:rPr>
              <a:t>日主力净买额排名前五</a:t>
            </a:r>
            <a:endParaRPr lang="zh-CN" altLang="en-US" b="1">
              <a:solidFill>
                <a:srgbClr val="FF0000"/>
              </a:solidFill>
              <a:highlight>
                <a:srgbClr val="FFFF00"/>
              </a:highlight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3920" y="2513330"/>
            <a:ext cx="5020310" cy="315722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63030" y="2625725"/>
            <a:ext cx="5024755" cy="2803525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custDataLst>
      <p:tags r:id="rId7"/>
    </p:custData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3" name="文本框 12"/>
          <p:cNvSpPr txBox="1"/>
          <p:nvPr userDrawn="1">
            <p:custDataLst>
              <p:tags r:id="rId1"/>
            </p:custDataLst>
          </p:nvPr>
        </p:nvSpPr>
        <p:spPr>
          <a:xfrm>
            <a:off x="0" y="6562725"/>
            <a:ext cx="12191365" cy="27559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>
              <a:buClrTx/>
              <a:buSzTx/>
              <a:buFontTx/>
            </a:pPr>
            <a:r>
              <a:rPr lang="zh-CN" altLang="en-US" sz="120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风险提示:观点基于软件数据和理论模型分析，仅供参考，不构成买卖建议，股市有风险，投资需谨慎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!</a:t>
            </a:r>
            <a:endParaRPr lang="en-US" altLang="zh-CN" sz="1200">
              <a:ln>
                <a:noFill/>
              </a:ln>
              <a:solidFill>
                <a:schemeClr val="bg1">
                  <a:lumMod val="65000"/>
                </a:schemeClr>
              </a:solidFill>
              <a:latin typeface="思源黑体 CN Light" panose="020B0300000000000000" charset="-122"/>
              <a:ea typeface="思源黑体 CN Light" panose="020B0300000000000000" charset="-122"/>
              <a:cs typeface="思源黑体 CN Light" panose="020B0300000000000000" charset="-122"/>
              <a:sym typeface="+mn-ea"/>
            </a:endParaRPr>
          </a:p>
        </p:txBody>
      </p:sp>
      <p:sp>
        <p:nvSpPr>
          <p:cNvPr id="5" name="文本框 4"/>
          <p:cNvSpPr txBox="1"/>
          <p:nvPr>
            <p:custDataLst>
              <p:tags r:id="rId2"/>
            </p:custDataLst>
          </p:nvPr>
        </p:nvSpPr>
        <p:spPr>
          <a:xfrm>
            <a:off x="2132965" y="0"/>
            <a:ext cx="8178800" cy="90360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4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Normal" panose="020B0400000000000000" charset="-122"/>
            </a:endParaRPr>
          </a:p>
        </p:txBody>
      </p:sp>
      <p:sp>
        <p:nvSpPr>
          <p:cNvPr id="4" name="文本框 3"/>
          <p:cNvSpPr txBox="1"/>
          <p:nvPr>
            <p:custDataLst>
              <p:tags r:id="rId3"/>
            </p:custDataLst>
          </p:nvPr>
        </p:nvSpPr>
        <p:spPr>
          <a:xfrm>
            <a:off x="2259965" y="0"/>
            <a:ext cx="8178800" cy="90360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sz="4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Normal" panose="020B0400000000000000" charset="-122"/>
              </a:rPr>
              <a:t>板块</a:t>
            </a:r>
            <a:endParaRPr kumimoji="0" lang="zh-CN" altLang="en-US" sz="4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Normal" panose="020B0400000000000000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9048115" y="2713990"/>
            <a:ext cx="3194050" cy="175323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b="1">
                <a:solidFill>
                  <a:srgbClr val="FF0000"/>
                </a:solidFill>
              </a:rPr>
              <a:t>资金翻红率先走出</a:t>
            </a:r>
            <a:r>
              <a:rPr lang="en-US" altLang="zh-CN" b="1">
                <a:solidFill>
                  <a:srgbClr val="FF0000"/>
                </a:solidFill>
              </a:rPr>
              <a:t>B</a:t>
            </a:r>
            <a:r>
              <a:rPr lang="zh-CN" altLang="en-US" b="1">
                <a:solidFill>
                  <a:srgbClr val="FF0000"/>
                </a:solidFill>
              </a:rPr>
              <a:t>点的板块</a:t>
            </a:r>
            <a:endParaRPr lang="zh-CN" altLang="en-US" b="1">
              <a:solidFill>
                <a:srgbClr val="FF0000"/>
              </a:solidFill>
            </a:endParaRPr>
          </a:p>
          <a:p>
            <a:endParaRPr lang="zh-CN" altLang="en-US" b="1">
              <a:solidFill>
                <a:srgbClr val="FF0000"/>
              </a:solidFill>
              <a:highlight>
                <a:srgbClr val="FFFF00"/>
              </a:highlight>
            </a:endParaRPr>
          </a:p>
          <a:p>
            <a:r>
              <a:rPr lang="en-US" altLang="zh-CN" b="1">
                <a:solidFill>
                  <a:srgbClr val="FF0000"/>
                </a:solidFill>
                <a:highlight>
                  <a:srgbClr val="FFFF00"/>
                </a:highlight>
              </a:rPr>
              <a:t>B</a:t>
            </a:r>
            <a:r>
              <a:rPr lang="zh-CN" altLang="en-US" b="1">
                <a:solidFill>
                  <a:srgbClr val="FF0000"/>
                </a:solidFill>
                <a:highlight>
                  <a:srgbClr val="FFFF00"/>
                </a:highlight>
              </a:rPr>
              <a:t>点首次回档</a:t>
            </a:r>
            <a:endParaRPr lang="zh-CN" altLang="en-US" b="1">
              <a:solidFill>
                <a:srgbClr val="FF0000"/>
              </a:solidFill>
              <a:highlight>
                <a:srgbClr val="FFFF00"/>
              </a:highlight>
            </a:endParaRPr>
          </a:p>
          <a:p>
            <a:endParaRPr lang="zh-CN" altLang="en-US" b="1">
              <a:solidFill>
                <a:srgbClr val="FF0000"/>
              </a:solidFill>
              <a:highlight>
                <a:srgbClr val="FFFF00"/>
              </a:highlight>
            </a:endParaRPr>
          </a:p>
          <a:p>
            <a:r>
              <a:rPr lang="zh-CN" altLang="en-US" b="1">
                <a:solidFill>
                  <a:srgbClr val="FF0000"/>
                </a:solidFill>
                <a:highlight>
                  <a:srgbClr val="FFFF00"/>
                </a:highlight>
              </a:rPr>
              <a:t>留意死叉震荡</a:t>
            </a:r>
            <a:r>
              <a:rPr lang="en-US" altLang="zh-CN" b="1">
                <a:solidFill>
                  <a:srgbClr val="FF0000"/>
                </a:solidFill>
                <a:highlight>
                  <a:srgbClr val="FFFF00"/>
                </a:highlight>
              </a:rPr>
              <a:t>2-3</a:t>
            </a:r>
            <a:r>
              <a:rPr lang="zh-CN" altLang="en-US" b="1">
                <a:solidFill>
                  <a:srgbClr val="FF0000"/>
                </a:solidFill>
                <a:highlight>
                  <a:srgbClr val="FFFF00"/>
                </a:highlight>
              </a:rPr>
              <a:t>天后能资金翻红再次走出熊线上移的板块</a:t>
            </a:r>
            <a:endParaRPr lang="zh-CN" altLang="en-US" b="1">
              <a:solidFill>
                <a:srgbClr val="FF0000"/>
              </a:solidFill>
              <a:highlight>
                <a:srgbClr val="FFFF00"/>
              </a:highlight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6735" y="998855"/>
            <a:ext cx="4721225" cy="5360035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49775" y="998220"/>
            <a:ext cx="4498340" cy="5360670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custDataLst>
      <p:tags r:id="rId6"/>
    </p:custData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3" name="文本框 12"/>
          <p:cNvSpPr txBox="1"/>
          <p:nvPr userDrawn="1">
            <p:custDataLst>
              <p:tags r:id="rId1"/>
            </p:custDataLst>
          </p:nvPr>
        </p:nvSpPr>
        <p:spPr>
          <a:xfrm>
            <a:off x="0" y="6562725"/>
            <a:ext cx="12191365" cy="27559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>
              <a:buClrTx/>
              <a:buSzTx/>
              <a:buFontTx/>
            </a:pPr>
            <a:r>
              <a:rPr lang="zh-CN" altLang="en-US" sz="120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风险提示:观点基于软件数据和理论模型分析，仅供参考，不构成买卖建议，股市有风险，投资需谨慎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!</a:t>
            </a:r>
            <a:endParaRPr lang="en-US" altLang="zh-CN" sz="1200">
              <a:ln>
                <a:noFill/>
              </a:ln>
              <a:solidFill>
                <a:schemeClr val="bg1">
                  <a:lumMod val="65000"/>
                </a:schemeClr>
              </a:solidFill>
              <a:latin typeface="思源黑体 CN Light" panose="020B0300000000000000" charset="-122"/>
              <a:ea typeface="思源黑体 CN Light" panose="020B0300000000000000" charset="-122"/>
              <a:cs typeface="思源黑体 CN Light" panose="020B0300000000000000" charset="-122"/>
              <a:sym typeface="+mn-ea"/>
            </a:endParaRPr>
          </a:p>
        </p:txBody>
      </p:sp>
      <p:sp>
        <p:nvSpPr>
          <p:cNvPr id="5" name="文本框 4"/>
          <p:cNvSpPr txBox="1"/>
          <p:nvPr>
            <p:custDataLst>
              <p:tags r:id="rId2"/>
            </p:custDataLst>
          </p:nvPr>
        </p:nvSpPr>
        <p:spPr>
          <a:xfrm>
            <a:off x="2132965" y="0"/>
            <a:ext cx="8178800" cy="90360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sz="4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Normal" panose="020B0400000000000000" charset="-122"/>
              </a:rPr>
              <a:t>智能盯盘选股</a:t>
            </a:r>
            <a:endParaRPr kumimoji="0" lang="zh-CN" sz="4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Normal" panose="020B0400000000000000" charset="-122"/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0" y="6247765"/>
            <a:ext cx="120269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b="1">
                <a:solidFill>
                  <a:srgbClr val="FF0000"/>
                </a:solidFill>
              </a:rPr>
              <a:t>资金强势背景下（流动资金持续翻红</a:t>
            </a:r>
            <a:r>
              <a:rPr lang="en-US" altLang="zh-CN" b="1">
                <a:solidFill>
                  <a:srgbClr val="FF0000"/>
                </a:solidFill>
              </a:rPr>
              <a:t>+</a:t>
            </a:r>
            <a:r>
              <a:rPr lang="zh-CN" altLang="en-US" b="1">
                <a:solidFill>
                  <a:srgbClr val="FF0000"/>
                </a:solidFill>
              </a:rPr>
              <a:t>主力净买额红肥绿瘦），</a:t>
            </a:r>
            <a:r>
              <a:rPr lang="zh-CN" altLang="en-US" b="1">
                <a:solidFill>
                  <a:srgbClr val="FF0000"/>
                </a:solidFill>
                <a:highlight>
                  <a:srgbClr val="FFFF00"/>
                </a:highlight>
              </a:rPr>
              <a:t>金叉初期或死叉后期</a:t>
            </a:r>
            <a:r>
              <a:rPr lang="zh-CN" altLang="en-US" b="1">
                <a:solidFill>
                  <a:srgbClr val="FF0000"/>
                </a:solidFill>
              </a:rPr>
              <a:t>，盘中放量拉升后的分时回档</a:t>
            </a:r>
            <a:endParaRPr lang="zh-CN" altLang="en-US" b="1">
              <a:solidFill>
                <a:srgbClr val="FF0000"/>
              </a:solidFill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3715" y="989965"/>
            <a:ext cx="5047615" cy="5170805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81345" y="996315"/>
            <a:ext cx="6137910" cy="5158740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custDataLst>
      <p:tags r:id="rId5"/>
    </p:custData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70180" y="935355"/>
            <a:ext cx="7553325" cy="5478145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13" name="文本框 12"/>
          <p:cNvSpPr txBox="1"/>
          <p:nvPr userDrawn="1">
            <p:custDataLst>
              <p:tags r:id="rId2"/>
            </p:custDataLst>
          </p:nvPr>
        </p:nvSpPr>
        <p:spPr>
          <a:xfrm>
            <a:off x="635" y="6483350"/>
            <a:ext cx="12191365" cy="27559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>
              <a:buClrTx/>
              <a:buSzTx/>
              <a:buFontTx/>
            </a:pPr>
            <a:r>
              <a:rPr lang="zh-CN" altLang="en-US" sz="120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风险提示:观点基于软件数据和理论模型分析，仅供参考，不构成买卖建议，股市有风险，投资需谨慎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!</a:t>
            </a:r>
            <a:endParaRPr lang="en-US" altLang="zh-CN" sz="1200">
              <a:ln>
                <a:noFill/>
              </a:ln>
              <a:solidFill>
                <a:schemeClr val="bg1">
                  <a:lumMod val="65000"/>
                </a:schemeClr>
              </a:solidFill>
              <a:latin typeface="思源黑体 CN Light" panose="020B0300000000000000" charset="-122"/>
              <a:ea typeface="思源黑体 CN Light" panose="020B0300000000000000" charset="-122"/>
              <a:cs typeface="思源黑体 CN Light" panose="020B0300000000000000" charset="-122"/>
              <a:sym typeface="+mn-ea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2188845" y="2602230"/>
            <a:ext cx="272859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b="1">
                <a:solidFill>
                  <a:srgbClr val="FF0000"/>
                </a:solidFill>
              </a:rPr>
              <a:t>   </a:t>
            </a:r>
            <a:r>
              <a:rPr lang="zh-CN" altLang="en-US" b="1">
                <a:solidFill>
                  <a:srgbClr val="FF0000"/>
                </a:solidFill>
              </a:rPr>
              <a:t>资金翻红</a:t>
            </a:r>
            <a:r>
              <a:rPr lang="en-US" altLang="zh-CN" b="1">
                <a:solidFill>
                  <a:srgbClr val="FF0000"/>
                </a:solidFill>
              </a:rPr>
              <a:t>+</a:t>
            </a:r>
            <a:r>
              <a:rPr lang="zh-CN" altLang="en-US" b="1">
                <a:solidFill>
                  <a:srgbClr val="FF0000"/>
                </a:solidFill>
              </a:rPr>
              <a:t>熊线上移</a:t>
            </a:r>
            <a:r>
              <a:rPr lang="en-US" altLang="zh-CN" b="1">
                <a:solidFill>
                  <a:srgbClr val="FF0000"/>
                </a:solidFill>
              </a:rPr>
              <a:t>+</a:t>
            </a:r>
            <a:r>
              <a:rPr lang="zh-CN" altLang="en-US" b="1">
                <a:solidFill>
                  <a:srgbClr val="FF0000"/>
                </a:solidFill>
              </a:rPr>
              <a:t>《明日前瞻》内参选股</a:t>
            </a:r>
            <a:endParaRPr lang="zh-CN" altLang="en-US" b="1">
              <a:solidFill>
                <a:srgbClr val="FF0000"/>
              </a:solidFill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17815" y="2700655"/>
            <a:ext cx="4152900" cy="2553335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8058785" y="5485765"/>
            <a:ext cx="4011930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1000"/>
              <a:t>（以上为特定条件、特定时间区间下的部分案例展示，不代表普遍现象，个股历史涨幅不预示其未来表现，过往收益亦不代表未来收益承诺。市场有风险，投资需谨慎！）</a:t>
            </a:r>
            <a:endParaRPr lang="zh-CN" altLang="en-US" sz="1000"/>
          </a:p>
        </p:txBody>
      </p:sp>
      <p:sp>
        <p:nvSpPr>
          <p:cNvPr id="8" name="文本框 7"/>
          <p:cNvSpPr txBox="1"/>
          <p:nvPr>
            <p:custDataLst>
              <p:tags r:id="rId4"/>
            </p:custDataLst>
          </p:nvPr>
        </p:nvSpPr>
        <p:spPr>
          <a:xfrm>
            <a:off x="2132965" y="0"/>
            <a:ext cx="8178800" cy="90360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sz="4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Normal" panose="020B0400000000000000" charset="-122"/>
              </a:rPr>
              <a:t>短线选股：《明日前瞻》</a:t>
            </a:r>
            <a:endParaRPr kumimoji="0" lang="zh-CN" sz="4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Normal" panose="020B0400000000000000" charset="-122"/>
            </a:endParaRPr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17815" y="962025"/>
            <a:ext cx="4152265" cy="1638300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custDataLst>
      <p:tags r:id="rId6"/>
    </p:custDataLst>
  </p:cSld>
  <p:clrMapOvr>
    <a:masterClrMapping/>
  </p:clrMapOvr>
</p:sld>
</file>

<file path=ppt/tags/tag1.xml><?xml version="1.0" encoding="utf-8"?>
<p:tagLst xmlns:p="http://schemas.openxmlformats.org/presentationml/2006/main">
  <p:tag name="KSO_WM_BEAUTIFY_FLAG" val=""/>
</p:tagLst>
</file>

<file path=ppt/tags/tag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2.xml><?xml version="1.0" encoding="utf-8"?>
<p:tagLst xmlns:p="http://schemas.openxmlformats.org/presentationml/2006/main">
  <p:tag name="KSO_WM_BEAUTIFY_FLAG" val=""/>
</p:tagLst>
</file>

<file path=ppt/tags/tag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3.xml><?xml version="1.0" encoding="utf-8"?>
<p:tagLst xmlns:p="http://schemas.openxmlformats.org/presentationml/2006/main">
  <p:tag name="KSO_WM_BEAUTIFY_FLAG" val=""/>
</p:tagLst>
</file>

<file path=ppt/tags/tag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4.xml><?xml version="1.0" encoding="utf-8"?>
<p:tagLst xmlns:p="http://schemas.openxmlformats.org/presentationml/2006/main">
  <p:tag name="KSO_WM_BEAUTIFY_FLAG" val=""/>
</p:tagLst>
</file>

<file path=ppt/tags/tag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41.xml><?xml version="1.0" encoding="utf-8"?>
<p:tagLst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081"/>
  <p:tag name="KSO_WM_TEMPLATE_MASTER_TYPE" val="0"/>
  <p:tag name="KSO_WM_TEMPLATE_COLOR_TYPE" val="1"/>
  <p:tag name="KSO_WM_UNIT_SHOW_EDIT_AREA_INDICATION" val="1"/>
</p:tagLst>
</file>

<file path=ppt/tags/tag42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43.xml><?xml version="1.0" encoding="utf-8"?>
<p:tagLst xmlns:p="http://schemas.openxmlformats.org/presentationml/2006/main">
  <p:tag name="KSO_WM_BEAUTIFY_FLAG" val=""/>
</p:tagLst>
</file>

<file path=ppt/tags/tag44.xml><?xml version="1.0" encoding="utf-8"?>
<p:tagLst xmlns:p="http://schemas.openxmlformats.org/presentationml/2006/main">
  <p:tag name="KSO_WM_BEAUTIFY_FLAG" val=""/>
</p:tagLst>
</file>

<file path=ppt/tags/tag45.xml><?xml version="1.0" encoding="utf-8"?>
<p:tagLst xmlns:p="http://schemas.openxmlformats.org/presentationml/2006/main">
  <p:tag name="KSO_WM_DIAGRAM_VIRTUALLY_FRAME" val="{&quot;height&quot;:68.5,&quot;left&quot;:224.1,&quot;top&quot;:304.85,&quot;width&quot;:549.05}"/>
</p:tagLst>
</file>

<file path=ppt/tags/tag46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47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48.xml><?xml version="1.0" encoding="utf-8"?>
<p:tagLst xmlns:p="http://schemas.openxmlformats.org/presentationml/2006/main">
  <p:tag name="KSO_WM_BEAUTIFY_FLAG" val=""/>
</p:tagLst>
</file>

<file path=ppt/tags/tag49.xml><?xml version="1.0" encoding="utf-8"?>
<p:tagLst xmlns:p="http://schemas.openxmlformats.org/presentationml/2006/main">
  <p:tag name="KSO_WM_BEAUTIFY_FLAG" val=""/>
</p:tagLst>
</file>

<file path=ppt/tags/tag5.xml><?xml version="1.0" encoding="utf-8"?>
<p:tagLst xmlns:p="http://schemas.openxmlformats.org/presentationml/2006/main">
  <p:tag name="KSO_WM_BEAUTIFY_FLAG" val=""/>
</p:tagLst>
</file>

<file path=ppt/tags/tag50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51.xml><?xml version="1.0" encoding="utf-8"?>
<p:tagLst xmlns:p="http://schemas.openxmlformats.org/presentationml/2006/main">
  <p:tag name="KSO_WM_BEAUTIFY_FLAG" val=""/>
</p:tagLst>
</file>

<file path=ppt/tags/tag52.xml><?xml version="1.0" encoding="utf-8"?>
<p:tagLst xmlns:p="http://schemas.openxmlformats.org/presentationml/2006/main">
  <p:tag name="KSO_WM_BEAUTIFY_FLAG" val=""/>
</p:tagLst>
</file>

<file path=ppt/tags/tag53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54.xml><?xml version="1.0" encoding="utf-8"?>
<p:tagLst xmlns:p="http://schemas.openxmlformats.org/presentationml/2006/main">
  <p:tag name="KSO_WM_BEAUTIFY_FLAG" val=""/>
</p:tagLst>
</file>

<file path=ppt/tags/tag55.xml><?xml version="1.0" encoding="utf-8"?>
<p:tagLst xmlns:p="http://schemas.openxmlformats.org/presentationml/2006/main">
  <p:tag name="KSO_WM_BEAUTIFY_FLAG" val=""/>
</p:tagLst>
</file>

<file path=ppt/tags/tag56.xml><?xml version="1.0" encoding="utf-8"?>
<p:tagLst xmlns:p="http://schemas.openxmlformats.org/presentationml/2006/main">
  <p:tag name="KSO_WM_DIAGRAM_VIRTUALLY_FRAME" val="{&quot;height&quot;:330.05,&quot;left&quot;:39.45,&quot;top&quot;:133,&quot;width&quot;:894.9}"/>
</p:tagLst>
</file>

<file path=ppt/tags/tag57.xml><?xml version="1.0" encoding="utf-8"?>
<p:tagLst xmlns:p="http://schemas.openxmlformats.org/presentationml/2006/main">
  <p:tag name="KSO_WM_DIAGRAM_VIRTUALLY_FRAME" val="{&quot;height&quot;:330.05,&quot;left&quot;:39.45,&quot;top&quot;:133,&quot;width&quot;:894.9}"/>
</p:tagLst>
</file>

<file path=ppt/tags/tag58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59.xml><?xml version="1.0" encoding="utf-8"?>
<p:tagLst xmlns:p="http://schemas.openxmlformats.org/presentationml/2006/main">
  <p:tag name="KSO_WM_BEAUTIFY_FLAG" val=""/>
</p:tagLst>
</file>

<file path=ppt/tags/tag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60.xml><?xml version="1.0" encoding="utf-8"?>
<p:tagLst xmlns:p="http://schemas.openxmlformats.org/presentationml/2006/main">
  <p:tag name="KSO_WM_BEAUTIFY_FLAG" val=""/>
</p:tagLst>
</file>

<file path=ppt/tags/tag61.xml><?xml version="1.0" encoding="utf-8"?>
<p:tagLst xmlns:p="http://schemas.openxmlformats.org/presentationml/2006/main">
  <p:tag name="KSO_WM_BEAUTIFY_FLAG" val=""/>
</p:tagLst>
</file>

<file path=ppt/tags/tag62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63.xml><?xml version="1.0" encoding="utf-8"?>
<p:tagLst xmlns:p="http://schemas.openxmlformats.org/presentationml/2006/main">
  <p:tag name="KSO_WM_BEAUTIFY_FLAG" val=""/>
</p:tagLst>
</file>

<file path=ppt/tags/tag64.xml><?xml version="1.0" encoding="utf-8"?>
<p:tagLst xmlns:p="http://schemas.openxmlformats.org/presentationml/2006/main">
  <p:tag name="KSO_WM_BEAUTIFY_FLAG" val=""/>
</p:tagLst>
</file>

<file path=ppt/tags/tag65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66.xml><?xml version="1.0" encoding="utf-8"?>
<p:tagLst xmlns:p="http://schemas.openxmlformats.org/presentationml/2006/main">
  <p:tag name="KSO_WM_BEAUTIFY_FLAG" val=""/>
</p:tagLst>
</file>

<file path=ppt/tags/tag67.xml><?xml version="1.0" encoding="utf-8"?>
<p:tagLst xmlns:p="http://schemas.openxmlformats.org/presentationml/2006/main">
  <p:tag name="KSO_WM_BEAUTIFY_FLAG" val=""/>
</p:tagLst>
</file>

<file path=ppt/tags/tag68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69.xml><?xml version="1.0" encoding="utf-8"?>
<p:tagLst xmlns:p="http://schemas.openxmlformats.org/presentationml/2006/main">
  <p:tag name="KSO_WM_BEAUTIFY_FLAG" val=""/>
</p:tagLst>
</file>

<file path=ppt/tags/tag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70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71.xml><?xml version="1.0" encoding="utf-8"?>
<p:tagLst xmlns:p="http://schemas.openxmlformats.org/presentationml/2006/main">
  <p:tag name="KSO_WM_BEAUTIFY_FLAG" val=""/>
</p:tagLst>
</file>

<file path=ppt/tags/tag72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73.xml><?xml version="1.0" encoding="utf-8"?>
<p:tagLst xmlns:p="http://schemas.openxmlformats.org/presentationml/2006/main">
  <p:tag name="KSO_WM_BEAUTIFY_FLAG" val=""/>
</p:tagLst>
</file>

<file path=ppt/tags/tag74.xml><?xml version="1.0" encoding="utf-8"?>
<p:tagLst xmlns:p="http://schemas.openxmlformats.org/presentationml/2006/main">
  <p:tag name="KSO_WM_BEAUTIFY_FLAG" val=""/>
</p:tagLst>
</file>

<file path=ppt/tags/tag75.xml><?xml version="1.0" encoding="utf-8"?>
<p:tagLst xmlns:p="http://schemas.openxmlformats.org/presentationml/2006/main">
  <p:tag name="KSO_WM_UNIT_PLACING_PICTURE_USER_VIEWPORT" val="{&quot;height&quot;:1539,&quot;width&quot;:39003}"/>
  <p:tag name="KSO_WM_BEAUTIFY_FLAG" val=""/>
</p:tagLst>
</file>

<file path=ppt/tags/tag76.xml><?xml version="1.0" encoding="utf-8"?>
<p:tagLst xmlns:p="http://schemas.openxmlformats.org/presentationml/2006/main">
  <p:tag name="KSO_WM_BEAUTIFY_FLAG" val=""/>
</p:tagLst>
</file>

<file path=ppt/tags/tag77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78.xml><?xml version="1.0" encoding="utf-8"?>
<p:tagLst xmlns:p="http://schemas.openxmlformats.org/presentationml/2006/main">
  <p:tag name="commondata" val="eyJoZGlkIjoiOTQ1ZjcwNmNkMTFhMjA1Zjg5NzQyMTQ1MGUxYmIzMWEifQ=="/>
  <p:tag name="KSO_WPP_MARK_KEY" val="6cc4ece7-e633-44fb-a42a-42e090ec11f6"/>
  <p:tag name="COMMONDATA" val="eyJoZGlkIjoiN2FmMTg0ODVkMjQ5YWI5OWQ3MWYzZjIwZDI4YWFkN2QifQ=="/>
  <p:tag name="resource_record_key" val="{&quot;13&quot;:[4685217,4428820,4712228,4722044]}"/>
</p:tagLst>
</file>

<file path=ppt/tags/tag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heme/theme1.xml><?xml version="1.0" encoding="utf-8"?>
<a:theme xmlns:a="http://schemas.openxmlformats.org/drawingml/2006/main" name="Office 主题​​">
  <a:themeElements>
    <a:clrScheme name="新版空白演示配色">
      <a:dk1>
        <a:sysClr val="windowText" lastClr="000000"/>
      </a:dk1>
      <a:lt1>
        <a:sysClr val="window" lastClr="FFFFFF"/>
      </a:lt1>
      <a:dk2>
        <a:srgbClr val="0F1423"/>
      </a:dk2>
      <a:lt2>
        <a:srgbClr val="FFFFFF"/>
      </a:lt2>
      <a:accent1>
        <a:srgbClr val="6096E6"/>
      </a:accent1>
      <a:accent2>
        <a:srgbClr val="58B6E5"/>
      </a:accent2>
      <a:accent3>
        <a:srgbClr val="56CA95"/>
      </a:accent3>
      <a:accent4>
        <a:srgbClr val="FFBA55"/>
      </a:accent4>
      <a:accent5>
        <a:srgbClr val="F18870"/>
      </a:accent5>
      <a:accent6>
        <a:srgbClr val="EC5F74"/>
      </a:accent6>
      <a:hlink>
        <a:srgbClr val="0563C1"/>
      </a:hlink>
      <a:folHlink>
        <a:srgbClr val="954D72"/>
      </a:folHlink>
    </a:clrScheme>
    <a:fontScheme name="自定义 9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2553</Words>
  <Application>WPS 演示</Application>
  <PresentationFormat>宽屏</PresentationFormat>
  <Paragraphs>335</Paragraphs>
  <Slides>12</Slides>
  <Notes>4</Notes>
  <HiddenSlides>0</HiddenSlides>
  <MMClips>0</MMClips>
  <ScaleCrop>false</ScaleCrop>
  <HeadingPairs>
    <vt:vector size="6" baseType="variant">
      <vt:variant>
        <vt:lpstr>已用的字体</vt:lpstr>
      </vt:variant>
      <vt:variant>
        <vt:i4>21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12</vt:i4>
      </vt:variant>
    </vt:vector>
  </HeadingPairs>
  <TitlesOfParts>
    <vt:vector size="34" baseType="lpstr">
      <vt:lpstr>Arial</vt:lpstr>
      <vt:lpstr>宋体</vt:lpstr>
      <vt:lpstr>Wingdings</vt:lpstr>
      <vt:lpstr>Wingdings</vt:lpstr>
      <vt:lpstr>思源黑体 CN Light</vt:lpstr>
      <vt:lpstr>黑体</vt:lpstr>
      <vt:lpstr>思源黑体 CN Medium</vt:lpstr>
      <vt:lpstr>思源黑体 CN Normal</vt:lpstr>
      <vt:lpstr>思源黑体 CN Bold</vt:lpstr>
      <vt:lpstr>思源黑体 CN Regular</vt:lpstr>
      <vt:lpstr>微软雅黑</vt:lpstr>
      <vt:lpstr>Arial Unicode MS</vt:lpstr>
      <vt:lpstr>Calibri</vt:lpstr>
      <vt:lpstr>KSOFDDF4E7ED</vt:lpstr>
      <vt:lpstr>ksdb</vt:lpstr>
      <vt:lpstr>KSOF954951BB</vt:lpstr>
      <vt:lpstr>KSOF28C8607A</vt:lpstr>
      <vt:lpstr>KSOF618801C0</vt:lpstr>
      <vt:lpstr>KSOFD723FC5D</vt:lpstr>
      <vt:lpstr>KSOFD72470BC</vt:lpstr>
      <vt:lpstr>KSOF6188761F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空白演示</dc:title>
  <dc:creator>Administrator</dc:creator>
  <cp:lastModifiedBy>木栖鸟</cp:lastModifiedBy>
  <cp:revision>424</cp:revision>
  <dcterms:created xsi:type="dcterms:W3CDTF">2019-06-19T02:08:00Z</dcterms:created>
  <dcterms:modified xsi:type="dcterms:W3CDTF">2026-08-05T06:36:58Z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2052-12.1.0.28043</vt:lpwstr>
  </property>
  <property fmtid="{D5CDD505-2E9C-101B-9397-08002B2CF9AE}" pid="3" name="ICV">
    <vt:lpwstr>4B61AAD3E2E54D509BF0564EEAF1F99C_13</vt:lpwstr>
  </property>
</Properties>
</file>