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00" r:id="rId3"/>
    <p:sldId id="257" r:id="rId4"/>
    <p:sldId id="838" r:id="rId5"/>
    <p:sldId id="887" r:id="rId6"/>
    <p:sldId id="1087" r:id="rId8"/>
    <p:sldId id="1088" r:id="rId9"/>
    <p:sldId id="1089" r:id="rId10"/>
    <p:sldId id="1090" r:id="rId11"/>
    <p:sldId id="1091" r:id="rId12"/>
    <p:sldId id="1084" r:id="rId13"/>
    <p:sldId id="1094" r:id="rId14"/>
    <p:sldId id="1086" r:id="rId15"/>
    <p:sldId id="263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6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作者" initials="A" lastIdx="0" clrIdx="1"/>
  <p:cmAuthor id="3" name="PP" initials="P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15E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06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84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780415"/>
            <a:ext cx="12191365" cy="607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>
            <p:custDataLst>
              <p:tags r:id="rId5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4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3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58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6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6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9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2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3.xml"/><Relationship Id="rId7" Type="http://schemas.openxmlformats.org/officeDocument/2006/relationships/tags" Target="../tags/tag7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78.xml"/><Relationship Id="rId2" Type="http://schemas.openxmlformats.org/officeDocument/2006/relationships/image" Target="../media/image22.png"/><Relationship Id="rId1" Type="http://schemas.openxmlformats.org/officeDocument/2006/relationships/tags" Target="../tags/tag77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3.xml"/><Relationship Id="rId5" Type="http://schemas.openxmlformats.org/officeDocument/2006/relationships/image" Target="../media/image2.png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335"/>
            <a:ext cx="12200890" cy="68446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7005" y="3652520"/>
            <a:ext cx="6777990" cy="4603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07005" y="3700145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冯锐枭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408420" y="3744595"/>
            <a:ext cx="3623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执业编号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r>
              <a:rPr lang="zh-CN" altLang="en-US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</a:rPr>
              <a:t>A1120623040002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518160" y="1064895"/>
            <a:ext cx="10981055" cy="247650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rtlCol="0">
            <a:noAutofit/>
          </a:bodyPr>
          <a:p>
            <a:pPr algn="ctr"/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ctr"/>
            <a:r>
              <a:rPr lang="zh-CN" altLang="en-US" sz="660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竞价实战特训</a:t>
            </a:r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45790" y="5185410"/>
            <a:ext cx="6237713" cy="1546225"/>
            <a:chOff x="4791" y="7416"/>
            <a:chExt cx="10127" cy="2435"/>
          </a:xfrm>
        </p:grpSpPr>
        <p:sp>
          <p:nvSpPr>
            <p:cNvPr id="4" name="圆角矩形 3"/>
            <p:cNvSpPr/>
            <p:nvPr/>
          </p:nvSpPr>
          <p:spPr>
            <a:xfrm>
              <a:off x="4791" y="7416"/>
              <a:ext cx="10127" cy="2435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5047" y="7416"/>
              <a:ext cx="9600" cy="18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chemeClr val="tx1"/>
                  </a:solidFill>
                </a:rPr>
                <a:t>中山大学金融系毕业，股市经验6年，证券从业3年，风格偏好短线热点的各类选股策略，独创《强阳低吸》《低开反包》《缩量龙低吸》等战法，擅长追根溯源，挖掘资金背后的底层逻辑与市场情绪周期的演绎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408805" y="4293870"/>
            <a:ext cx="3985895" cy="7105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基金执业编号：</a:t>
            </a:r>
            <a:r>
              <a: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A20250706000187</a:t>
            </a:r>
            <a:endParaRPr lang="en-US" altLang="zh-CN" sz="2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64435" y="3114040"/>
            <a:ext cx="817499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大盘状态</a:t>
            </a:r>
            <a:endParaRPr lang="zh-CN" altLang="en-US" sz="54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市场的整体风格定调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/>
          </a:p>
        </p:txBody>
      </p:sp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718820" y="3858895"/>
            <a:ext cx="9325610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 rot="16200000">
            <a:off x="3005455" y="3902710"/>
            <a:ext cx="4765675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599815" y="813435"/>
            <a:ext cx="34347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高度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（决定一轮炒作的想象空间）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44430" y="3437890"/>
            <a:ext cx="20351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流动性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（决定炒作宽度）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68060" y="1563370"/>
            <a:ext cx="4243705" cy="1089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兼具高度和流动性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风格：强趋势普涨行情（</a:t>
            </a:r>
            <a:r>
              <a:rPr lang="en-US" altLang="zh-CN"/>
              <a:t>2</a:t>
            </a:r>
            <a:r>
              <a:rPr lang="zh-CN" altLang="en-US"/>
              <a:t>月初、</a:t>
            </a:r>
            <a:r>
              <a:rPr lang="en-US" altLang="zh-CN"/>
              <a:t>9</a:t>
            </a:r>
            <a:r>
              <a:rPr lang="zh-CN" altLang="en-US"/>
              <a:t>月底）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资金属性：大游资、机构合力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策略：聚焦大容量强趋势个股，以及弹性最大的套利方向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68060" y="4366260"/>
            <a:ext cx="41617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无高度有流动性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风格：消息驱动的新题材轮动（</a:t>
            </a:r>
            <a:r>
              <a:rPr lang="en-US" altLang="zh-CN"/>
              <a:t>11</a:t>
            </a:r>
            <a:r>
              <a:rPr lang="zh-CN" altLang="en-US"/>
              <a:t>月初）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资金属性：小游资、量化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策略：分仓试错新题材的发酵节点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55345" y="4366260"/>
            <a:ext cx="41116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高度和流动性双杀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风格：博弈难度极大，十档电风扇内卷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资金属性：仅少量小体量资金仍在活跃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策略：适合空仓休息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55345" y="1481455"/>
            <a:ext cx="42259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有高度无流动性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风格：缩量抱团行情（大众、华强时期）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资金属性：游资</a:t>
            </a:r>
            <a:r>
              <a:rPr lang="en-US" altLang="zh-CN"/>
              <a:t>+</a:t>
            </a:r>
            <a:r>
              <a:rPr lang="zh-CN" altLang="en-US"/>
              <a:t>量化日内套利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策略：情绪倒推的抱团核心，以及抱团股超预期节点的日内套利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指数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&amp;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情绪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 userDrawn="1">
            <p:custDataLst>
              <p:tags r:id="rId2"/>
            </p:custDataLst>
          </p:nvPr>
        </p:nvSpPr>
        <p:spPr>
          <a:xfrm>
            <a:off x="127000" y="654621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77305" y="4316095"/>
            <a:ext cx="5365115" cy="2486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en-US" altLang="zh-CN" sz="1600"/>
              <a:t>  </a:t>
            </a:r>
            <a:r>
              <a:rPr lang="zh-CN" altLang="en-US" sz="1600"/>
              <a:t>整体仓位</a:t>
            </a:r>
            <a:r>
              <a:rPr lang="en-US" altLang="zh-CN" sz="1600"/>
              <a:t> </a:t>
            </a:r>
            <a:r>
              <a:rPr lang="en-US" altLang="zh-CN" sz="1600" b="1">
                <a:solidFill>
                  <a:srgbClr val="FF0000"/>
                </a:solidFill>
              </a:rPr>
              <a:t>3-4</a:t>
            </a:r>
            <a:r>
              <a:rPr lang="zh-CN" altLang="en-US" sz="1600" b="1">
                <a:solidFill>
                  <a:srgbClr val="FF0000"/>
                </a:solidFill>
              </a:rPr>
              <a:t>成仓左右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/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趋势题材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CPO/PCB/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光纤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玻纤、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半导体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存储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、被动元件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情绪题材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医药、农业、房地产、消费零售、数字货币、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AI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应用等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86525" y="3239770"/>
            <a:ext cx="5255895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rgbClr val="FF0000"/>
                </a:solidFill>
                <a:sym typeface="+mn-ea"/>
              </a:rPr>
              <a:t>平均股价</a:t>
            </a:r>
            <a:r>
              <a:rPr lang="zh-CN" sz="1600" b="1">
                <a:solidFill>
                  <a:srgbClr val="FF0000"/>
                </a:solidFill>
                <a:sym typeface="+mn-ea"/>
              </a:rPr>
              <a:t>流动资金连续翻绿走低，周线金叉反弹多周走出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周线死叉</a:t>
            </a:r>
            <a:r>
              <a:rPr lang="zh-CN" sz="1600" b="1">
                <a:solidFill>
                  <a:srgbClr val="FF0000"/>
                </a:solidFill>
                <a:sym typeface="+mn-ea"/>
              </a:rPr>
              <a:t>，存在大级别分化回档预期，注意回避重仓追涨，仅适合小仓位聚焦</a:t>
            </a:r>
            <a:r>
              <a:rPr lang="en-US" altLang="zh-CN" sz="1600" b="1">
                <a:solidFill>
                  <a:srgbClr val="FF0000"/>
                </a:solidFill>
                <a:sym typeface="+mn-ea"/>
              </a:rPr>
              <a:t>2-3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天的短线机会（以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阴线反包和断板反包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为主）</a:t>
            </a:r>
            <a:endParaRPr lang="zh-CN" altLang="en-US" sz="1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820" y="1000125"/>
            <a:ext cx="5145405" cy="53568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695" y="1076325"/>
            <a:ext cx="4857750" cy="19907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967865" y="16891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涨停家数前五或多次上榜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7633335" y="1689100"/>
            <a:ext cx="34524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5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日主力净买额排名前五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635" y="2368550"/>
            <a:ext cx="5784850" cy="37217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1325" y="2503170"/>
            <a:ext cx="4815840" cy="330136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8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459595" y="2856230"/>
            <a:ext cx="243713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题材聚焦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B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点首次回档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熊线上移的板块</a:t>
            </a:r>
            <a:endParaRPr lang="zh-CN" altLang="en-US" b="1">
              <a:solidFill>
                <a:srgbClr val="FF0000"/>
              </a:solidFill>
            </a:endParaRPr>
          </a:p>
          <a:p>
            <a:endParaRPr lang="zh-CN" b="1">
              <a:solidFill>
                <a:srgbClr val="FF0000"/>
              </a:solidFill>
            </a:endParaRPr>
          </a:p>
          <a:p>
            <a:r>
              <a:rPr lang="zh-CN" b="1">
                <a:solidFill>
                  <a:srgbClr val="FF0000"/>
                </a:solidFill>
              </a:rPr>
              <a:t>风格切换：中线上攻向上，短线热点逐渐形成趋势主线雏形</a:t>
            </a:r>
            <a:endParaRPr lang="zh-CN" b="1">
              <a:solidFill>
                <a:srgbClr val="FF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870" y="1031875"/>
            <a:ext cx="4255135" cy="54025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6640" y="1031240"/>
            <a:ext cx="4332605" cy="53987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个股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45907"/>
          <a:stretch>
            <a:fillRect/>
          </a:stretch>
        </p:blipFill>
        <p:spPr>
          <a:xfrm>
            <a:off x="559435" y="1148080"/>
            <a:ext cx="355790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8223250" y="2842895"/>
            <a:ext cx="36010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顶背离死叉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+S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点破位的个股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逢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60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分钟反抽注意收缩仓位防守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7340" y="1148080"/>
            <a:ext cx="389826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智能盯盘选股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6194425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资金强势背景下（流动资金持续翻红</a:t>
            </a:r>
            <a:r>
              <a:rPr lang="en-US" altLang="zh-CN" b="1">
                <a:solidFill>
                  <a:srgbClr val="FF0000"/>
                </a:solidFill>
              </a:rPr>
              <a:t>+</a:t>
            </a:r>
            <a:r>
              <a:rPr lang="zh-CN" altLang="en-US" b="1">
                <a:solidFill>
                  <a:srgbClr val="FF0000"/>
                </a:solidFill>
              </a:rPr>
              <a:t>主力净买额红肥绿瘦），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金叉初期或死叉后期</a:t>
            </a:r>
            <a:r>
              <a:rPr lang="zh-CN" altLang="en-US" b="1">
                <a:solidFill>
                  <a:srgbClr val="FF0000"/>
                </a:solidFill>
              </a:rPr>
              <a:t>，盘中放量拉升后的分时回档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45" y="942975"/>
            <a:ext cx="5212080" cy="52120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981075"/>
            <a:ext cx="5368290" cy="513461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小平台试盘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35" y="1017905"/>
            <a:ext cx="5688965" cy="50526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550" y="1017905"/>
            <a:ext cx="5349875" cy="50526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矩形 8"/>
          <p:cNvSpPr/>
          <p:nvPr/>
        </p:nvSpPr>
        <p:spPr>
          <a:xfrm>
            <a:off x="6737350" y="1393190"/>
            <a:ext cx="1078865" cy="37782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879080" y="1807845"/>
            <a:ext cx="1249680" cy="47625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0494645" y="5347335"/>
            <a:ext cx="475615" cy="448945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826000" y="5347335"/>
            <a:ext cx="386080" cy="448945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-113665" y="6184900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资金强势背景下（流动资金持续翻红</a:t>
            </a:r>
            <a:r>
              <a:rPr lang="en-US" altLang="zh-CN" b="1">
                <a:solidFill>
                  <a:srgbClr val="FF0000"/>
                </a:solidFill>
              </a:rPr>
              <a:t>+</a:t>
            </a:r>
            <a:r>
              <a:rPr lang="zh-CN" altLang="en-US" b="1">
                <a:solidFill>
                  <a:srgbClr val="FF0000"/>
                </a:solidFill>
              </a:rPr>
              <a:t>主力净买额红肥绿瘦），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金叉初期或死叉后期</a:t>
            </a:r>
            <a:r>
              <a:rPr lang="zh-CN" altLang="en-US" b="1">
                <a:solidFill>
                  <a:srgbClr val="FF0000"/>
                </a:solidFill>
              </a:rPr>
              <a:t>，盘中放量拉升尝试突破平台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01255" y="5770245"/>
            <a:ext cx="3955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/>
              <a:t>（以上为特定条件、特定时间区间下的部分案例展示，以及公司用户部分较好的反馈展示，不代表普遍现象，个股历史涨幅不预示其未来表现，过往收益亦不代表未来收益承诺。市场有风险，投资需谨慎！）</a:t>
            </a:r>
            <a:endParaRPr lang="zh-CN" altLang="en-US" sz="1000"/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《明日前瞻》选股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610" y="900430"/>
            <a:ext cx="6196965" cy="55765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4545" y="2974975"/>
            <a:ext cx="4713605" cy="275780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4545" y="901700"/>
            <a:ext cx="4714240" cy="19659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7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25" y="943610"/>
            <a:ext cx="9345930" cy="541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211705" y="1743075"/>
            <a:ext cx="7670800" cy="132207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pPr algn="ctr"/>
            <a:r>
              <a:rPr lang="zh-CN" altLang="en-US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!</a:t>
            </a:r>
            <a:endParaRPr lang="en-US" altLang="zh-CN" sz="8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2305368" y="3008630"/>
            <a:ext cx="7581265" cy="217233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2501900" y="3173730"/>
            <a:ext cx="7215505" cy="1812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我司所有工作人员均不允许推荐股票、不允许承诺收益、不允许代客理财、不允许合作分成、不允许私下收款，如您发现有任何违规行为，请立即拨打400-9088-988向我们举报!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2" name="图片 1" descr="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113020" y="892175"/>
            <a:ext cx="1965960" cy="4203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DIAGRAM_VIRTUALLY_FRAME" val="{&quot;height&quot;:68.5,&quot;left&quot;:224.1,&quot;top&quot;:304.85,&quot;width&quot;:549.05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DIAGRAM_VIRTUALLY_FRAME" val="{&quot;height&quot;:309.1,&quot;left&quot;:43.9,&quot;top&quot;:133,&quot;width&quot;:890.45}"/>
</p:tagLst>
</file>

<file path=ppt/tags/tag57.xml><?xml version="1.0" encoding="utf-8"?>
<p:tagLst xmlns:p="http://schemas.openxmlformats.org/presentationml/2006/main">
  <p:tag name="KSO_WM_DIAGRAM_VIRTUALLY_FRAME" val="{&quot;height&quot;:309.1,&quot;left&quot;:43.9,&quot;top&quot;:133,&quot;width&quot;:890.45}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4.xml><?xml version="1.0" encoding="utf-8"?>
<p:tagLst xmlns:p="http://schemas.openxmlformats.org/presentationml/2006/main">
  <p:tag name="commondata" val="eyJoZGlkIjoiOTQ1ZjcwNmNkMTFhMjA1Zjg5NzQyMTQ1MGUxYmIzMWEifQ=="/>
  <p:tag name="KSO_WPP_MARK_KEY" val="6cc4ece7-e633-44fb-a42a-42e090ec11f6"/>
  <p:tag name="COMMONDATA" val="eyJoZGlkIjoiN2FmMTg0ODVkMjQ5YWI5OWQ3MWYzZjIwZDI4YWFkN2QifQ=="/>
  <p:tag name="resource_record_key" val="{&quot;13&quot;:[4685217,4428820,4712228,4722044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1519</Words>
  <Application>WPS 演示</Application>
  <PresentationFormat>宽屏</PresentationFormat>
  <Paragraphs>117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4" baseType="lpstr">
      <vt:lpstr>Arial</vt:lpstr>
      <vt:lpstr>宋体</vt:lpstr>
      <vt:lpstr>Wingdings</vt:lpstr>
      <vt:lpstr>Wingdings</vt:lpstr>
      <vt:lpstr>思源黑体 CN Light</vt:lpstr>
      <vt:lpstr>黑体</vt:lpstr>
      <vt:lpstr>思源黑体 CN Medium</vt:lpstr>
      <vt:lpstr>思源黑体 CN Normal</vt:lpstr>
      <vt:lpstr>思源黑体 CN Bold</vt:lpstr>
      <vt:lpstr>思源黑体 CN Regular</vt:lpstr>
      <vt:lpstr>微软雅黑</vt:lpstr>
      <vt:lpstr>Arial Unicode MS</vt:lpstr>
      <vt:lpstr>KSOF618801C0</vt:lpstr>
      <vt:lpstr>ksdb</vt:lpstr>
      <vt:lpstr>Calibri</vt:lpstr>
      <vt:lpstr>KSOFDDF4E7ED</vt:lpstr>
      <vt:lpstr>KSOF954951BB</vt:lpstr>
      <vt:lpstr>KSOF28C8607A</vt:lpstr>
      <vt:lpstr>KSOFD72470BC</vt:lpstr>
      <vt:lpstr>KSOF6188761F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木栖鸟</cp:lastModifiedBy>
  <cp:revision>439</cp:revision>
  <dcterms:created xsi:type="dcterms:W3CDTF">2019-06-19T02:08:00Z</dcterms:created>
  <dcterms:modified xsi:type="dcterms:W3CDTF">2026-09-07T06:29:29Z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25C0D37BE92447DA82C33CEAA1B28A31_13</vt:lpwstr>
  </property>
</Properties>
</file>