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956" r:id="rId8"/>
    <p:sldId id="995" r:id="rId9"/>
    <p:sldId id="1012" r:id="rId10"/>
    <p:sldId id="1013" r:id="rId11"/>
    <p:sldId id="1014" r:id="rId12"/>
    <p:sldId id="1017" r:id="rId13"/>
    <p:sldId id="1008" r:id="rId14"/>
    <p:sldId id="1009" r:id="rId15"/>
    <p:sldId id="1011" r:id="rId16"/>
    <p:sldId id="999" r:id="rId17"/>
    <p:sldId id="1000" r:id="rId18"/>
    <p:sldId id="1005" r:id="rId19"/>
    <p:sldId id="1004" r:id="rId20"/>
    <p:sldId id="1001" r:id="rId21"/>
    <p:sldId id="1003" r:id="rId22"/>
    <p:sldId id="1006" r:id="rId23"/>
    <p:sldId id="941" r:id="rId24"/>
    <p:sldId id="1016" r:id="rId25"/>
    <p:sldId id="812" r:id="rId26"/>
    <p:sldId id="1010" r:id="rId27"/>
    <p:sldId id="263" r:id="rId28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4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gs" Target="tags/tag119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7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7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8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4.xml"/><Relationship Id="rId4" Type="http://schemas.openxmlformats.org/officeDocument/2006/relationships/image" Target="../media/image18.png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5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8.xml"/><Relationship Id="rId3" Type="http://schemas.openxmlformats.org/officeDocument/2006/relationships/image" Target="../media/image19.png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1.xml"/><Relationship Id="rId3" Type="http://schemas.openxmlformats.org/officeDocument/2006/relationships/image" Target="../media/image20.png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4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7.xml"/><Relationship Id="rId3" Type="http://schemas.openxmlformats.org/officeDocument/2006/relationships/image" Target="../media/image23.png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0.xml"/><Relationship Id="rId3" Type="http://schemas.openxmlformats.org/officeDocument/2006/relationships/image" Target="../media/image24.png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3.xml"/><Relationship Id="rId3" Type="http://schemas.openxmlformats.org/officeDocument/2006/relationships/image" Target="../media/image25.png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5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tags" Target="../tags/tag104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107.xml"/><Relationship Id="rId2" Type="http://schemas.openxmlformats.org/officeDocument/2006/relationships/image" Target="../media/image28.png"/><Relationship Id="rId1" Type="http://schemas.openxmlformats.org/officeDocument/2006/relationships/tags" Target="../tags/tag106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9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tags" Target="../tags/tag108.xm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18.xml"/><Relationship Id="rId5" Type="http://schemas.openxmlformats.org/officeDocument/2006/relationships/image" Target="../media/image2.png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2.xml"/><Relationship Id="rId3" Type="http://schemas.openxmlformats.org/officeDocument/2006/relationships/image" Target="../media/image6.png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56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0.xml"/><Relationship Id="rId4" Type="http://schemas.openxmlformats.org/officeDocument/2006/relationships/image" Target="../media/image9.png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4.xml"/><Relationship Id="rId4" Type="http://schemas.openxmlformats.org/officeDocument/2006/relationships/image" Target="../media/image10.png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8.xml"/><Relationship Id="rId4" Type="http://schemas.openxmlformats.org/officeDocument/2006/relationships/image" Target="../media/image11.png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127000" y="65576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趋势股的短线节点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2004060"/>
            <a:ext cx="5408930" cy="3473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8595" y="2001520"/>
            <a:ext cx="5029835" cy="34778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127000" y="65576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情绪转强：博弈弱转强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375" y="1691640"/>
            <a:ext cx="4895850" cy="40970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2565" y="1691640"/>
            <a:ext cx="4559935" cy="41306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127000" y="65576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情绪转弱：博弈分歧大长腿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25" y="1092200"/>
            <a:ext cx="5023485" cy="51441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2385" y="1095375"/>
            <a:ext cx="4773930" cy="51409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127000" y="65576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尾盘分歧：博弈反包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80" y="1764030"/>
            <a:ext cx="10715625" cy="39528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竞价战法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低开反包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448560" y="41275"/>
            <a:ext cx="69335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什么是低开反包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E7EAF8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E7EAF8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257540" y="2394585"/>
            <a:ext cx="3305810" cy="2517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p>
            <a:r>
              <a:rPr lang="zh-CN" altLang="en-US" b="1">
                <a:solidFill>
                  <a:schemeClr val="bg1"/>
                </a:solidFill>
              </a:rPr>
              <a:t>情绪交易模型（短周期）：</a:t>
            </a:r>
            <a:endParaRPr lang="zh-CN" altLang="en-US" b="1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>
                <a:solidFill>
                  <a:schemeClr val="bg1"/>
                </a:solidFill>
              </a:rPr>
              <a:t>主力做多被套后，第二天低开洗盘，收集低价筹码，随后主力拉升做</a:t>
            </a:r>
            <a:r>
              <a:rPr lang="en-US" altLang="zh-CN">
                <a:solidFill>
                  <a:schemeClr val="bg1"/>
                </a:solidFill>
              </a:rPr>
              <a:t>T</a:t>
            </a:r>
            <a:r>
              <a:rPr lang="zh-CN" altLang="en-US">
                <a:solidFill>
                  <a:schemeClr val="bg1"/>
                </a:solidFill>
              </a:rPr>
              <a:t>为自己自救解套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通过捕捉人气股竞价低开节点，把握日内大弹性的反核机会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5921"/>
          <a:stretch>
            <a:fillRect/>
          </a:stretch>
        </p:blipFill>
        <p:spPr>
          <a:xfrm>
            <a:off x="521970" y="1362075"/>
            <a:ext cx="7583805" cy="438340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798445" y="111125"/>
            <a:ext cx="69335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适用的指数环境</a:t>
            </a:r>
            <a:endParaRPr kumimoji="0" lang="zh-CN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E7EAF8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690" y="1224280"/>
            <a:ext cx="6708775" cy="50444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8571230" y="2122805"/>
            <a:ext cx="2722245" cy="203009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</a:rPr>
              <a:t>趋势：平均股价</a:t>
            </a:r>
            <a:r>
              <a:rPr lang="en-US" altLang="zh-CN" b="1">
                <a:solidFill>
                  <a:schemeClr val="bg1"/>
                </a:solidFill>
              </a:rPr>
              <a:t>B</a:t>
            </a:r>
            <a:r>
              <a:rPr lang="zh-CN" altLang="en-US" b="1">
                <a:solidFill>
                  <a:schemeClr val="bg1"/>
                </a:solidFill>
              </a:rPr>
              <a:t>点区域</a:t>
            </a:r>
            <a:endParaRPr lang="zh-CN" altLang="en-US" b="1">
              <a:solidFill>
                <a:schemeClr val="bg1"/>
              </a:solidFill>
            </a:endParaRPr>
          </a:p>
          <a:p>
            <a:endParaRPr lang="zh-CN" altLang="en-US" b="1">
              <a:solidFill>
                <a:schemeClr val="bg1"/>
              </a:solidFill>
            </a:endParaRPr>
          </a:p>
          <a:p>
            <a:r>
              <a:rPr lang="zh-CN" altLang="en-US" b="1">
                <a:solidFill>
                  <a:schemeClr val="bg1"/>
                </a:solidFill>
              </a:rPr>
              <a:t>资金：平均股价流动资金翻红区域</a:t>
            </a:r>
            <a:endParaRPr lang="zh-CN" altLang="en-US" b="1">
              <a:solidFill>
                <a:schemeClr val="bg1"/>
              </a:solidFill>
            </a:endParaRPr>
          </a:p>
          <a:p>
            <a:endParaRPr lang="zh-CN" altLang="en-US" b="1">
              <a:solidFill>
                <a:schemeClr val="bg1"/>
              </a:solidFill>
            </a:endParaRPr>
          </a:p>
          <a:p>
            <a:r>
              <a:rPr lang="zh-CN" altLang="en-US" b="1">
                <a:solidFill>
                  <a:schemeClr val="bg1"/>
                </a:solidFill>
              </a:rPr>
              <a:t>节点：平均股价金叉初期或死叉后期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448560" y="41275"/>
            <a:ext cx="6933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适用的情绪环境</a:t>
            </a:r>
            <a:endParaRPr kumimoji="0" lang="zh-CN" sz="3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E7EAF8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571230" y="2419350"/>
            <a:ext cx="2870200" cy="175323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p>
            <a:r>
              <a:rPr lang="zh-CN" b="1">
                <a:solidFill>
                  <a:schemeClr val="bg1"/>
                </a:solidFill>
              </a:rPr>
              <a:t>市场尾盘杀跌，涨停家数为近两个星期的相对低点</a:t>
            </a:r>
            <a:endParaRPr lang="zh-CN" b="1">
              <a:solidFill>
                <a:schemeClr val="bg1"/>
              </a:solidFill>
            </a:endParaRPr>
          </a:p>
          <a:p>
            <a:r>
              <a:rPr lang="zh-CN" b="1">
                <a:solidFill>
                  <a:schemeClr val="bg1"/>
                </a:solidFill>
              </a:rPr>
              <a:t>跌停个股数量在</a:t>
            </a:r>
            <a:r>
              <a:rPr lang="en-US" altLang="zh-CN" b="1">
                <a:solidFill>
                  <a:schemeClr val="bg1"/>
                </a:solidFill>
              </a:rPr>
              <a:t>10</a:t>
            </a:r>
            <a:r>
              <a:rPr lang="zh-CN" altLang="en-US" b="1">
                <a:solidFill>
                  <a:schemeClr val="bg1"/>
                </a:solidFill>
              </a:rPr>
              <a:t>家以内</a:t>
            </a:r>
            <a:endParaRPr lang="zh-CN" b="1">
              <a:solidFill>
                <a:schemeClr val="bg1"/>
              </a:solidFill>
            </a:endParaRPr>
          </a:p>
          <a:p>
            <a:endParaRPr lang="zh-CN" b="1">
              <a:solidFill>
                <a:schemeClr val="bg1"/>
              </a:solidFill>
            </a:endParaRPr>
          </a:p>
          <a:p>
            <a:r>
              <a:rPr lang="zh-CN" b="1">
                <a:solidFill>
                  <a:schemeClr val="bg1"/>
                </a:solidFill>
              </a:rPr>
              <a:t>次日如果情绪低开没有抢修复，具备低开反包空间</a:t>
            </a:r>
            <a:endParaRPr lang="zh-CN" b="1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l="-9" t="2072" r="2017" b="-2072"/>
          <a:stretch>
            <a:fillRect/>
          </a:stretch>
        </p:blipFill>
        <p:spPr>
          <a:xfrm>
            <a:off x="4834573" y="1392555"/>
            <a:ext cx="3378835" cy="4229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470" y="1392555"/>
            <a:ext cx="3487420" cy="42284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2448560" y="41275"/>
            <a:ext cx="6933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选股条件</a:t>
            </a:r>
            <a:endParaRPr kumimoji="0" lang="zh-CN" sz="3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E7EAF8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33690" y="1224915"/>
            <a:ext cx="3895090" cy="440880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p>
            <a:r>
              <a:rPr lang="zh-CN" altLang="en-US" b="1">
                <a:solidFill>
                  <a:schemeClr val="bg1"/>
                </a:solidFill>
                <a:sym typeface="+mn-ea"/>
              </a:rPr>
              <a:t>①</a:t>
            </a:r>
            <a:r>
              <a:rPr lang="en-US" altLang="zh-CN" b="1">
                <a:solidFill>
                  <a:schemeClr val="bg1"/>
                </a:solidFill>
                <a:sym typeface="+mn-ea"/>
              </a:rPr>
              <a:t>1-2</a:t>
            </a:r>
            <a:r>
              <a:rPr lang="zh-CN" altLang="en-US" b="1">
                <a:solidFill>
                  <a:schemeClr val="bg1"/>
                </a:solidFill>
                <a:sym typeface="+mn-ea"/>
              </a:rPr>
              <a:t>天内出现过实体大阳线，且大阳线的支撑位（实体一半或启动位）要能和趋势线（</a:t>
            </a:r>
            <a:r>
              <a:rPr lang="en-US" altLang="zh-CN" b="1">
                <a:solidFill>
                  <a:schemeClr val="bg1"/>
                </a:solidFill>
                <a:sym typeface="+mn-ea"/>
              </a:rPr>
              <a:t>5</a:t>
            </a:r>
            <a:r>
              <a:rPr lang="zh-CN" altLang="en-US" b="1">
                <a:solidFill>
                  <a:schemeClr val="bg1"/>
                </a:solidFill>
                <a:sym typeface="+mn-ea"/>
              </a:rPr>
              <a:t>日线、</a:t>
            </a:r>
            <a:r>
              <a:rPr lang="en-US" altLang="zh-CN" b="1">
                <a:solidFill>
                  <a:schemeClr val="bg1"/>
                </a:solidFill>
                <a:sym typeface="+mn-ea"/>
              </a:rPr>
              <a:t>10</a:t>
            </a:r>
            <a:r>
              <a:rPr lang="zh-CN" altLang="en-US" b="1">
                <a:solidFill>
                  <a:schemeClr val="bg1"/>
                </a:solidFill>
                <a:sym typeface="+mn-ea"/>
              </a:rPr>
              <a:t>日线或辅助线）形成共同支撑</a:t>
            </a:r>
            <a:endParaRPr lang="zh-CN" altLang="en-US" b="1">
              <a:solidFill>
                <a:schemeClr val="bg1"/>
              </a:solidFill>
              <a:sym typeface="+mn-ea"/>
            </a:endParaRPr>
          </a:p>
          <a:p>
            <a:endParaRPr lang="en-US" altLang="zh-CN" b="1">
              <a:solidFill>
                <a:schemeClr val="bg1"/>
              </a:solidFill>
              <a:sym typeface="+mn-ea"/>
            </a:endParaRPr>
          </a:p>
          <a:p>
            <a:r>
              <a:rPr lang="zh-CN" altLang="en-US" b="1">
                <a:solidFill>
                  <a:schemeClr val="bg1"/>
                </a:solidFill>
                <a:sym typeface="+mn-ea"/>
              </a:rPr>
              <a:t>②大阳线次日出现冲高回落的倒锤头线，且回补了高开缺口</a:t>
            </a:r>
            <a:endParaRPr lang="zh-CN" altLang="en-US" b="1">
              <a:solidFill>
                <a:schemeClr val="bg1"/>
              </a:solidFill>
              <a:sym typeface="+mn-ea"/>
            </a:endParaRPr>
          </a:p>
          <a:p>
            <a:endParaRPr lang="en-US" altLang="zh-CN" b="1">
              <a:solidFill>
                <a:schemeClr val="bg1"/>
              </a:solidFill>
              <a:sym typeface="+mn-ea"/>
            </a:endParaRPr>
          </a:p>
          <a:p>
            <a:r>
              <a:rPr lang="zh-CN" altLang="en-US" b="1">
                <a:solidFill>
                  <a:schemeClr val="bg1"/>
                </a:solidFill>
                <a:sym typeface="+mn-ea"/>
              </a:rPr>
              <a:t>③倒锤头线为早盘放量创出阶段新高，下午跳水杀跌至尾盘</a:t>
            </a:r>
            <a:endParaRPr lang="zh-CN" altLang="en-US" b="1">
              <a:solidFill>
                <a:schemeClr val="bg1"/>
              </a:solidFill>
              <a:sym typeface="+mn-ea"/>
            </a:endParaRPr>
          </a:p>
          <a:p>
            <a:endParaRPr lang="en-US" altLang="zh-CN" b="1">
              <a:solidFill>
                <a:schemeClr val="bg1"/>
              </a:solidFill>
              <a:sym typeface="+mn-ea"/>
            </a:endParaRPr>
          </a:p>
          <a:p>
            <a:r>
              <a:rPr lang="zh-CN" altLang="en-US" b="1">
                <a:solidFill>
                  <a:schemeClr val="bg1"/>
                </a:solidFill>
                <a:sym typeface="+mn-ea"/>
              </a:rPr>
              <a:t>④收盘涨幅最好不要太大</a:t>
            </a:r>
            <a:endParaRPr lang="zh-CN" altLang="en-US" b="1">
              <a:solidFill>
                <a:schemeClr val="bg1"/>
              </a:solidFill>
              <a:sym typeface="+mn-ea"/>
            </a:endParaRPr>
          </a:p>
          <a:p>
            <a:endParaRPr lang="en-US" altLang="zh-CN" b="1">
              <a:solidFill>
                <a:schemeClr val="bg1"/>
              </a:solidFill>
              <a:sym typeface="+mn-ea"/>
            </a:endParaRPr>
          </a:p>
          <a:p>
            <a:r>
              <a:rPr lang="zh-CN" altLang="en-US" b="1">
                <a:solidFill>
                  <a:schemeClr val="bg1"/>
                </a:solidFill>
                <a:sym typeface="+mn-ea"/>
              </a:rPr>
              <a:t>⑤剔除高位连板（</a:t>
            </a:r>
            <a:r>
              <a:rPr lang="en-US" altLang="zh-CN" b="1">
                <a:solidFill>
                  <a:schemeClr val="bg1"/>
                </a:solidFill>
                <a:sym typeface="+mn-ea"/>
              </a:rPr>
              <a:t>10cm4</a:t>
            </a:r>
            <a:r>
              <a:rPr lang="zh-CN" altLang="en-US" b="1">
                <a:solidFill>
                  <a:schemeClr val="bg1"/>
                </a:solidFill>
                <a:sym typeface="+mn-ea"/>
              </a:rPr>
              <a:t>连板及以上，</a:t>
            </a:r>
            <a:r>
              <a:rPr lang="en-US" altLang="zh-CN" b="1">
                <a:solidFill>
                  <a:schemeClr val="bg1"/>
                </a:solidFill>
                <a:sym typeface="+mn-ea"/>
              </a:rPr>
              <a:t>20cm2</a:t>
            </a:r>
            <a:r>
              <a:rPr lang="zh-CN" altLang="en-US" b="1">
                <a:solidFill>
                  <a:schemeClr val="bg1"/>
                </a:solidFill>
                <a:sym typeface="+mn-ea"/>
              </a:rPr>
              <a:t>连板及以上）后的断板上影线</a:t>
            </a:r>
            <a:endParaRPr lang="zh-CN" altLang="en-US" b="1">
              <a:solidFill>
                <a:schemeClr val="bg1"/>
              </a:solidFill>
              <a:sym typeface="+mn-ea"/>
            </a:endParaRPr>
          </a:p>
          <a:p>
            <a:endParaRPr lang="zh-CN" altLang="en-US" b="1">
              <a:solidFill>
                <a:schemeClr val="bg1"/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" y="1018540"/>
            <a:ext cx="7362190" cy="50495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448560" y="41275"/>
            <a:ext cx="6933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模式买点</a:t>
            </a:r>
            <a:endParaRPr kumimoji="0" lang="zh-CN" sz="3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E7EAF8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750810" y="2413635"/>
            <a:ext cx="4064000" cy="203009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</a:rPr>
              <a:t>竞价确认：</a:t>
            </a:r>
            <a:endParaRPr lang="zh-CN" altLang="en-US" b="1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①竞价金额大于</a:t>
            </a:r>
            <a:r>
              <a:rPr lang="en-US" altLang="zh-CN">
                <a:solidFill>
                  <a:schemeClr val="bg1"/>
                </a:solidFill>
              </a:rPr>
              <a:t>1000</a:t>
            </a:r>
            <a:r>
              <a:rPr lang="zh-CN" altLang="en-US">
                <a:solidFill>
                  <a:schemeClr val="bg1"/>
                </a:solidFill>
              </a:rPr>
              <a:t>万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②开盘价能直接低开到双重支撑位附近（如果没能低开到位，需要看到</a:t>
            </a:r>
            <a:r>
              <a:rPr lang="en-US" altLang="zh-CN">
                <a:solidFill>
                  <a:schemeClr val="bg1"/>
                </a:solidFill>
              </a:rPr>
              <a:t>9:25</a:t>
            </a:r>
            <a:r>
              <a:rPr lang="zh-CN" altLang="en-US">
                <a:solidFill>
                  <a:schemeClr val="bg1"/>
                </a:solidFill>
              </a:rPr>
              <a:t>时</a:t>
            </a:r>
            <a:r>
              <a:rPr lang="en-US" altLang="zh-CN">
                <a:solidFill>
                  <a:schemeClr val="bg1"/>
                </a:solidFill>
              </a:rPr>
              <a:t>L2</a:t>
            </a:r>
            <a:r>
              <a:rPr lang="zh-CN" altLang="en-US">
                <a:solidFill>
                  <a:schemeClr val="bg1"/>
                </a:solidFill>
              </a:rPr>
              <a:t>大额净买大于</a:t>
            </a:r>
            <a:r>
              <a:rPr lang="en-US" altLang="zh-CN">
                <a:solidFill>
                  <a:schemeClr val="bg1"/>
                </a:solidFill>
              </a:rPr>
              <a:t>1000</a:t>
            </a:r>
            <a:r>
              <a:rPr lang="zh-CN" altLang="en-US">
                <a:solidFill>
                  <a:schemeClr val="bg1"/>
                </a:solidFill>
              </a:rPr>
              <a:t>万的大单确认）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310" y="1115695"/>
            <a:ext cx="6197600" cy="51339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92545" y="390334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65145" y="4786630"/>
            <a:ext cx="6237713" cy="1546225"/>
            <a:chOff x="4791" y="7208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208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2448560" y="41275"/>
            <a:ext cx="6933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模式卖点</a:t>
            </a:r>
            <a:endParaRPr kumimoji="0" lang="zh-CN" sz="3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E7EAF8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55" y="920115"/>
            <a:ext cx="11438890" cy="48552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809365" y="5944870"/>
            <a:ext cx="57670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日线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/10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日线防守，超短模式次日冲高为短线落袋节点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" y="1232535"/>
            <a:ext cx="7487285" cy="50158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975" y="1328420"/>
            <a:ext cx="4196080" cy="48240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945" y="993775"/>
            <a:ext cx="9517380" cy="53536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2223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377950"/>
            <a:ext cx="7310755" cy="4419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0190" y="1222375"/>
            <a:ext cx="3972560" cy="50444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1346200" y="804545"/>
          <a:ext cx="5420995" cy="5679440"/>
        </p:xfrm>
        <a:graphic>
          <a:graphicData uri="http://schemas.openxmlformats.org/drawingml/2006/table">
            <a:tbl>
              <a:tblPr/>
              <a:tblGrid>
                <a:gridCol w="1096010"/>
                <a:gridCol w="1096645"/>
                <a:gridCol w="3228340"/>
              </a:tblGrid>
              <a:tr h="417830">
                <a:tc gridSpan="3">
                  <a:txBody>
                    <a:bodyPr/>
                    <a:p>
                      <a:pPr algn="ctr" fontAlgn="ctr"/>
                      <a:r>
                        <a:rPr lang="en-US" altLang="zh-CN" sz="14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</a:t>
                      </a:r>
                      <a:r>
                        <a:rPr lang="zh-CN" altLang="en-US" sz="14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月</a:t>
                      </a:r>
                      <a:r>
                        <a:rPr lang="en-US" altLang="zh-CN" sz="14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《</a:t>
                      </a:r>
                      <a:r>
                        <a:rPr lang="zh-CN" altLang="en-US" sz="14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明日前瞻</a:t>
                      </a:r>
                      <a:r>
                        <a:rPr lang="en-US" altLang="zh-CN" sz="14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》</a:t>
                      </a:r>
                      <a:r>
                        <a:rPr lang="zh-CN" altLang="en-US" sz="14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市场表现统计</a:t>
                      </a:r>
                      <a:endParaRPr lang="zh-CN" altLang="en-US" sz="14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13385">
                <a:tc gridSpan="3">
                  <a:txBody>
                    <a:bodyPr/>
                    <a:p>
                      <a:pPr algn="ctr" fontAlgn="ctr"/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发布后短线出现</a:t>
                      </a:r>
                      <a:br>
                        <a:rPr lang="zh-CN" altLang="en-US" sz="12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日内冲高超</a:t>
                      </a:r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8%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的异动个股</a:t>
                      </a:r>
                      <a:endParaRPr lang="zh-CN" altLang="en-US" sz="12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91160"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发布时间</a:t>
                      </a:r>
                      <a:br>
                        <a:rPr lang="zh-CN" altLang="en-US" sz="10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（盘后）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上市公司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短线上涨异动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8.27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领益智造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8.28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88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8.26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英维克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8.28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8.25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大元泵业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8.27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8.24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中马传动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8.27 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触及二连板</a:t>
                      </a:r>
                      <a:endParaRPr lang="zh-CN" altLang="en-US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8.21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四方科技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8.26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8.20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拓维信息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8.28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</a:t>
                      </a:r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板</a:t>
                      </a:r>
                      <a:endParaRPr lang="zh-CN" altLang="en-US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161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8.19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科士达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8.21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88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8.17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海立股份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8.19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161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8.14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易明医药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8.20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352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8.12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中马传动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8.13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8.11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宁波韵升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8.13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8.10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东杰智能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8.13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8.18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涨超</a:t>
                      </a:r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10%</a:t>
                      </a:r>
                      <a:endParaRPr lang="en-US" altLang="zh-CN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161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8.10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国科微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8.14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368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8.07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华建集团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8.08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161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8.06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湖南天雁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8.13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8.05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长城军工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</a:t>
                      </a:r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板</a:t>
                      </a:r>
                      <a:endParaRPr lang="zh-CN" altLang="en-US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88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8.05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立方制药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8.15-8.19 3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板</a:t>
                      </a:r>
                      <a:endParaRPr lang="zh-CN" altLang="en-US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8.04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中马传动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发布后三连板</a:t>
                      </a:r>
                      <a:endParaRPr lang="zh-CN" altLang="en-US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8.04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工业富联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发布后单月累计涨幅</a:t>
                      </a:r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60%</a:t>
                      </a:r>
                      <a:endParaRPr lang="en-US" altLang="zh-CN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8.04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山河智能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8.05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表格 3"/>
          <p:cNvGraphicFramePr/>
          <p:nvPr>
            <p:custDataLst>
              <p:tags r:id="rId3"/>
            </p:custDataLst>
          </p:nvPr>
        </p:nvGraphicFramePr>
        <p:xfrm>
          <a:off x="7284720" y="4528185"/>
          <a:ext cx="3390900" cy="1756410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  <a:gridCol w="2019300"/>
              </a:tblGrid>
              <a:tr h="521335">
                <a:tc gridSpan="3"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发布后短线出现</a:t>
                      </a:r>
                      <a:b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日内跌幅超</a:t>
                      </a:r>
                      <a:r>
                        <a:rPr lang="en-US" altLang="zh-CN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的部分个股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71145"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发布时间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短线调整异动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</a:tr>
              <a:tr h="271780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8.06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亚太药业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8.07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跌超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27114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8.06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湖南天雁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8.08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跌超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421005">
                <a:tc gridSpan="3">
                  <a:txBody>
                    <a:bodyPr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以上为特定条件、特定时间区间下的部分案例展示，不代表普遍现象，个股历史涨幅不预示其未来表现，过往收益亦不代表未来收益承诺。市场有风险，投资需谨慎！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7122160" y="1891665"/>
            <a:ext cx="385635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  <a:r>
              <a:rPr lang="zh-CN" altLang="en-US" b="1">
                <a:solidFill>
                  <a:srgbClr val="FF0000"/>
                </a:solidFill>
              </a:rPr>
              <a:t>月擒获</a:t>
            </a:r>
            <a:r>
              <a:rPr lang="en-US" altLang="zh-CN" b="1">
                <a:solidFill>
                  <a:srgbClr val="FF0000"/>
                </a:solidFill>
              </a:rPr>
              <a:t>4</a:t>
            </a:r>
            <a:r>
              <a:rPr lang="zh-CN" altLang="en-US" b="1">
                <a:solidFill>
                  <a:srgbClr val="FF0000"/>
                </a:solidFill>
              </a:rPr>
              <a:t>只单月最大涨幅超</a:t>
            </a:r>
            <a:r>
              <a:rPr lang="en-US" altLang="zh-CN" b="1">
                <a:solidFill>
                  <a:srgbClr val="FF0000"/>
                </a:solidFill>
              </a:rPr>
              <a:t>60%</a:t>
            </a:r>
            <a:r>
              <a:rPr lang="zh-CN" altLang="en-US" b="1">
                <a:solidFill>
                  <a:srgbClr val="FF0000"/>
                </a:solidFill>
              </a:rPr>
              <a:t>的短线龙头！</a:t>
            </a:r>
            <a:endParaRPr lang="zh-CN" altLang="en-US" b="1">
              <a:solidFill>
                <a:srgbClr val="FF0000"/>
              </a:solidFill>
            </a:endParaRPr>
          </a:p>
          <a:p>
            <a:pPr algn="ctr"/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工业富联：发布后最大涨幅超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60%</a:t>
            </a:r>
            <a:endParaRPr lang="en-US" altLang="zh-CN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中马传动：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发布后最大涨幅超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60%</a:t>
            </a:r>
            <a:endParaRPr lang="en-US" altLang="zh-CN" b="1">
              <a:solidFill>
                <a:srgbClr val="FF0000"/>
              </a:solidFill>
              <a:highlight>
                <a:srgbClr val="FFFF00"/>
              </a:highlight>
              <a:sym typeface="+mn-ea"/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长城军工：发布后最大涨幅超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60%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东杰智能：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发布后最大涨幅超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70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%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286750" y="2510155"/>
            <a:ext cx="300545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平均股价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破位反抽，流动资金翻绿，不能放量解放套牢盘的话，辅助线附近仍有压力，耐心等待二次回踩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/>
          </a:p>
          <a:p>
            <a:r>
              <a:rPr lang="zh-CN" altLang="en-US"/>
              <a:t>仓位控制在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5-7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成仓左右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760" y="1265555"/>
            <a:ext cx="5270500" cy="51517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78740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49755" y="4907280"/>
            <a:ext cx="3365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涨停棱镜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天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榜或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天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084820" y="4907280"/>
            <a:ext cx="2581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主力净买前五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75" y="1737995"/>
            <a:ext cx="4514850" cy="2895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3840" y="2233295"/>
            <a:ext cx="4629150" cy="1905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78740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科技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3820" y="1214120"/>
            <a:ext cx="6943725" cy="51555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78740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新能源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040" y="939165"/>
            <a:ext cx="7741285" cy="56070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78740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控盘回档大票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7935" y="1071245"/>
            <a:ext cx="7642860" cy="53632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TABLE_ENDDRAG_ORIGIN_RECT" val="426*447"/>
  <p:tag name="TABLE_ENDDRAG_RECT" val="59*63*426*447"/>
</p:tagLst>
</file>

<file path=ppt/tags/tag112.xml><?xml version="1.0" encoding="utf-8"?>
<p:tagLst xmlns:p="http://schemas.openxmlformats.org/presentationml/2006/main">
  <p:tag name="TABLE_ENDDRAG_ORIGIN_RECT" val="267*133"/>
  <p:tag name="TABLE_ENDDRAG_RECT" val="518*360*267*133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19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2978</Words>
  <Application>WPS 演示</Application>
  <PresentationFormat>宽屏</PresentationFormat>
  <Paragraphs>348</Paragraphs>
  <Slides>25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319</cp:revision>
  <dcterms:created xsi:type="dcterms:W3CDTF">2019-06-19T02:08:00Z</dcterms:created>
  <dcterms:modified xsi:type="dcterms:W3CDTF">2025-09-08T06:52:08Z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9137767C6FE14643A2C5C49B1C7F5BBB_13</vt:lpwstr>
  </property>
</Properties>
</file>