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26" r:id="rId9"/>
    <p:sldId id="1014" r:id="rId10"/>
    <p:sldId id="1008" r:id="rId11"/>
    <p:sldId id="1009" r:id="rId12"/>
    <p:sldId id="1011" r:id="rId13"/>
    <p:sldId id="1019" r:id="rId14"/>
    <p:sldId id="1020" r:id="rId15"/>
    <p:sldId id="1021" r:id="rId16"/>
    <p:sldId id="1022" r:id="rId17"/>
    <p:sldId id="1023" r:id="rId18"/>
    <p:sldId id="1024" r:id="rId19"/>
    <p:sldId id="1016" r:id="rId20"/>
    <p:sldId id="812" r:id="rId21"/>
    <p:sldId id="1010" r:id="rId22"/>
    <p:sldId id="26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0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2.xml"/><Relationship Id="rId4" Type="http://schemas.openxmlformats.org/officeDocument/2006/relationships/image" Target="../media/image1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6.xml"/><Relationship Id="rId3" Type="http://schemas.openxmlformats.org/officeDocument/2006/relationships/image" Target="../media/image15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5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8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0.xml"/><Relationship Id="rId2" Type="http://schemas.openxmlformats.org/officeDocument/2006/relationships/image" Target="../media/image24.png"/><Relationship Id="rId1" Type="http://schemas.openxmlformats.org/officeDocument/2006/relationships/tags" Target="../tags/tag89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6.xml"/><Relationship Id="rId4" Type="http://schemas.openxmlformats.org/officeDocument/2006/relationships/image" Target="../media/image27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1.xml"/><Relationship Id="rId5" Type="http://schemas.openxmlformats.org/officeDocument/2006/relationships/image" Target="../media/image2.pn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2.xml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0.xml"/><Relationship Id="rId4" Type="http://schemas.openxmlformats.org/officeDocument/2006/relationships/image" Target="../media/image9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情绪分歧：博弈反包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" y="1764030"/>
            <a:ext cx="10715625" cy="3952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冰点低吸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什么是冰点低吸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95" y="1654175"/>
            <a:ext cx="7058660" cy="3820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8041005" y="1506220"/>
            <a:ext cx="41509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人气股竞价跌停导致情绪低开，经过日内初步承接后消化抛压，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尾盘博弈</a:t>
            </a:r>
            <a:r>
              <a:rPr lang="zh-CN" altLang="en-US"/>
              <a:t>次日转强预期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适用策略：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竞价狙击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涨停回马枪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主力诱空战法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</a:t>
            </a:r>
            <a:r>
              <a:rPr lang="zh-CN"/>
              <a:t>开盘市场出现人气股竞价跌停导致恐慌，截至收盘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市场跌停家数小于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  <a:r>
              <a:rPr lang="zh-CN" altLang="en-US"/>
              <a:t>，抛压被初步承接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节点选择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18310" y="1184910"/>
            <a:ext cx="9007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指数冰点（</a:t>
            </a:r>
            <a:r>
              <a:rPr lang="en-US" altLang="zh-CN"/>
              <a:t>4000</a:t>
            </a:r>
            <a:r>
              <a:rPr lang="zh-CN" altLang="en-US"/>
              <a:t>家翻绿）或情绪冰点（涨停家数小于</a:t>
            </a:r>
            <a:r>
              <a:rPr lang="en-US" altLang="zh-CN"/>
              <a:t>50</a:t>
            </a:r>
            <a:r>
              <a:rPr lang="zh-CN" altLang="en-US"/>
              <a:t>家），两者共振的冰点效果更好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695" y="1834515"/>
            <a:ext cx="5457825" cy="4467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35" y="2957195"/>
            <a:ext cx="4089400" cy="19919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1077595"/>
            <a:ext cx="2839085" cy="2939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470" y="1498600"/>
            <a:ext cx="9223375" cy="4970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88595" y="5059680"/>
            <a:ext cx="2386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市场形成开盘情绪恐慌冰点后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到收盘分歧被初步承接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350" y="4500880"/>
            <a:ext cx="3275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没有足够时间和空间回档的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需要有足够强的情绪支撑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125220"/>
            <a:ext cx="4174490" cy="2746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135" y="1753870"/>
            <a:ext cx="7961630" cy="4808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05" y="1289685"/>
            <a:ext cx="4857750" cy="4886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00" y="1289685"/>
            <a:ext cx="5048250" cy="4864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45" y="993775"/>
            <a:ext cx="9517380" cy="5353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77950"/>
            <a:ext cx="7310755" cy="441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190" y="1222375"/>
            <a:ext cx="3972560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346200" y="804545"/>
          <a:ext cx="5420995" cy="5679440"/>
        </p:xfrm>
        <a:graphic>
          <a:graphicData uri="http://schemas.openxmlformats.org/drawingml/2006/table">
            <a:tbl>
              <a:tblPr/>
              <a:tblGrid>
                <a:gridCol w="1096010"/>
                <a:gridCol w="1096645"/>
                <a:gridCol w="3228340"/>
              </a:tblGrid>
              <a:tr h="417830">
                <a:tc gridSpan="3"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《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明日前瞻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》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市场表现统计</a:t>
                      </a:r>
                      <a:endParaRPr lang="zh-CN" altLang="en-US" sz="14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13385">
                <a:tc gridSpan="3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发布后短线出现</a:t>
                      </a:r>
                      <a:b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日内冲高超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8%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的异动个股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91160"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发布时间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（盘后）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上市公司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短线上涨异动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领益智造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英维克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大元泵业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8.27 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四方科技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8.26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拓维信息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8.28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科士达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8.21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海立股份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8.19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易明医药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8.20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352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宁波韵升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东杰智能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8.18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涨超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国科微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8.14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36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华建集团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湖南天雁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长城军工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88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立方制药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8.15-8.19 3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中马传动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发布后三连板</a:t>
                      </a:r>
                      <a:endParaRPr lang="zh-CN" altLang="en-US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工业富联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发布后单月累计涨幅</a:t>
                      </a:r>
                      <a:r>
                        <a:rPr lang="en-US" altLang="zh-CN" sz="10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60%</a:t>
                      </a:r>
                      <a:endParaRPr lang="en-US" altLang="zh-CN" sz="10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225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山河智能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8.05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7284720" y="4528185"/>
          <a:ext cx="3390900" cy="175641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2019300"/>
              </a:tblGrid>
              <a:tr h="521335">
                <a:tc gridSpan="3"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71145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71780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亚太药业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8.07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71145"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8.06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湖南天雁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8.08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421005">
                <a:tc gridSpan="3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122160" y="1891665"/>
            <a:ext cx="38563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r>
              <a:rPr lang="zh-CN" altLang="en-US" b="1">
                <a:solidFill>
                  <a:srgbClr val="FF0000"/>
                </a:solidFill>
              </a:rPr>
              <a:t>月擒获</a:t>
            </a:r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只单月最大涨幅超</a:t>
            </a:r>
            <a:r>
              <a:rPr lang="en-US" altLang="zh-CN" b="1">
                <a:solidFill>
                  <a:srgbClr val="FF0000"/>
                </a:solidFill>
              </a:rPr>
              <a:t>60%</a:t>
            </a:r>
            <a:r>
              <a:rPr lang="zh-CN" altLang="en-US" b="1">
                <a:solidFill>
                  <a:srgbClr val="FF0000"/>
                </a:solidFill>
              </a:rPr>
              <a:t>的短线龙头！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工业富联：发布后最大涨幅超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60%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中马传动：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60%</a:t>
            </a:r>
            <a:endParaRPr lang="en-US" altLang="zh-CN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长城军工：发布后最大涨幅超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60%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东杰智能：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发布后最大涨幅超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70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%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0118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44890" y="2649220"/>
            <a:ext cx="30054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死叉震荡，短线情绪经过连续调整后初步企稳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5-7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远离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回踩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日线回补仓位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95" y="886460"/>
            <a:ext cx="6733540" cy="54343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51355" y="5055235"/>
            <a:ext cx="5003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涨停棱镜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69910" y="5055235"/>
            <a:ext cx="2581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主力净买前五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23461"/>
          <a:stretch>
            <a:fillRect/>
          </a:stretch>
        </p:blipFill>
        <p:spPr>
          <a:xfrm>
            <a:off x="1002030" y="1740535"/>
            <a:ext cx="5164455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210" y="1854200"/>
            <a:ext cx="4850765" cy="2668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控盘回档大票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935" y="1071245"/>
            <a:ext cx="7642860" cy="53632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情绪转强：博弈弱转强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1691640"/>
            <a:ext cx="4895850" cy="4097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5" y="1691640"/>
            <a:ext cx="4559935" cy="4130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2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TABLE_ENDDRAG_ORIGIN_RECT" val="426*447"/>
  <p:tag name="TABLE_ENDDRAG_RECT" val="59*63*426*447"/>
</p:tagLst>
</file>

<file path=ppt/tags/tag95.xml><?xml version="1.0" encoding="utf-8"?>
<p:tagLst xmlns:p="http://schemas.openxmlformats.org/presentationml/2006/main">
  <p:tag name="TABLE_ENDDRAG_ORIGIN_RECT" val="267*133"/>
  <p:tag name="TABLE_ENDDRAG_RECT" val="518*360*267*133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2501</Words>
  <Application>WPS 演示</Application>
  <PresentationFormat>宽屏</PresentationFormat>
  <Paragraphs>317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325</cp:revision>
  <dcterms:created xsi:type="dcterms:W3CDTF">2019-06-19T02:08:00Z</dcterms:created>
  <dcterms:modified xsi:type="dcterms:W3CDTF">2025-09-29T06:49:46Z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A64019C5D5CC4AE2A32BD8A81F594F91_13</vt:lpwstr>
  </property>
</Properties>
</file>