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4"/>
  </p:notesMasterIdLst>
  <p:handoutMasterIdLst>
    <p:handoutMasterId r:id="rId15"/>
  </p:handoutMasterIdLst>
  <p:sldIdLst>
    <p:sldId id="263" r:id="rId4"/>
    <p:sldId id="339" r:id="rId5"/>
    <p:sldId id="297" r:id="rId6"/>
    <p:sldId id="344" r:id="rId7"/>
    <p:sldId id="327" r:id="rId8"/>
    <p:sldId id="343" r:id="rId9"/>
    <p:sldId id="342" r:id="rId10"/>
    <p:sldId id="341" r:id="rId11"/>
    <p:sldId id="340" r:id="rId12"/>
    <p:sldId id="270" r:id="rId13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8" userDrawn="1">
          <p15:clr>
            <a:srgbClr val="A4A3A4"/>
          </p15:clr>
        </p15:guide>
        <p15:guide id="2" pos="377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1ADA"/>
    <a:srgbClr val="0B50FF"/>
    <a:srgbClr val="FFFFFF"/>
    <a:srgbClr val="FFF6CD"/>
    <a:srgbClr val="FFFDF5"/>
    <a:srgbClr val="FFDFDF"/>
    <a:srgbClr val="D16664"/>
    <a:srgbClr val="FFFC91"/>
    <a:srgbClr val="DCDCDC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660" y="108"/>
      </p:cViewPr>
      <p:guideLst>
        <p:guide orient="horz" pos="2198"/>
        <p:guide pos="377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125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组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200" y="335280"/>
            <a:ext cx="1492885" cy="6202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3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tags" Target="../tags/tag99.xml"/><Relationship Id="rId17" Type="http://schemas.openxmlformats.org/officeDocument/2006/relationships/image" Target="../media/image5.png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image" Target="../media/image6.png"/><Relationship Id="rId19" Type="http://schemas.openxmlformats.org/officeDocument/2006/relationships/slideLayout" Target="../slideLayouts/slideLayout3.xml"/><Relationship Id="rId18" Type="http://schemas.openxmlformats.org/officeDocument/2006/relationships/tags" Target="../tags/tag116.xml"/><Relationship Id="rId17" Type="http://schemas.openxmlformats.org/officeDocument/2006/relationships/tags" Target="../tags/tag115.xml"/><Relationship Id="rId16" Type="http://schemas.openxmlformats.org/officeDocument/2006/relationships/tags" Target="../tags/tag11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4.xml"/><Relationship Id="rId2" Type="http://schemas.openxmlformats.org/officeDocument/2006/relationships/image" Target="../media/image26.png"/><Relationship Id="rId1" Type="http://schemas.openxmlformats.org/officeDocument/2006/relationships/tags" Target="../tags/tag1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22.xml"/><Relationship Id="rId8" Type="http://schemas.openxmlformats.org/officeDocument/2006/relationships/image" Target="../media/image25.png"/><Relationship Id="rId7" Type="http://schemas.openxmlformats.org/officeDocument/2006/relationships/tags" Target="../tags/tag121.xml"/><Relationship Id="rId6" Type="http://schemas.openxmlformats.org/officeDocument/2006/relationships/tags" Target="../tags/tag120.xml"/><Relationship Id="rId5" Type="http://schemas.openxmlformats.org/officeDocument/2006/relationships/image" Target="../media/image24.png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image" Target="../media/image23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207635" y="700067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1160" y="2167697"/>
            <a:ext cx="10256808" cy="70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44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课程：穿越牛熊系列战法</a:t>
            </a:r>
            <a:endParaRPr lang="zh-CN" altLang="en-US" sz="44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59505" y="400621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665855" y="400621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621405" y="401320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670425" y="400113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罗雪奎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659505" y="4510413"/>
            <a:ext cx="4471035" cy="374408"/>
            <a:chOff x="7093" y="6616"/>
            <a:chExt cx="7859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A1120616080001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 rot="0">
            <a:off x="5956900" y="3975056"/>
            <a:ext cx="3151420" cy="383610"/>
            <a:chOff x="10921" y="5690"/>
            <a:chExt cx="5056" cy="672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21" y="5690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2025.4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rot="0">
            <a:off x="3659505" y="5032375"/>
            <a:ext cx="4471035" cy="374650"/>
            <a:chOff x="7093" y="6616"/>
            <a:chExt cx="7859" cy="656"/>
          </a:xfrm>
        </p:grpSpPr>
        <p:sp>
          <p:nvSpPr>
            <p:cNvPr id="16" name="矩形 15"/>
            <p:cNvSpPr/>
            <p:nvPr>
              <p:custDataLst>
                <p:tags r:id="rId14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>
              <p:custDataLst>
                <p:tags r:id="rId15"/>
              </p:custDataLst>
            </p:nvPr>
          </p:nvSpPr>
          <p:spPr>
            <a:xfrm>
              <a:off x="7105" y="6626"/>
              <a:ext cx="2742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>
              <p:custDataLst>
                <p:tags r:id="rId16"/>
              </p:custDataLst>
            </p:nvPr>
          </p:nvSpPr>
          <p:spPr>
            <a:xfrm>
              <a:off x="7105" y="6627"/>
              <a:ext cx="292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3" name="文本框 22"/>
            <p:cNvSpPr txBox="1"/>
            <p:nvPr>
              <p:custDataLst>
                <p:tags r:id="rId17"/>
              </p:custDataLst>
            </p:nvPr>
          </p:nvSpPr>
          <p:spPr>
            <a:xfrm>
              <a:off x="98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+mn-ea"/>
                </a:rPr>
                <a:t>A20250619001216</a:t>
              </a:r>
              <a:endPara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endParaRPr>
            </a:p>
          </p:txBody>
        </p:sp>
      </p:grpSp>
    </p:spTree>
    <p:custDataLst>
      <p:tags r:id="rId18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11936" y="91081"/>
            <a:ext cx="418381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200" dirty="0">
                <a:solidFill>
                  <a:schemeClr val="bg1"/>
                </a:solidFill>
              </a:rPr>
              <a:t>课程大纲</a:t>
            </a:r>
            <a:endParaRPr lang="zh-CN" sz="3200" dirty="0">
              <a:solidFill>
                <a:schemeClr val="bg1"/>
              </a:solidFill>
            </a:endParaRPr>
          </a:p>
        </p:txBody>
      </p:sp>
      <p:pic>
        <p:nvPicPr>
          <p:cNvPr id="4" name="图片 3" descr="行情的阶段（2021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950" y="895350"/>
            <a:ext cx="8531225" cy="51898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800590" y="1242060"/>
            <a:ext cx="1901190" cy="47199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抄底系列：</a:t>
            </a:r>
            <a:endParaRPr lang="en-US" altLang="zh-CN"/>
          </a:p>
          <a:p>
            <a:r>
              <a:rPr lang="en-US" altLang="zh-CN"/>
              <a:t>1.</a:t>
            </a:r>
            <a:r>
              <a:rPr lang="zh-CN" altLang="en-US"/>
              <a:t>海底养鱼</a:t>
            </a:r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受伤主力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olidFill>
                  <a:schemeClr val="tx1"/>
                </a:solidFill>
              </a:rPr>
              <a:t>突破系列：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en-US" altLang="zh-CN">
                <a:solidFill>
                  <a:schemeClr val="tx1"/>
                </a:solidFill>
              </a:rPr>
              <a:t>3.</a:t>
            </a:r>
            <a:r>
              <a:rPr lang="zh-CN" altLang="en-US">
                <a:solidFill>
                  <a:schemeClr val="tx1"/>
                </a:solidFill>
              </a:rPr>
              <a:t>超级买入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en-US" altLang="zh-CN">
                <a:solidFill>
                  <a:schemeClr val="tx1"/>
                </a:solidFill>
              </a:rPr>
              <a:t>4.</a:t>
            </a:r>
            <a:r>
              <a:rPr lang="zh-CN" altLang="en-US">
                <a:solidFill>
                  <a:schemeClr val="tx1"/>
                </a:solidFill>
              </a:rPr>
              <a:t>黄金三角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en-US" altLang="zh-CN">
                <a:solidFill>
                  <a:schemeClr val="tx1"/>
                </a:solidFill>
              </a:rPr>
              <a:t>5.</a:t>
            </a:r>
            <a:r>
              <a:rPr lang="zh-CN" altLang="en-US">
                <a:solidFill>
                  <a:schemeClr val="tx1"/>
                </a:solidFill>
              </a:rPr>
              <a:t>彩虹战法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en-US" altLang="zh-CN">
                <a:solidFill>
                  <a:schemeClr val="tx1"/>
                </a:solidFill>
              </a:rPr>
              <a:t>6.</a:t>
            </a:r>
            <a:r>
              <a:rPr lang="zh-CN" altLang="en-US">
                <a:solidFill>
                  <a:schemeClr val="tx1"/>
                </a:solidFill>
              </a:rPr>
              <a:t>复制涨停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/>
          </a:p>
          <a:p>
            <a:r>
              <a:rPr lang="zh-CN" altLang="en-US"/>
              <a:t>强者恒强系列：</a:t>
            </a:r>
            <a:endParaRPr lang="zh-CN" altLang="en-US"/>
          </a:p>
          <a:p>
            <a:r>
              <a:rPr lang="en-US" altLang="zh-CN"/>
              <a:t>7.</a:t>
            </a:r>
            <a:r>
              <a:rPr lang="zh-CN" altLang="en-US"/>
              <a:t>老鸭头</a:t>
            </a:r>
            <a:endParaRPr lang="zh-CN" altLang="en-US"/>
          </a:p>
          <a:p>
            <a:r>
              <a:rPr lang="en-US" altLang="zh-CN"/>
              <a:t>8.SB</a:t>
            </a:r>
            <a:r>
              <a:rPr lang="zh-CN" altLang="en-US"/>
              <a:t>战法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逃顶系列：</a:t>
            </a:r>
            <a:endParaRPr lang="zh-CN" altLang="en-US"/>
          </a:p>
          <a:p>
            <a:r>
              <a:rPr lang="en-US" altLang="zh-CN"/>
              <a:t>9.</a:t>
            </a:r>
            <a:r>
              <a:rPr lang="zh-CN" altLang="en-US"/>
              <a:t>磨顶三部曲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858375" y="1242060"/>
            <a:ext cx="1237615" cy="859155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857740" y="2394585"/>
            <a:ext cx="1238885" cy="1387475"/>
          </a:xfrm>
          <a:prstGeom prst="rect">
            <a:avLst/>
          </a:prstGeom>
          <a:solidFill>
            <a:schemeClr val="accent5">
              <a:lumMod val="75000"/>
              <a:alpha val="32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9857740" y="4003040"/>
            <a:ext cx="1535430" cy="879475"/>
          </a:xfrm>
          <a:prstGeom prst="rect">
            <a:avLst/>
          </a:prstGeom>
          <a:solidFill>
            <a:schemeClr val="accent4">
              <a:alpha val="32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857740" y="5103495"/>
            <a:ext cx="1535430" cy="626110"/>
          </a:xfrm>
          <a:prstGeom prst="rect">
            <a:avLst/>
          </a:prstGeom>
          <a:solidFill>
            <a:srgbClr val="00B050">
              <a:alpha val="32000"/>
            </a:srgb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214880" y="3782695"/>
            <a:ext cx="3644900" cy="578485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212715" y="2393950"/>
            <a:ext cx="1547495" cy="1388745"/>
          </a:xfrm>
          <a:prstGeom prst="rect">
            <a:avLst/>
          </a:prstGeom>
          <a:solidFill>
            <a:schemeClr val="accent5">
              <a:lumMod val="75000"/>
              <a:alpha val="32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760210" y="1948815"/>
            <a:ext cx="1307465" cy="793750"/>
          </a:xfrm>
          <a:prstGeom prst="rect">
            <a:avLst/>
          </a:prstGeom>
          <a:solidFill>
            <a:schemeClr val="accent4">
              <a:alpha val="32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61950" y="1242060"/>
            <a:ext cx="1335405" cy="1009650"/>
          </a:xfrm>
          <a:prstGeom prst="rect">
            <a:avLst/>
          </a:prstGeom>
          <a:solidFill>
            <a:srgbClr val="00B050">
              <a:alpha val="32000"/>
            </a:srgb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870825" y="1299210"/>
            <a:ext cx="1080135" cy="649605"/>
          </a:xfrm>
          <a:prstGeom prst="rect">
            <a:avLst/>
          </a:prstGeom>
          <a:solidFill>
            <a:srgbClr val="00B050">
              <a:alpha val="32000"/>
            </a:srgb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35455" y="647065"/>
            <a:ext cx="8402320" cy="12890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4400" dirty="0">
                <a:solidFill>
                  <a:schemeClr val="bg1"/>
                </a:solidFill>
              </a:rPr>
              <a:t>第一堂：海底养鱼</a:t>
            </a:r>
            <a:endParaRPr lang="en-US" altLang="zh-CN" sz="4400" dirty="0">
              <a:solidFill>
                <a:schemeClr val="bg1"/>
              </a:solidFill>
            </a:endParaRPr>
          </a:p>
          <a:p>
            <a:pPr algn="ctr"/>
            <a:endParaRPr lang="en-US" altLang="zh-CN" sz="4400" dirty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altLang="zh-CN" sz="3600" dirty="0">
                <a:solidFill>
                  <a:schemeClr val="bg1"/>
                </a:solidFill>
              </a:rPr>
              <a:t>                            </a:t>
            </a:r>
            <a:endParaRPr lang="en-US" altLang="zh-CN" sz="3600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81985" y="1936115"/>
            <a:ext cx="655383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3600" dirty="0">
                <a:solidFill>
                  <a:schemeClr val="bg1"/>
                </a:solidFill>
              </a:rPr>
              <a:t>1.</a:t>
            </a:r>
            <a:r>
              <a:rPr lang="zh-CN" altLang="en-US" sz="3600" dirty="0">
                <a:solidFill>
                  <a:schemeClr val="bg1"/>
                </a:solidFill>
              </a:rPr>
              <a:t>使用场景</a:t>
            </a:r>
            <a:endParaRPr lang="zh-CN" altLang="en-US" sz="36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zh-CN" sz="3600" dirty="0">
                <a:solidFill>
                  <a:schemeClr val="bg1"/>
                </a:solidFill>
              </a:rPr>
              <a:t>2.</a:t>
            </a:r>
            <a:r>
              <a:rPr lang="zh-CN" altLang="en-US" sz="3600" dirty="0">
                <a:solidFill>
                  <a:schemeClr val="bg1"/>
                </a:solidFill>
              </a:rPr>
              <a:t>基础选股</a:t>
            </a:r>
            <a:endParaRPr lang="zh-CN" altLang="en-US" sz="36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zh-CN" sz="3600" dirty="0">
                <a:solidFill>
                  <a:schemeClr val="bg1"/>
                </a:solidFill>
              </a:rPr>
              <a:t>3.</a:t>
            </a:r>
            <a:r>
              <a:rPr lang="zh-CN" altLang="en-US" sz="3600" dirty="0">
                <a:solidFill>
                  <a:schemeClr val="bg1"/>
                </a:solidFill>
              </a:rPr>
              <a:t>进阶选股</a:t>
            </a:r>
            <a:endParaRPr lang="zh-CN" altLang="en-US" sz="36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zh-CN" sz="3600" dirty="0">
                <a:solidFill>
                  <a:schemeClr val="bg1"/>
                </a:solidFill>
              </a:rPr>
              <a:t>4.</a:t>
            </a:r>
            <a:r>
              <a:rPr lang="zh-CN" altLang="en-US" sz="3600" dirty="0">
                <a:solidFill>
                  <a:schemeClr val="bg1"/>
                </a:solidFill>
              </a:rPr>
              <a:t>案例解析</a:t>
            </a:r>
            <a:endParaRPr lang="zh-CN" altLang="en-US" sz="36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zh-CN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06320" y="94615"/>
            <a:ext cx="8199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200" dirty="0">
                <a:solidFill>
                  <a:schemeClr val="bg1"/>
                </a:solidFill>
              </a:rPr>
              <a:t>海底养鱼战法介绍</a:t>
            </a:r>
            <a:endParaRPr lang="zh-CN" sz="3200" dirty="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16475" y="4410075"/>
            <a:ext cx="7021830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/>
              <a:t>①针对市场阶段超跌，</a:t>
            </a:r>
            <a:r>
              <a:rPr lang="zh-CN" altLang="en-US">
                <a:solidFill>
                  <a:srgbClr val="0B50FF"/>
                </a:solidFill>
              </a:rPr>
              <a:t>选出超跌个股鱼苗</a:t>
            </a:r>
            <a:r>
              <a:rPr lang="zh-CN" altLang="en-US"/>
              <a:t>，把握未来趋势性机会。</a:t>
            </a:r>
            <a:endParaRPr lang="zh-CN" altLang="en-US"/>
          </a:p>
          <a:p>
            <a:pPr>
              <a:lnSpc>
                <a:spcPct val="120000"/>
              </a:lnSpc>
            </a:pPr>
            <a:r>
              <a:rPr lang="zh-CN" altLang="en-US"/>
              <a:t>②运用指标：横向样本</a:t>
            </a:r>
            <a:r>
              <a:rPr lang="zh-CN" altLang="en-US">
                <a:solidFill>
                  <a:srgbClr val="E61ADA"/>
                </a:solidFill>
              </a:rPr>
              <a:t>短线超跌、阶段统计、海洋寻底</a:t>
            </a:r>
            <a:r>
              <a:rPr lang="en-US" altLang="zh-CN"/>
              <a:t> </a:t>
            </a:r>
            <a:r>
              <a:rPr lang="zh-CN" altLang="en-US"/>
              <a:t>等。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600" y="847725"/>
            <a:ext cx="4333875" cy="51625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rcRect t="41340"/>
          <a:stretch>
            <a:fillRect/>
          </a:stretch>
        </p:blipFill>
        <p:spPr>
          <a:xfrm>
            <a:off x="5374640" y="847725"/>
            <a:ext cx="5905500" cy="2628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06320" y="94615"/>
            <a:ext cx="8199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1.</a:t>
            </a:r>
            <a:r>
              <a:rPr lang="zh-CN" altLang="en-US" sz="3200" dirty="0">
                <a:solidFill>
                  <a:schemeClr val="bg1"/>
                </a:solidFill>
              </a:rPr>
              <a:t>使用场景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b="833"/>
          <a:stretch>
            <a:fillRect/>
          </a:stretch>
        </p:blipFill>
        <p:spPr>
          <a:xfrm>
            <a:off x="441960" y="932815"/>
            <a:ext cx="4151630" cy="47155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7731760" y="3702050"/>
            <a:ext cx="4225290" cy="1845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rgbClr val="FF0000"/>
                </a:solidFill>
              </a:rPr>
              <a:t>背景：</a:t>
            </a:r>
            <a:r>
              <a:rPr lang="zh-CN" altLang="en-US" sz="1600"/>
              <a:t>每年会有</a:t>
            </a:r>
            <a:r>
              <a:rPr lang="en-US" altLang="zh-CN" sz="1600"/>
              <a:t>2-3</a:t>
            </a:r>
            <a:r>
              <a:rPr lang="zh-CN" altLang="en-US" sz="1600"/>
              <a:t>次</a:t>
            </a:r>
            <a:r>
              <a:rPr lang="zh-CN" altLang="en-US" sz="1600">
                <a:solidFill>
                  <a:srgbClr val="E61ADA"/>
                </a:solidFill>
              </a:rPr>
              <a:t>平均股价</a:t>
            </a:r>
            <a:r>
              <a:rPr lang="zh-CN" altLang="en-US" sz="1600"/>
              <a:t>击穿熊线的风格切换</a:t>
            </a:r>
            <a:r>
              <a:rPr lang="zh-CN" altLang="en-US" sz="1600">
                <a:solidFill>
                  <a:srgbClr val="0B50FF"/>
                </a:solidFill>
              </a:rPr>
              <a:t>超跌</a:t>
            </a:r>
            <a:r>
              <a:rPr lang="zh-CN" altLang="en-US" sz="1600"/>
              <a:t>行情。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 b="1">
                <a:solidFill>
                  <a:srgbClr val="E61ADA"/>
                </a:solidFill>
              </a:rPr>
              <a:t>特征：</a:t>
            </a:r>
            <a:r>
              <a:rPr lang="zh-CN" altLang="en-US" sz="1600"/>
              <a:t>蓝色</a:t>
            </a:r>
            <a:r>
              <a:rPr lang="zh-CN" altLang="en-US" sz="1600">
                <a:solidFill>
                  <a:srgbClr val="0B50FF"/>
                </a:solidFill>
              </a:rPr>
              <a:t>短线超跌</a:t>
            </a:r>
            <a:r>
              <a:rPr lang="zh-CN" altLang="en-US" sz="1600"/>
              <a:t>数值启动，市场群体超跌，易产生</a:t>
            </a:r>
            <a:r>
              <a:rPr lang="zh-CN" altLang="en-US" sz="1600">
                <a:sym typeface="+mn-ea"/>
              </a:rPr>
              <a:t>中期</a:t>
            </a:r>
            <a:r>
              <a:rPr lang="zh-CN" altLang="en-US" sz="1600"/>
              <a:t>修复反弹行情。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>
                <a:solidFill>
                  <a:srgbClr val="0B50FF"/>
                </a:solidFill>
              </a:rPr>
              <a:t>海底信号：</a:t>
            </a:r>
            <a:r>
              <a:rPr lang="zh-CN" altLang="en-US" sz="1600"/>
              <a:t>彩色柱子越多，代表越超跌</a:t>
            </a:r>
            <a:r>
              <a:rPr lang="zh-CN" altLang="en-US"/>
              <a:t>。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235" y="932815"/>
            <a:ext cx="3057525" cy="47161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b="43569"/>
          <a:stretch>
            <a:fillRect/>
          </a:stretch>
        </p:blipFill>
        <p:spPr>
          <a:xfrm>
            <a:off x="7943215" y="932815"/>
            <a:ext cx="3929380" cy="20967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8469630" y="3108960"/>
            <a:ext cx="40640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（数据来源</a:t>
            </a:r>
            <a:r>
              <a:rPr lang="en-US" altLang="zh-CN" sz="1400"/>
              <a:t>1.6</a:t>
            </a:r>
            <a:r>
              <a:rPr lang="zh-CN" altLang="en-US" sz="1400"/>
              <a:t>股事汇圈子）</a:t>
            </a:r>
            <a:endParaRPr lang="zh-CN" altLang="en-US"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06320" y="94615"/>
            <a:ext cx="8199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2.</a:t>
            </a:r>
            <a:r>
              <a:rPr lang="zh-CN" altLang="en-US" sz="3200" dirty="0">
                <a:solidFill>
                  <a:schemeClr val="bg1"/>
                </a:solidFill>
              </a:rPr>
              <a:t>基础选股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680" y="932180"/>
            <a:ext cx="4732020" cy="3746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矩形 3"/>
          <p:cNvSpPr/>
          <p:nvPr/>
        </p:nvSpPr>
        <p:spPr>
          <a:xfrm>
            <a:off x="586105" y="969010"/>
            <a:ext cx="1983740" cy="3612515"/>
          </a:xfrm>
          <a:prstGeom prst="rect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t="1322" r="20142"/>
          <a:stretch>
            <a:fillRect/>
          </a:stretch>
        </p:blipFill>
        <p:spPr>
          <a:xfrm>
            <a:off x="5073015" y="932180"/>
            <a:ext cx="3339465" cy="3746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460" y="932180"/>
            <a:ext cx="3226435" cy="37458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742950" y="48723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  <a:highlight>
                  <a:srgbClr val="FFFF00"/>
                </a:highlight>
              </a:rPr>
              <a:t>①右键拖拽框选本轮市场下跌区间</a:t>
            </a:r>
            <a:endParaRPr lang="zh-CN" altLang="en-US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40960" y="4872355"/>
            <a:ext cx="3271520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highlight>
                  <a:srgbClr val="FFFF00"/>
                </a:highlight>
              </a:rPr>
              <a:t>②找到本轮区间跌幅靠前个股</a:t>
            </a:r>
            <a:endParaRPr lang="zh-CN" altLang="en-US">
              <a:highlight>
                <a:srgbClr val="FFFF00"/>
              </a:highlight>
            </a:endParaRPr>
          </a:p>
          <a:p>
            <a:pPr>
              <a:lnSpc>
                <a:spcPct val="120000"/>
              </a:lnSpc>
            </a:pPr>
            <a:r>
              <a:rPr lang="zh-CN" altLang="en-US">
                <a:highlight>
                  <a:srgbClr val="FFFF00"/>
                </a:highlight>
              </a:rPr>
              <a:t>（可以剔除</a:t>
            </a:r>
            <a:r>
              <a:rPr lang="en-US" altLang="zh-CN">
                <a:highlight>
                  <a:srgbClr val="FFFF00"/>
                </a:highlight>
              </a:rPr>
              <a:t>ST</a:t>
            </a:r>
            <a:r>
              <a:rPr lang="zh-CN" altLang="en-US">
                <a:highlight>
                  <a:srgbClr val="FFFF00"/>
                </a:highlight>
              </a:rPr>
              <a:t>，建立股池）</a:t>
            </a:r>
            <a:endParaRPr lang="zh-CN" altLang="en-US">
              <a:highlight>
                <a:srgbClr val="FFFF00"/>
              </a:highligh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041130" y="49022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FF00"/>
                </a:highlight>
              </a:rPr>
              <a:t>③等待后期趋势走好机会。</a:t>
            </a:r>
            <a:endParaRPr lang="zh-CN" altLang="en-US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98870" y="883285"/>
            <a:ext cx="5621655" cy="10140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2306320" y="94615"/>
            <a:ext cx="8199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3.</a:t>
            </a:r>
            <a:r>
              <a:rPr lang="zh-CN" altLang="en-US" sz="3200" dirty="0">
                <a:solidFill>
                  <a:schemeClr val="bg1"/>
                </a:solidFill>
              </a:rPr>
              <a:t>进阶选股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95" y="883285"/>
            <a:ext cx="2971165" cy="37350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椭圆 4"/>
          <p:cNvSpPr/>
          <p:nvPr/>
        </p:nvSpPr>
        <p:spPr>
          <a:xfrm>
            <a:off x="1553210" y="1233805"/>
            <a:ext cx="1306195" cy="537210"/>
          </a:xfrm>
          <a:prstGeom prst="ellipse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50" y="1278255"/>
            <a:ext cx="1568450" cy="6191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035" y="883285"/>
            <a:ext cx="2533650" cy="10744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椭圆 8"/>
          <p:cNvSpPr/>
          <p:nvPr/>
        </p:nvSpPr>
        <p:spPr>
          <a:xfrm>
            <a:off x="3455035" y="1432560"/>
            <a:ext cx="942340" cy="263525"/>
          </a:xfrm>
          <a:prstGeom prst="ellipse">
            <a:avLst/>
          </a:prstGeom>
          <a:solidFill>
            <a:srgbClr val="FF0000">
              <a:alpha val="9000"/>
            </a:srgb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5035" y="2450465"/>
            <a:ext cx="3564890" cy="34912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3714115" y="3646170"/>
            <a:ext cx="3047365" cy="632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10000"/>
              </a:lnSpc>
            </a:pPr>
            <a:r>
              <a:rPr lang="zh-CN" altLang="en-US" sz="1400">
                <a:solidFill>
                  <a:srgbClr val="FF0000"/>
                </a:solidFill>
              </a:rPr>
              <a:t>海洋寻底信号</a:t>
            </a:r>
            <a:endParaRPr lang="zh-CN" altLang="en-US" sz="140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rgbClr val="FF0000"/>
                </a:solidFill>
              </a:rPr>
              <a:t>（代表超跌程度，柱子越多越超跌</a:t>
            </a:r>
            <a:r>
              <a:rPr lang="zh-CN" altLang="en-US">
                <a:solidFill>
                  <a:srgbClr val="FF0000"/>
                </a:solidFill>
              </a:rPr>
              <a:t>）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rcRect t="15409"/>
          <a:stretch>
            <a:fillRect/>
          </a:stretch>
        </p:blipFill>
        <p:spPr>
          <a:xfrm>
            <a:off x="7273925" y="2497455"/>
            <a:ext cx="4546600" cy="22275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7515225" y="4024630"/>
            <a:ext cx="4064000" cy="7004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>
                <a:highlight>
                  <a:srgbClr val="FFFF00"/>
                </a:highlight>
              </a:rPr>
              <a:t>③大盘企稳后在股池中选择</a:t>
            </a:r>
            <a:r>
              <a:rPr lang="zh-CN" altLang="en-US">
                <a:solidFill>
                  <a:srgbClr val="FF0000"/>
                </a:solidFill>
                <a:highlight>
                  <a:srgbClr val="FFFF00"/>
                </a:highlight>
              </a:rPr>
              <a:t>趋势</a:t>
            </a:r>
            <a:r>
              <a:rPr lang="en-US" altLang="zh-CN">
                <a:solidFill>
                  <a:srgbClr val="FF0000"/>
                </a:solidFill>
                <a:highlight>
                  <a:srgbClr val="FFFF00"/>
                </a:highlight>
              </a:rPr>
              <a:t>+</a:t>
            </a:r>
            <a:r>
              <a:rPr lang="zh-CN" altLang="en-US">
                <a:solidFill>
                  <a:srgbClr val="FF0000"/>
                </a:solidFill>
                <a:highlight>
                  <a:srgbClr val="FFFF00"/>
                </a:highlight>
              </a:rPr>
              <a:t>资金</a:t>
            </a:r>
            <a:r>
              <a:rPr lang="zh-CN" altLang="en-US">
                <a:highlight>
                  <a:srgbClr val="FFFF00"/>
                </a:highlight>
              </a:rPr>
              <a:t>走好个股机会。</a:t>
            </a:r>
            <a:endParaRPr lang="zh-CN" altLang="en-US"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74395" y="4725035"/>
            <a:ext cx="2437765" cy="1004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>
                <a:highlight>
                  <a:srgbClr val="FFFF00"/>
                </a:highlight>
              </a:rPr>
              <a:t>①市场超跌：</a:t>
            </a:r>
            <a:endParaRPr lang="zh-CN" altLang="en-US">
              <a:highlight>
                <a:srgbClr val="FFFF00"/>
              </a:highlight>
            </a:endParaRPr>
          </a:p>
          <a:p>
            <a:pPr>
              <a:lnSpc>
                <a:spcPct val="110000"/>
              </a:lnSpc>
            </a:pPr>
            <a:r>
              <a:rPr lang="en-US" altLang="zh-CN">
                <a:highlight>
                  <a:srgbClr val="FFFF00"/>
                </a:highlight>
              </a:rPr>
              <a:t>a.</a:t>
            </a:r>
            <a:r>
              <a:rPr lang="zh-CN" altLang="en-US">
                <a:highlight>
                  <a:srgbClr val="FFFF00"/>
                </a:highlight>
              </a:rPr>
              <a:t>短线超跌启动</a:t>
            </a:r>
            <a:endParaRPr lang="zh-CN" altLang="en-US">
              <a:highlight>
                <a:srgbClr val="FFFF00"/>
              </a:highlight>
            </a:endParaRPr>
          </a:p>
          <a:p>
            <a:pPr>
              <a:lnSpc>
                <a:spcPct val="110000"/>
              </a:lnSpc>
            </a:pPr>
            <a:r>
              <a:rPr lang="en-US" altLang="zh-CN">
                <a:highlight>
                  <a:srgbClr val="FFFF00"/>
                </a:highlight>
              </a:rPr>
              <a:t>b.</a:t>
            </a:r>
            <a:r>
              <a:rPr lang="zh-CN" altLang="en-US">
                <a:highlight>
                  <a:srgbClr val="FFFF00"/>
                </a:highlight>
              </a:rPr>
              <a:t>平均股价击穿熊线</a:t>
            </a:r>
            <a:endParaRPr lang="zh-CN" altLang="en-US">
              <a:highlight>
                <a:srgbClr val="FFFF00"/>
              </a:highlight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871210" y="1957705"/>
            <a:ext cx="57080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FF00"/>
                </a:highlight>
              </a:rPr>
              <a:t>②在</a:t>
            </a:r>
            <a:r>
              <a:rPr lang="zh-CN" altLang="en-US">
                <a:solidFill>
                  <a:srgbClr val="FF0000"/>
                </a:solidFill>
                <a:highlight>
                  <a:srgbClr val="FFFF00"/>
                </a:highlight>
              </a:rPr>
              <a:t>智能选股</a:t>
            </a:r>
            <a:r>
              <a:rPr lang="zh-CN" altLang="en-US">
                <a:highlight>
                  <a:srgbClr val="FFFF00"/>
                </a:highlight>
              </a:rPr>
              <a:t>中调整到超跌数值最大那天选底部股</a:t>
            </a:r>
            <a:endParaRPr lang="zh-CN" altLang="en-US">
              <a:highlight>
                <a:srgbClr val="FFFF00"/>
              </a:highlight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571105" y="4830445"/>
            <a:ext cx="41897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E61ADA"/>
                </a:solidFill>
              </a:rPr>
              <a:t>备选指标：</a:t>
            </a:r>
            <a:endParaRPr lang="zh-CN" altLang="en-US">
              <a:solidFill>
                <a:srgbClr val="E61ADA"/>
              </a:solidFill>
            </a:endParaRPr>
          </a:p>
          <a:p>
            <a:r>
              <a:rPr lang="en-US" altLang="zh-CN"/>
              <a:t>                </a:t>
            </a:r>
            <a:r>
              <a:rPr lang="zh-CN" altLang="en-US"/>
              <a:t>①</a:t>
            </a:r>
            <a:r>
              <a:rPr lang="en-US" altLang="zh-CN"/>
              <a:t>B</a:t>
            </a:r>
            <a:r>
              <a:rPr lang="zh-CN" altLang="en-US"/>
              <a:t>点、周线金叉、</a:t>
            </a:r>
            <a:endParaRPr lang="zh-CN" altLang="en-US"/>
          </a:p>
          <a:p>
            <a:r>
              <a:rPr lang="en-US" altLang="zh-CN"/>
              <a:t>                </a:t>
            </a:r>
            <a:r>
              <a:rPr lang="zh-CN" altLang="en-US"/>
              <a:t>②熊线上移、水手突破变黄</a:t>
            </a:r>
            <a:endParaRPr lang="zh-CN" altLang="en-US"/>
          </a:p>
          <a:p>
            <a:r>
              <a:rPr lang="en-US" altLang="zh-CN"/>
              <a:t>                </a:t>
            </a:r>
            <a:r>
              <a:rPr lang="zh-CN" altLang="en-US"/>
              <a:t>③四线开花（</a:t>
            </a:r>
            <a:r>
              <a:rPr lang="en-US" altLang="zh-CN"/>
              <a:t>L2</a:t>
            </a:r>
            <a:r>
              <a:rPr lang="zh-CN" altLang="en-US"/>
              <a:t>）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06320" y="94615"/>
            <a:ext cx="8199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4.</a:t>
            </a:r>
            <a:r>
              <a:rPr lang="zh-CN" altLang="en-US" sz="3200" dirty="0">
                <a:solidFill>
                  <a:schemeClr val="bg1"/>
                </a:solidFill>
              </a:rPr>
              <a:t>海底养鱼等待拐点信号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3" name="图片 2" descr="底部股的三个买点区分2022"/>
          <p:cNvPicPr>
            <a:picLocks noChangeAspect="1"/>
          </p:cNvPicPr>
          <p:nvPr/>
        </p:nvPicPr>
        <p:blipFill>
          <a:blip r:embed="rId1"/>
          <a:srcRect t="14009"/>
          <a:stretch>
            <a:fillRect/>
          </a:stretch>
        </p:blipFill>
        <p:spPr>
          <a:xfrm>
            <a:off x="297815" y="952500"/>
            <a:ext cx="7135495" cy="51631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椭圆 3"/>
          <p:cNvSpPr/>
          <p:nvPr/>
        </p:nvSpPr>
        <p:spPr>
          <a:xfrm>
            <a:off x="3446145" y="2705100"/>
            <a:ext cx="512445" cy="462915"/>
          </a:xfrm>
          <a:prstGeom prst="ellipse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2933700" y="4608830"/>
            <a:ext cx="1355725" cy="610870"/>
          </a:xfrm>
          <a:prstGeom prst="ellipse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390" y="952500"/>
            <a:ext cx="4333875" cy="51625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06320" y="94615"/>
            <a:ext cx="8199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5.</a:t>
            </a:r>
            <a:r>
              <a:rPr lang="zh-CN" altLang="en-US" sz="3200" dirty="0">
                <a:solidFill>
                  <a:schemeClr val="bg1"/>
                </a:solidFill>
              </a:rPr>
              <a:t>误区总结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53641" t="13016" r="1486" b="2360"/>
          <a:stretch>
            <a:fillRect/>
          </a:stretch>
        </p:blipFill>
        <p:spPr>
          <a:xfrm>
            <a:off x="388620" y="878205"/>
            <a:ext cx="3978910" cy="42735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625475" y="5242560"/>
            <a:ext cx="3742055" cy="1004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>
                <a:highlight>
                  <a:srgbClr val="FFFF00"/>
                </a:highlight>
              </a:rPr>
              <a:t>①高负乖离超跌反弹（</a:t>
            </a:r>
            <a:r>
              <a:rPr lang="en-US" altLang="zh-CN">
                <a:solidFill>
                  <a:srgbClr val="FF0000"/>
                </a:solidFill>
                <a:highlight>
                  <a:srgbClr val="FFFF00"/>
                </a:highlight>
              </a:rPr>
              <a:t>-15</a:t>
            </a:r>
            <a:r>
              <a:rPr lang="zh-CN" altLang="en-US">
                <a:solidFill>
                  <a:srgbClr val="FF0000"/>
                </a:solidFill>
                <a:highlight>
                  <a:srgbClr val="FFFF00"/>
                </a:highlight>
              </a:rPr>
              <a:t>到</a:t>
            </a:r>
            <a:r>
              <a:rPr lang="en-US" altLang="zh-CN">
                <a:solidFill>
                  <a:srgbClr val="FF0000"/>
                </a:solidFill>
                <a:highlight>
                  <a:srgbClr val="FFFF00"/>
                </a:highlight>
              </a:rPr>
              <a:t>-5%</a:t>
            </a:r>
            <a:r>
              <a:rPr lang="zh-CN" altLang="en-US">
                <a:highlight>
                  <a:srgbClr val="FFFF00"/>
                </a:highlight>
              </a:rPr>
              <a:t>）</a:t>
            </a:r>
            <a:endParaRPr lang="zh-CN" altLang="en-US">
              <a:highlight>
                <a:srgbClr val="FFFF00"/>
              </a:highlight>
            </a:endParaRPr>
          </a:p>
          <a:p>
            <a:pPr>
              <a:lnSpc>
                <a:spcPct val="110000"/>
              </a:lnSpc>
            </a:pPr>
            <a:r>
              <a:rPr lang="zh-CN" altLang="en-US">
                <a:highlight>
                  <a:srgbClr val="FFFF00"/>
                </a:highlight>
              </a:rPr>
              <a:t>但智能辅助线会上移，乖离会变小。</a:t>
            </a:r>
            <a:endParaRPr lang="zh-CN" altLang="en-US">
              <a:highlight>
                <a:srgbClr val="FFFF00"/>
              </a:highlight>
            </a:endParaRPr>
          </a:p>
          <a:p>
            <a:pPr>
              <a:lnSpc>
                <a:spcPct val="110000"/>
              </a:lnSpc>
            </a:pPr>
            <a:r>
              <a:rPr lang="zh-CN" altLang="en-US">
                <a:highlight>
                  <a:srgbClr val="FFFF00"/>
                </a:highlight>
              </a:rPr>
              <a:t>（智能辅助线仍旧是压力）</a:t>
            </a:r>
            <a:endParaRPr lang="zh-CN" altLang="en-US">
              <a:highlight>
                <a:srgbClr val="FFFF00"/>
              </a:highlight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66920" y="877570"/>
            <a:ext cx="3641090" cy="42741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4566920" y="5242560"/>
            <a:ext cx="3467735" cy="1004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>
                <a:highlight>
                  <a:srgbClr val="FFFF00"/>
                </a:highlight>
              </a:rPr>
              <a:t>②下跌过程中</a:t>
            </a:r>
            <a:r>
              <a:rPr lang="zh-CN" altLang="en-US">
                <a:solidFill>
                  <a:srgbClr val="FF0000"/>
                </a:solidFill>
                <a:highlight>
                  <a:srgbClr val="FFFF00"/>
                </a:highlight>
              </a:rPr>
              <a:t>资金翻红</a:t>
            </a:r>
            <a:r>
              <a:rPr lang="zh-CN" altLang="en-US">
                <a:highlight>
                  <a:srgbClr val="FFFF00"/>
                </a:highlight>
              </a:rPr>
              <a:t>代表赶底</a:t>
            </a:r>
            <a:endParaRPr lang="zh-CN" altLang="en-US">
              <a:highlight>
                <a:srgbClr val="FFFF00"/>
              </a:highlight>
            </a:endParaRPr>
          </a:p>
          <a:p>
            <a:pPr>
              <a:lnSpc>
                <a:spcPct val="110000"/>
              </a:lnSpc>
            </a:pPr>
            <a:r>
              <a:rPr lang="zh-CN" altLang="en-US">
                <a:highlight>
                  <a:srgbClr val="FFFF00"/>
                </a:highlight>
              </a:rPr>
              <a:t>但趋势走好才是介入时机。</a:t>
            </a:r>
            <a:endParaRPr lang="zh-CN" altLang="en-US">
              <a:highlight>
                <a:srgbClr val="FFFF00"/>
              </a:highlight>
            </a:endParaRPr>
          </a:p>
          <a:p>
            <a:pPr>
              <a:lnSpc>
                <a:spcPct val="110000"/>
              </a:lnSpc>
            </a:pPr>
            <a:r>
              <a:rPr lang="zh-CN" altLang="en-US">
                <a:solidFill>
                  <a:schemeClr val="tx1"/>
                </a:solidFill>
                <a:highlight>
                  <a:srgbClr val="FFFF00"/>
                </a:highlight>
              </a:rPr>
              <a:t>（</a:t>
            </a:r>
            <a:r>
              <a:rPr lang="zh-CN" altLang="en-US">
                <a:solidFill>
                  <a:srgbClr val="00B050"/>
                </a:solidFill>
                <a:highlight>
                  <a:srgbClr val="FFFF00"/>
                </a:highlight>
              </a:rPr>
              <a:t>熊线上移</a:t>
            </a:r>
            <a:r>
              <a:rPr lang="zh-CN" altLang="en-US">
                <a:solidFill>
                  <a:schemeClr val="tx1"/>
                </a:solidFill>
                <a:highlight>
                  <a:srgbClr val="FFFF00"/>
                </a:highlight>
              </a:rPr>
              <a:t>）</a:t>
            </a:r>
            <a:endParaRPr lang="zh-CN" altLang="en-US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407400" y="877570"/>
            <a:ext cx="3260090" cy="42735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>
            <p:custDataLst>
              <p:tags r:id="rId9"/>
            </p:custDataLst>
          </p:nvPr>
        </p:nvSpPr>
        <p:spPr>
          <a:xfrm>
            <a:off x="8645525" y="5275580"/>
            <a:ext cx="30251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FF00"/>
                </a:highlight>
              </a:rPr>
              <a:t>③下降趋势中的大单仍然是</a:t>
            </a:r>
            <a:endParaRPr lang="zh-CN" altLang="en-US">
              <a:highlight>
                <a:srgbClr val="FFFF00"/>
              </a:highlight>
            </a:endParaRPr>
          </a:p>
          <a:p>
            <a:r>
              <a:rPr lang="zh-CN" altLang="en-US">
                <a:solidFill>
                  <a:srgbClr val="0B50FF"/>
                </a:solidFill>
                <a:highlight>
                  <a:srgbClr val="FFFF00"/>
                </a:highlight>
              </a:rPr>
              <a:t>超跌反弹</a:t>
            </a:r>
            <a:r>
              <a:rPr lang="zh-CN" altLang="en-US">
                <a:highlight>
                  <a:srgbClr val="FFFF00"/>
                </a:highlight>
              </a:rPr>
              <a:t>，不是趋势性突破。</a:t>
            </a:r>
            <a:endParaRPr lang="zh-CN" altLang="en-US">
              <a:highlight>
                <a:srgbClr val="FFFF00"/>
              </a:highlight>
            </a:endParaRPr>
          </a:p>
          <a:p>
            <a:r>
              <a:rPr lang="zh-CN" altLang="en-US">
                <a:solidFill>
                  <a:srgbClr val="FF0000"/>
                </a:solidFill>
                <a:highlight>
                  <a:srgbClr val="FFFF00"/>
                </a:highlight>
              </a:rPr>
              <a:t>（不要轻易做回档）</a:t>
            </a:r>
            <a:endParaRPr lang="zh-CN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KSO_WM_DIAGRAM_VIRTUALLY_FRAME" val="{&quot;height&quot;:422.8,&quot;left&quot;:30.6,&quot;top&quot;:69.1,&quot;width&quot;:888.35}"/>
</p:tagLst>
</file>

<file path=ppt/tags/tag118.xml><?xml version="1.0" encoding="utf-8"?>
<p:tagLst xmlns:p="http://schemas.openxmlformats.org/presentationml/2006/main">
  <p:tag name="KSO_WM_DIAGRAM_VIRTUALLY_FRAME" val="{&quot;height&quot;:422.8,&quot;left&quot;:30.6,&quot;top&quot;:69.1,&quot;width&quot;:888.35}"/>
</p:tagLst>
</file>

<file path=ppt/tags/tag119.xml><?xml version="1.0" encoding="utf-8"?>
<p:tagLst xmlns:p="http://schemas.openxmlformats.org/presentationml/2006/main">
  <p:tag name="KSO_WM_DIAGRAM_VIRTUALLY_FRAME" val="{&quot;height&quot;:422.8,&quot;left&quot;:30.6,&quot;top&quot;:69.1,&quot;width&quot;:888.35}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DIAGRAM_VIRTUALLY_FRAME" val="{&quot;height&quot;:422.8,&quot;left&quot;:30.6,&quot;top&quot;:69.1,&quot;width&quot;:888.35}"/>
</p:tagLst>
</file>

<file path=ppt/tags/tag121.xml><?xml version="1.0" encoding="utf-8"?>
<p:tagLst xmlns:p="http://schemas.openxmlformats.org/presentationml/2006/main">
  <p:tag name="KSO_WM_DIAGRAM_VIRTUALLY_FRAME" val="{&quot;height&quot;:422.8,&quot;left&quot;:30.6,&quot;top&quot;:69.1,&quot;width&quot;:888.35}"/>
</p:tagLst>
</file>

<file path=ppt/tags/tag122.xml><?xml version="1.0" encoding="utf-8"?>
<p:tagLst xmlns:p="http://schemas.openxmlformats.org/presentationml/2006/main">
  <p:tag name="KSO_WM_DIAGRAM_VIRTUALLY_FRAME" val="{&quot;height&quot;:422.8,&quot;left&quot;:30.6,&quot;top&quot;:69.1,&quot;width&quot;:888.35}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5.xml><?xml version="1.0" encoding="utf-8"?>
<p:tagLst xmlns:p="http://schemas.openxmlformats.org/presentationml/2006/main">
  <p:tag name="KSO_WPP_MARK_KEY" val="34a5c737-2527-451b-a6cc-313a70f4ce21"/>
  <p:tag name="COMMONDATA" val="eyJoZGlkIjoiYmYzMzljMDIxODdkZDg5YmQyNjMzZDJlZmQ5Y2IwYjIifQ=="/>
  <p:tag name="commondata" val="eyJoZGlkIjoiYjc1YzI2Y2JkZDkxNWZiMmMzODViMTg0ZjQ0MTZjNGQifQ==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746</Words>
  <Application>WPS 演示</Application>
  <PresentationFormat>宽屏</PresentationFormat>
  <Paragraphs>109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</vt:lpstr>
      <vt:lpstr>宋体</vt:lpstr>
      <vt:lpstr>Wingdings</vt:lpstr>
      <vt:lpstr>Wingdings</vt:lpstr>
      <vt:lpstr>思源黑体 CN Medium</vt:lpstr>
      <vt:lpstr>思源黑体 CN Bold</vt:lpstr>
      <vt:lpstr>微软雅黑</vt:lpstr>
      <vt:lpstr>Arial Unicode MS</vt:lpstr>
      <vt:lpstr>Calibri</vt:lpstr>
      <vt:lpstr>思源黑体 CN Normal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C_Hokcheung</cp:lastModifiedBy>
  <cp:revision>285</cp:revision>
  <dcterms:created xsi:type="dcterms:W3CDTF">2019-06-19T02:08:00Z</dcterms:created>
  <dcterms:modified xsi:type="dcterms:W3CDTF">2026-03-23T09:32:41Z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67F8E99CA25843CDBAFD0150A9FB820A</vt:lpwstr>
  </property>
</Properties>
</file>