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08" r:id="rId4"/>
    <p:sldId id="309" r:id="rId5"/>
    <p:sldId id="313" r:id="rId6"/>
    <p:sldId id="315" r:id="rId7"/>
    <p:sldId id="314" r:id="rId8"/>
    <p:sldId id="311" r:id="rId9"/>
    <p:sldId id="312" r:id="rId10"/>
    <p:sldId id="316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3.png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6.png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1.xml"/><Relationship Id="rId3" Type="http://schemas.openxmlformats.org/officeDocument/2006/relationships/image" Target="../media/image17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18.png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8242" y="3808730"/>
            <a:ext cx="8904231" cy="703580"/>
            <a:chOff x="4808" y="6097"/>
            <a:chExt cx="10072" cy="1108"/>
          </a:xfrm>
        </p:grpSpPr>
        <p:sp>
          <p:nvSpPr>
            <p:cNvPr id="10" name="文本框 9"/>
            <p:cNvSpPr txBox="1"/>
            <p:nvPr/>
          </p:nvSpPr>
          <p:spPr>
            <a:xfrm>
              <a:off x="4808" y="657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经传多赢讲师：曾文龙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339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投资顾问执业证书编号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认识波段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52210" y="4385310"/>
            <a:ext cx="4720590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基金从业</a:t>
            </a:r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执业证书编号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A20250619007559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波段定义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505" y="892810"/>
            <a:ext cx="1109027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波段交易的定义：介于短线交易与长线交易之间，以捕捉“中期趋势段”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76795" y="2792095"/>
            <a:ext cx="4287520" cy="20612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核心特征：股票市场并非单边上涨或下跌，而是呈现出波浪式的起伏。股价在上升和下降过程中会形成一个个波段，核心在于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依托趋势而非偶然波动，注重“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波段拐点” 把握。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总结：“顺势而为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拐点确认”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先判断大趋势方向，再捕捉趋势中的中期波段机会。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2206625"/>
            <a:ext cx="6316345" cy="3364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趋势判断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479550"/>
            <a:ext cx="7708900" cy="389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322580" y="5131435"/>
            <a:ext cx="9577070" cy="6604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不同市场环境下的波段策略的胜率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差异：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上升趋势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低买高卖＞震荡趋势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箱体上下沿操作＞下降趋势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超跌反弹，需要更加谨慎。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580" y="748665"/>
            <a:ext cx="110699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适合波段的市场环境：上升趋势、下降趋势、震荡趋势（规避单边极端市，如连续涨停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跌停）。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09305" y="1987550"/>
            <a:ext cx="3476625" cy="27997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基于“低买高卖” 的核心原则：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买点需锁定三个节点：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上升趋势的波段低点；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区间震荡的波段低点；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下降趋势的波段低点。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卖点需把握三个节点：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上升趋势的波段高点；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区间震荡的波段高点；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下降趋势的波段高点。</a:t>
            </a: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​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088326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趋势线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5" y="878205"/>
            <a:ext cx="8546465" cy="3514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264920" y="4392295"/>
            <a:ext cx="9585325" cy="206121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上升趋势线：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画法：选取价格走势中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两个及以上逐步抬高的低点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，以直线连接，形成向上倾斜的趋势轨迹。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核心作用：作为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关键支撑位参考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。当价格回调至趋势线附近时，若市场买盘力量介入，大概率出现反弹，可辅助判断短期做多机会或持仓安全性。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下降趋势线：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画法：锁定价格走势中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两个及以上逐步降低的高点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，用直线连接，形成向下倾斜的趋势轨迹。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核心作用：作为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重要阻力位参考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。当价格反弹至趋势线附近时，若市场卖盘力量释放，大概率出现回落，可辅助判断短期做空机会或规避持仓风险。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088326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智能辅助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7725" y="5062220"/>
            <a:ext cx="10495915" cy="132207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股价持续运行在</a:t>
            </a:r>
            <a:r>
              <a:rPr 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上方，且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保持向上斜率，说明中期资金共识为做多，中期趋势强势，回调时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易形成支撑；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股价持续运行在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下方，且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保持向下斜率，说明中期资金共识为做空，中期趋势弱势，反弹时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易形成压力。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5" y="1147445"/>
            <a:ext cx="10696575" cy="3638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088326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均线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" y="1034415"/>
            <a:ext cx="3561715" cy="5003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65" y="1035050"/>
            <a:ext cx="3736975" cy="5002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7788275" y="1644015"/>
            <a:ext cx="4008120" cy="40309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均线是传统技术分析中判断趋势方向的核心工具，均线排列是多根均线形成的位置关系，直接反映短期、中期、长期资金的共识，是趋势牛熊的直观信号。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多头排列：长期上升趋势信号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日、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日、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日均线呈向上发散状态，满足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日均线＞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日均线＞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日均线的顺序时，即为多头排列。属于典型的长期向好、中短期同步向上的强势趋势。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空头排列：长期下跌趋势信号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日、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日、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日均线呈向下发散状态，满足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日均线＜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日均线＜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日均线的顺序时，即为空头排列。属于长期走弱、中短期同步向下的弱势趋势。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5098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" y="888365"/>
            <a:ext cx="10466705" cy="2914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85495" y="3883660"/>
            <a:ext cx="10352405" cy="23685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产品背景与解决的困境：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股市场震荡为主的行情下，短线操作虽有盈利机会，但大家常陷入诸多困境。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、错过短线强势启动点踏空利润；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、错失逃顶机会让盈利变亏损；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、弱势区域盲目抄底致资金被套。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lain" startAt="2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波段先锋把握短线波段操作，明确信号与趋势研判，助力捕捉短期波动利润。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、识别波段起点：调整末期，敏锐捕捉市场反转信号，提前布局。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、捕捉波段终点：上涨后期，精准识别波段结束信号，锁定收益。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305" y="0"/>
            <a:ext cx="1169225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短线拐点信号研判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840220" y="963930"/>
            <a:ext cx="5133340" cy="485203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、区域与趋势含义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红色区域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：代表</a:t>
            </a:r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强势区域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，反映短期内个股处于强势阶段，是潜在的盈利机会区域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6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绿色区域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：代表</a:t>
            </a:r>
            <a:r>
              <a:rPr lang="zh-CN" altLang="en-US" sz="16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弱势区域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，反映短期内个股处于弱势阶段，此时需谨慎操作，避免盲目抄底。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信号规则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进信号：当红线上穿绿线时，且指标位于红色区域时，出现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信号，这是把握短线入场时机的关键提示，意味着个股短线或开启上涨行情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出信号：当红线下穿绿线时，出现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出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信号，提示大家把握短线离场时机，及时锁定盈利或止损。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" y="1854200"/>
            <a:ext cx="6559550" cy="30714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305" y="0"/>
            <a:ext cx="1169225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波段先锋福利！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" y="611505"/>
            <a:ext cx="11839575" cy="5883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777.2013411014619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演示</Application>
  <PresentationFormat>宽屏</PresentationFormat>
  <Paragraphs>90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Calibri</vt:lpstr>
      <vt:lpstr>Times New Roman</vt:lpstr>
      <vt:lpstr>思源黑体 CN Normal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204</cp:revision>
  <dcterms:created xsi:type="dcterms:W3CDTF">2019-06-19T02:08:00Z</dcterms:created>
  <dcterms:modified xsi:type="dcterms:W3CDTF">2025-10-22T12:49:21Z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61AC91AA23764A53A81AD5EF7ECA6E74_13</vt:lpwstr>
  </property>
</Properties>
</file>