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0" r:id="rId3"/>
    <p:sldId id="324" r:id="rId4"/>
    <p:sldId id="321" r:id="rId5"/>
    <p:sldId id="322" r:id="rId6"/>
    <p:sldId id="325" r:id="rId7"/>
    <p:sldId id="323" r:id="rId8"/>
    <p:sldId id="319" r:id="rId9"/>
    <p:sldId id="318" r:id="rId11"/>
    <p:sldId id="326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10.png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1.png"/><Relationship Id="rId1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image" Target="../media/image13.png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image" Target="../media/image14.png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6.png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波段训练营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8242" y="3808730"/>
            <a:ext cx="8904231" cy="703580"/>
            <a:chOff x="4808" y="6097"/>
            <a:chExt cx="10072" cy="1108"/>
          </a:xfrm>
        </p:grpSpPr>
        <p:sp>
          <p:nvSpPr>
            <p:cNvPr id="10" name="文本框 9"/>
            <p:cNvSpPr txBox="1"/>
            <p:nvPr/>
          </p:nvSpPr>
          <p:spPr>
            <a:xfrm>
              <a:off x="4808" y="657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经传多赢讲师：曾文龙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5339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投资顾问执业证书编号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环境与波段的共振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52210" y="4385310"/>
            <a:ext cx="4720590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基金从业</a:t>
            </a:r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执业证书编号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A20250619007559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环境强弱影响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3430" y="2275840"/>
            <a:ext cx="5674995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市场环境的强弱直接决定波段策略的容错率、持仓周期与止盈幅度，是所有操作的前提。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错误判断市场环境，后续选股与买卖都会陷入方向性错误：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弱势环境：资金共识弱，趋势持续性差，禁止追涨，需收紧止盈，仅适合小波段操作，且需严格控制仓位。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强势环境：市场趋势明确，赚钱效应强，可做趋势性大波段。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" y="629285"/>
            <a:ext cx="2903220" cy="5793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趋势延续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流动资金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" y="915670"/>
            <a:ext cx="11184255" cy="4394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12090" y="5385435"/>
            <a:ext cx="11732895" cy="8147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流动资金持续翻红，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增量资金不断进场，市场活跃度积极，推动股价上行。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流动资金持续翻绿，增量资金观望，市场活跃度低迷，存量资金博弈下，持股信心不足，容易快速获利了解。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短期趋势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横向样本统计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323975"/>
            <a:ext cx="6242050" cy="4210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543675" y="1399540"/>
            <a:ext cx="5490845" cy="42157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判断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短期市场赚钱氛围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短线上攻的红线持续向上，代表市场短期强势突破，阶段新高的个股数量越来越多，市场短线操作机会越多，仓位可以适当加重。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当短线上攻持续向下的时候，代表短线新高个股不断较少，如果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短线上攻在高位的时候回落，短线操作上就需要警惕，避免追涨，此时短线仓位可以开始做控制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交易策略管理：短线上攻特别适合偏好短线交易的投资者，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短线上攻不断向上，积极参与强势股，适合突破，追涨，回档等等的买入方案。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中线上攻不断上升，阶段新高股票的数量的增加，代表主力控盘（控盘新高，游资抱团急涨或者机构控盘慢涨）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的个股数量越来越多，筛选主力控盘递增的个股。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中期趋势股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牛熊线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37730" y="934720"/>
            <a:ext cx="4623435" cy="530415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判断中期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市场赚钱氛围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大机会行情：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熊线上移（代表市场重心上移）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，市场为上升趋势。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大风险行情：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牛线下移（代表市场高位杀跌）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，市场为下降趋势。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结构性行情：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牛线上移或者熊线下移</a:t>
            </a:r>
            <a:endParaRPr lang="zh-CN" altLang="en-US" sz="1600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流动资金翻红为主，去弱（流动资金翻绿，智能辅助线下方）留强（流动资金翻红，智能辅助上方）；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流动资金翻绿为主，注意资金翻绿个股跌破箱体的风险。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震荡市，流动资金决定最终趋势方向</a:t>
            </a:r>
            <a:r>
              <a:rPr lang="zh-CN" altLang="en-US" sz="160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" y="1340485"/>
            <a:ext cx="6685280" cy="3991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大盘分析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624840"/>
            <a:ext cx="11866880" cy="584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685" y="0"/>
            <a:ext cx="116700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趋势联动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1495" y="801370"/>
            <a:ext cx="8133080" cy="4055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229995" y="5091430"/>
            <a:ext cx="109620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/>
              <a:t>大盘处于强势区间时：波段先锋信号的胜率提升，优选上升趋势</a:t>
            </a:r>
            <a:r>
              <a:rPr lang="en-US" altLang="zh-CN" sz="1600" b="1"/>
              <a:t>+</a:t>
            </a:r>
            <a:r>
              <a:rPr lang="zh-CN" altLang="en-US" sz="1600" b="1"/>
              <a:t>红色区域或绿转红，上升趋势做多。</a:t>
            </a:r>
            <a:endParaRPr lang="en-US" altLang="zh-CN" sz="1600" b="1"/>
          </a:p>
          <a:p>
            <a:r>
              <a:rPr lang="zh-CN" altLang="en-US" sz="1600" b="1"/>
              <a:t>大盘处于弱势区间时：下降趋势，绿色区域做空。（减少</a:t>
            </a:r>
            <a:r>
              <a:rPr lang="en-US" altLang="zh-CN" sz="1600" b="1"/>
              <a:t> “</a:t>
            </a:r>
            <a:r>
              <a:rPr lang="zh-CN" altLang="en-US" sz="1600" b="1"/>
              <a:t>进</a:t>
            </a:r>
            <a:r>
              <a:rPr lang="en-US" altLang="zh-CN" sz="1600" b="1"/>
              <a:t>” </a:t>
            </a:r>
            <a:r>
              <a:rPr lang="zh-CN" altLang="en-US" sz="1600" b="1"/>
              <a:t>信号操作）</a:t>
            </a:r>
            <a:r>
              <a:rPr lang="en-US" altLang="zh-CN" sz="1600" b="1"/>
              <a:t>​</a:t>
            </a:r>
            <a:endParaRPr lang="en-US" altLang="zh-CN" sz="1600" b="1"/>
          </a:p>
          <a:p>
            <a:endParaRPr lang="en-US" altLang="zh-CN" sz="1600" b="1"/>
          </a:p>
          <a:p>
            <a:r>
              <a:rPr lang="zh-CN" altLang="en-US" sz="1600" b="1"/>
              <a:t>总结：单边市：侧重趋势延续性信号；震荡市：侧重区间突破信号（结合箱体高低点）。</a:t>
            </a:r>
            <a:endParaRPr lang="zh-CN" altLang="en-US" sz="1600" b="1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56540" y="0"/>
            <a:ext cx="1161669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仓位选择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1729105"/>
            <a:ext cx="6252845" cy="355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593840" y="1729105"/>
            <a:ext cx="5279390" cy="397764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波段进：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7 - 10 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成，满仓或重仓参与。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策略：敢于买入、持股，借趋势获取较大收益，耐心等趋势转弱再考虑止盈。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波段红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波段出：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成，高抛低吸。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策略：高位减仓、等待低吸，锁定部分利润，等回调企稳再补仓，增厚收益。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波段绿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波段进：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成，不贪多。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策略：反弹逢高减仓，逢低低吸，利用波动做差价。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波段绿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波段出：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仓位：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成以内，轻仓观望。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策略：只减不加仓，有持仓就逢反弹减，不新开仓，等趋势明朗。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685" y="0"/>
            <a:ext cx="116700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月底最后三天！！！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" y="577215"/>
            <a:ext cx="11882120" cy="5874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80" y="4596130"/>
            <a:ext cx="417766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777.2013411014619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WPS 演示</Application>
  <PresentationFormat>宽屏</PresentationFormat>
  <Paragraphs>77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206</cp:revision>
  <dcterms:created xsi:type="dcterms:W3CDTF">2019-06-19T02:08:00Z</dcterms:created>
  <dcterms:modified xsi:type="dcterms:W3CDTF">2025-10-29T12:40:12Z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61AC91AA23764A53A81AD5EF7ECA6E74_13</vt:lpwstr>
  </property>
</Properties>
</file>