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3"/>
  </p:handoutMasterIdLst>
  <p:sldIdLst>
    <p:sldId id="263" r:id="rId3"/>
    <p:sldId id="816" r:id="rId4"/>
    <p:sldId id="817" r:id="rId5"/>
    <p:sldId id="824" r:id="rId7"/>
    <p:sldId id="833" r:id="rId8"/>
    <p:sldId id="829" r:id="rId9"/>
    <p:sldId id="835" r:id="rId10"/>
    <p:sldId id="719" r:id="rId11"/>
    <p:sldId id="790" r:id="rId12"/>
    <p:sldId id="343" r:id="rId13"/>
    <p:sldId id="562" r:id="rId14"/>
    <p:sldId id="691" r:id="rId15"/>
    <p:sldId id="815" r:id="rId16"/>
    <p:sldId id="699" r:id="rId17"/>
    <p:sldId id="700" r:id="rId18"/>
    <p:sldId id="802" r:id="rId19"/>
    <p:sldId id="832" r:id="rId20"/>
    <p:sldId id="834" r:id="rId21"/>
    <p:sldId id="273" r:id="rId22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12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3" Type="http://schemas.openxmlformats.org/officeDocument/2006/relationships/comments" Target="../comments/comment2.xml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5.xml"/><Relationship Id="rId2" Type="http://schemas.openxmlformats.org/officeDocument/2006/relationships/tags" Target="../tags/tag67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17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4.xml"/><Relationship Id="rId4" Type="http://schemas.openxmlformats.org/officeDocument/2006/relationships/image" Target="../media/image21.png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7.xml"/><Relationship Id="rId3" Type="http://schemas.openxmlformats.org/officeDocument/2006/relationships/image" Target="../media/image22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0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2.xml"/><Relationship Id="rId2" Type="http://schemas.openxmlformats.org/officeDocument/2006/relationships/image" Target="../media/image25.png"/><Relationship Id="rId1" Type="http://schemas.openxmlformats.org/officeDocument/2006/relationships/tags" Target="../tags/tag101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04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tags" Target="../tags/tag103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06.xml"/><Relationship Id="rId2" Type="http://schemas.openxmlformats.org/officeDocument/2006/relationships/image" Target="../media/image29.png"/><Relationship Id="rId1" Type="http://schemas.openxmlformats.org/officeDocument/2006/relationships/tags" Target="../tags/tag10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1.xml"/><Relationship Id="rId5" Type="http://schemas.openxmlformats.org/officeDocument/2006/relationships/image" Target="../media/image2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6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5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2025-6-18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" y="1315720"/>
            <a:ext cx="6790055" cy="48126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56990" y="4991735"/>
            <a:ext cx="34842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157"/>
          <a:stretch>
            <a:fillRect/>
          </a:stretch>
        </p:blipFill>
        <p:spPr>
          <a:xfrm>
            <a:off x="7402830" y="1211580"/>
            <a:ext cx="3912870" cy="49168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973310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87525" y="6115050"/>
            <a:ext cx="9764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日线捕捞季节金叉初期或死叉后期，分时主力净买额流入翻红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上涨分时（起码横盘</a:t>
            </a:r>
            <a:r>
              <a:rPr lang="en-US" altLang="zh-CN" b="1">
                <a:solidFill>
                  <a:srgbClr val="FF0000"/>
                </a:solidFill>
              </a:rPr>
              <a:t>20</a:t>
            </a:r>
            <a:r>
              <a:rPr lang="zh-CN" altLang="en-US" b="1">
                <a:solidFill>
                  <a:srgbClr val="FF0000"/>
                </a:solidFill>
              </a:rPr>
              <a:t>分钟吸筹）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160" y="911225"/>
            <a:ext cx="8760460" cy="5003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810895"/>
            <a:ext cx="10083800" cy="56724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763905" y="1104900"/>
            <a:ext cx="10802620" cy="4655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763905" y="1209040"/>
            <a:ext cx="6263640" cy="1943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905" y="3152775"/>
            <a:ext cx="3333750" cy="1581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1870710" y="5995035"/>
            <a:ext cx="100838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（以上为公司用户部分较好的反馈展示，个别情况不代表普遍现象，个股历史涨幅不预示其未来表现，过往收益亦不代表未来收益承诺。市场有风险，投资需谨慎！）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900"/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61060"/>
            <a:ext cx="9799955" cy="5513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16495" y="2607310"/>
            <a:ext cx="4600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平均股价流动资金开始翻红，积极关注熊线上移后的首次回档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核心思路：控制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5-7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成仓位在主流热点中轮动低吸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05" y="960755"/>
            <a:ext cx="3613150" cy="5388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10" y="961390"/>
            <a:ext cx="3496310" cy="5387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994535"/>
            <a:ext cx="5734050" cy="2752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70" y="2110740"/>
            <a:ext cx="5467985" cy="2348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647825" y="1514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24800" y="1514475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833" t="933" r="773" b="558"/>
          <a:stretch>
            <a:fillRect/>
          </a:stretch>
        </p:blipFill>
        <p:spPr>
          <a:xfrm>
            <a:off x="592455" y="968375"/>
            <a:ext cx="4123055" cy="5529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217795" y="1038225"/>
            <a:ext cx="63557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今年</a:t>
            </a:r>
            <a:r>
              <a:rPr lang="en-US" altLang="zh-CN"/>
              <a:t>9</a:t>
            </a:r>
            <a:r>
              <a:rPr lang="zh-CN" altLang="en-US"/>
              <a:t>月</a:t>
            </a:r>
            <a:r>
              <a:rPr lang="en-US" altLang="zh-CN"/>
              <a:t>3</a:t>
            </a:r>
            <a:r>
              <a:rPr lang="zh-CN" altLang="en-US"/>
              <a:t>日，在首都天安门广场将举行盛大阅兵式。国新办新闻发布会显示，这次参阅的所有装备均为国产现役主战装备，我们在展示新一代传统武器装备的基础上，也安排部分</a:t>
            </a:r>
            <a:r>
              <a:rPr lang="zh-CN" altLang="en-US" b="1">
                <a:solidFill>
                  <a:srgbClr val="FF0000"/>
                </a:solidFill>
              </a:rPr>
              <a:t>无人智能、水下作战、网电攻防、高超声速</a:t>
            </a:r>
            <a:r>
              <a:rPr lang="zh-CN" altLang="en-US"/>
              <a:t>等新型作战力量参阅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8430" y="2371725"/>
            <a:ext cx="6443345" cy="3193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469380" y="5864860"/>
            <a:ext cx="3942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/>
              <a:t>（个股梳理根据各公司官网与公开财报，只作为题材梳理，不作为任何个股推荐和指导建议，股市有风险，投资需谨慎</a:t>
            </a:r>
            <a:endParaRPr lang="zh-CN" altLang="en-US" sz="1000"/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风格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1205865"/>
            <a:ext cx="3735705" cy="48094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165" y="1189355"/>
            <a:ext cx="3603625" cy="48272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2534285" y="6104890"/>
            <a:ext cx="24834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抱团股分化加大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220" y="1189990"/>
            <a:ext cx="3954780" cy="4826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060" y="1189355"/>
            <a:ext cx="2440940" cy="610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8747760" y="6104890"/>
            <a:ext cx="3356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资金向低位和弹性切换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486525" cy="467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1170305"/>
            <a:ext cx="4720590" cy="53130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" y="1209040"/>
            <a:ext cx="6257290" cy="45116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495" y="992505"/>
            <a:ext cx="4720590" cy="53130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2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6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WPS 演示</Application>
  <PresentationFormat>宽屏</PresentationFormat>
  <Paragraphs>193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510</cp:revision>
  <dcterms:created xsi:type="dcterms:W3CDTF">2019-06-19T02:08:00Z</dcterms:created>
  <dcterms:modified xsi:type="dcterms:W3CDTF">2025-06-25T06:45:21Z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6F3F4B5F4EA6402EA2AEE93960E37260_13</vt:lpwstr>
  </property>
</Properties>
</file>