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63" r:id="rId3"/>
    <p:sldId id="816" r:id="rId4"/>
    <p:sldId id="817" r:id="rId5"/>
    <p:sldId id="835" r:id="rId7"/>
    <p:sldId id="833" r:id="rId8"/>
    <p:sldId id="719" r:id="rId9"/>
    <p:sldId id="343" r:id="rId10"/>
    <p:sldId id="562" r:id="rId11"/>
    <p:sldId id="839" r:id="rId12"/>
    <p:sldId id="815" r:id="rId13"/>
    <p:sldId id="691" r:id="rId14"/>
    <p:sldId id="840" r:id="rId15"/>
    <p:sldId id="699" r:id="rId16"/>
    <p:sldId id="700" r:id="rId17"/>
    <p:sldId id="837" r:id="rId18"/>
    <p:sldId id="838" r:id="rId19"/>
    <p:sldId id="27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16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17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18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19.png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7.xm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6.xml"/><Relationship Id="rId2" Type="http://schemas.openxmlformats.org/officeDocument/2006/relationships/tags" Target="../tags/tag58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2025-8-6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946150"/>
            <a:ext cx="4747260" cy="5437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" y="970280"/>
            <a:ext cx="6297930" cy="5413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017905"/>
            <a:ext cx="9470390" cy="532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42265" y="910590"/>
          <a:ext cx="4946650" cy="5335905"/>
        </p:xfrm>
        <a:graphic>
          <a:graphicData uri="http://schemas.openxmlformats.org/drawingml/2006/table">
            <a:tbl>
              <a:tblPr/>
              <a:tblGrid>
                <a:gridCol w="563245"/>
                <a:gridCol w="561975"/>
                <a:gridCol w="563245"/>
                <a:gridCol w="1656080"/>
                <a:gridCol w="1602105"/>
              </a:tblGrid>
              <a:tr h="299085">
                <a:tc gridSpan="5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 gridSpan="5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003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日内最大冲高涨幅</a:t>
                      </a:r>
                      <a:b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（发布后首日的最低价，到发布后第</a:t>
                      </a:r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天内最高价的涨幅）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包钢股份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7.30 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设研院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7.30 20cm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28.26%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睿智医药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 20cm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35.70%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002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莱美药业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7.30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7.99%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中设股份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17.99%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联环药业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7.29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13.42%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药明康德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7.29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盘中涨超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建设工业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7.18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22.36%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潍柴重机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发布次日起连续两日冲高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17.45%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7.88%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华宏科技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发布次日起收获</a:t>
                      </a:r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上海物贸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发布次日起收获二连板涨停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23.16%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华银电力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发布次日起收获二连板涨停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22.55%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满坤科技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7.17 20cm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002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建设工业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7.18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5.83%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诚意药业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7.15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楚天龙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7.15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8.54%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05435">
                <a:tc gridSpan="5"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587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乐山电力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7.15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5.75%</a:t>
                      </a:r>
                      <a:endParaRPr lang="en-US" altLang="zh-CN" sz="8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5938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8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58750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5288915" y="910590"/>
          <a:ext cx="3443605" cy="5335270"/>
        </p:xfrm>
        <a:graphic>
          <a:graphicData uri="http://schemas.openxmlformats.org/drawingml/2006/table">
            <a:tbl>
              <a:tblPr/>
              <a:tblGrid>
                <a:gridCol w="579120"/>
                <a:gridCol w="579755"/>
                <a:gridCol w="579120"/>
                <a:gridCol w="1705610"/>
              </a:tblGrid>
              <a:tr h="532130">
                <a:tc gridSpan="4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个交易日内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涨幅大于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的个股统计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9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最大上涨幅度</a:t>
                      </a:r>
                      <a:endParaRPr lang="zh-CN" altLang="en-US" sz="9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2260">
                <a:tc rowSpan="4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132.08%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8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192.63%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中国长城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105.66%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rowSpan="2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95.38%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130.36%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3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粤传媒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86.72%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rowSpan="2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104.41%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新炬网络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88.75%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rowSpan="2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红宝丽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73.18%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8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85.56%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260">
                <a:tc rowSpan="2"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四方精创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028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昂利康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41300">
                <a:tc gridSpan="4">
                  <a:txBody>
                    <a:bodyPr/>
                    <a:p>
                      <a:pPr algn="l" fontAlgn="ctr"/>
                      <a:r>
                        <a:rPr lang="zh-CN" altLang="en-US" sz="6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6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877935" y="2122170"/>
            <a:ext cx="31902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月《明日前瞻》栏目收获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设研院、睿智医药、满坤科技、逸豪新材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涨停！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楚天龙、诚意药业、建设工业、上海物贸、华宏科技、华银电力</a:t>
            </a:r>
            <a:r>
              <a:rPr lang="en-US" altLang="zh-CN"/>
              <a:t>6</a:t>
            </a:r>
            <a:r>
              <a:rPr lang="zh-CN" altLang="en-US"/>
              <a:t>只发布后</a:t>
            </a:r>
            <a:r>
              <a:rPr lang="zh-CN" altLang="en-US" b="1">
                <a:solidFill>
                  <a:srgbClr val="FF0000"/>
                </a:solidFill>
              </a:rPr>
              <a:t>二连板涨停！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19135" y="3429000"/>
            <a:ext cx="3254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金叉反弹第三个交易日，流动资金翻绿的反弹为逢高降低仓位的节点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远离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回踩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日线回补仓位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1016635"/>
            <a:ext cx="3686175" cy="5185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1016635"/>
            <a:ext cx="3423285" cy="517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935" y="1016635"/>
            <a:ext cx="3162300" cy="1962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9488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313940"/>
            <a:ext cx="4495800" cy="2838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965" y="2747645"/>
            <a:ext cx="5469890" cy="1790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TABLE_ENDDRAG_ORIGIN_RECT" val="389*403"/>
  <p:tag name="TABLE_ENDDRAG_RECT" val="60*82*389*403"/>
</p:tagLst>
</file>

<file path=ppt/tags/tag101.xml><?xml version="1.0" encoding="utf-8"?>
<p:tagLst xmlns:p="http://schemas.openxmlformats.org/presentationml/2006/main">
  <p:tag name="TABLE_ENDDRAG_ORIGIN_RECT" val="271*420"/>
  <p:tag name="TABLE_ENDDRAG_RECT" val="416*71*271*420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3903</Words>
  <Application>WPS 演示</Application>
  <PresentationFormat>宽屏</PresentationFormat>
  <Paragraphs>627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517</cp:revision>
  <dcterms:created xsi:type="dcterms:W3CDTF">2019-06-19T02:08:00Z</dcterms:created>
  <dcterms:modified xsi:type="dcterms:W3CDTF">2025-08-06T06:45:23Z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558FF24F6DD54F498377FF4EE24C96DA_13</vt:lpwstr>
  </property>
</Properties>
</file>