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4"/>
  </p:handoutMasterIdLst>
  <p:sldIdLst>
    <p:sldId id="263" r:id="rId3"/>
    <p:sldId id="816" r:id="rId4"/>
    <p:sldId id="817" r:id="rId5"/>
    <p:sldId id="835" r:id="rId7"/>
    <p:sldId id="833" r:id="rId8"/>
    <p:sldId id="841" r:id="rId9"/>
    <p:sldId id="842" r:id="rId10"/>
    <p:sldId id="719" r:id="rId11"/>
    <p:sldId id="343" r:id="rId12"/>
    <p:sldId id="562" r:id="rId13"/>
    <p:sldId id="839" r:id="rId14"/>
    <p:sldId id="815" r:id="rId15"/>
    <p:sldId id="691" r:id="rId16"/>
    <p:sldId id="840" r:id="rId17"/>
    <p:sldId id="699" r:id="rId18"/>
    <p:sldId id="700" r:id="rId19"/>
    <p:sldId id="837" r:id="rId20"/>
    <p:sldId id="843" r:id="rId21"/>
    <p:sldId id="844" r:id="rId22"/>
    <p:sldId id="273" r:id="rId23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15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Relationship Id="rId3" Type="http://schemas.openxmlformats.org/officeDocument/2006/relationships/image" Target="../media/image13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Relationship Id="rId3" Type="http://schemas.openxmlformats.org/officeDocument/2006/relationships/image" Target="../media/image14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1.xml"/><Relationship Id="rId4" Type="http://schemas.openxmlformats.org/officeDocument/2006/relationships/image" Target="../media/image16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4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7.xml"/><Relationship Id="rId3" Type="http://schemas.openxmlformats.org/officeDocument/2006/relationships/image" Target="../media/image19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0.xml"/><Relationship Id="rId3" Type="http://schemas.openxmlformats.org/officeDocument/2006/relationships/image" Target="../media/image20.png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3.xml"/><Relationship Id="rId3" Type="http://schemas.openxmlformats.org/officeDocument/2006/relationships/image" Target="../media/image21.png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5.xml"/><Relationship Id="rId2" Type="http://schemas.openxmlformats.org/officeDocument/2006/relationships/image" Target="../media/image22.png"/><Relationship Id="rId1" Type="http://schemas.openxmlformats.org/officeDocument/2006/relationships/tags" Target="../tags/tag104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7.xml"/><Relationship Id="rId2" Type="http://schemas.openxmlformats.org/officeDocument/2006/relationships/image" Target="../media/image23.png"/><Relationship Id="rId1" Type="http://schemas.openxmlformats.org/officeDocument/2006/relationships/tags" Target="../tags/tag10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0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0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4.xml"/><Relationship Id="rId5" Type="http://schemas.openxmlformats.org/officeDocument/2006/relationships/image" Target="../media/image2.png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5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8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3" Type="http://schemas.openxmlformats.org/officeDocument/2006/relationships/comments" Target="../comments/comment1.xml"/><Relationship Id="rId22" Type="http://schemas.openxmlformats.org/officeDocument/2006/relationships/notesSlide" Target="../notesSlides/notesSlide6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82.xml"/><Relationship Id="rId2" Type="http://schemas.openxmlformats.org/officeDocument/2006/relationships/tags" Target="../tags/tag64.xml"/><Relationship Id="rId19" Type="http://schemas.openxmlformats.org/officeDocument/2006/relationships/tags" Target="../tags/tag81.xml"/><Relationship Id="rId18" Type="http://schemas.openxmlformats.org/officeDocument/2006/relationships/tags" Target="../tags/tag80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2025-9-03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三板斧进阶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双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5" y="916305"/>
            <a:ext cx="8197850" cy="5567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9142730" y="2407285"/>
            <a:ext cx="2893060" cy="258445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2"/>
                </a:solidFill>
              </a:rPr>
              <a:t>什么是双</a:t>
            </a:r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点？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zh-CN" altLang="en-US">
                <a:solidFill>
                  <a:schemeClr val="bg2"/>
                </a:solidFill>
              </a:rPr>
              <a:t>在同一个回档横盘平台中，短期出现两个</a:t>
            </a:r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点信号</a:t>
            </a:r>
            <a:endParaRPr lang="zh-CN" altLang="en-US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点代表趋势拐点，短期能够两次破位后又快速出现</a:t>
            </a:r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点修复，意味着背后有强主力控盘震仓</a:t>
            </a:r>
            <a:endParaRPr lang="zh-CN" altLang="en-US">
              <a:solidFill>
                <a:schemeClr val="bg2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20" y="929640"/>
            <a:ext cx="6743700" cy="5463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智能盯盘</a:t>
            </a: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</a:t>
            </a: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点选股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56990" y="4991735"/>
            <a:ext cx="271399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回档要求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860" y="929640"/>
            <a:ext cx="4226560" cy="54635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买点一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5475" y="2463165"/>
            <a:ext cx="3490595" cy="119888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点次日的性价比低吸：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b="1">
                <a:solidFill>
                  <a:schemeClr val="bg2"/>
                </a:solidFill>
              </a:rPr>
              <a:t>次日资金翻红且给到智能乖离</a:t>
            </a:r>
            <a:r>
              <a:rPr lang="en-US" altLang="zh-CN" b="1">
                <a:solidFill>
                  <a:schemeClr val="bg2"/>
                </a:solidFill>
              </a:rPr>
              <a:t>5</a:t>
            </a:r>
            <a:r>
              <a:rPr lang="zh-CN" altLang="en-US" b="1">
                <a:solidFill>
                  <a:schemeClr val="bg2"/>
                </a:solidFill>
              </a:rPr>
              <a:t>左右的性价比低吸节点</a:t>
            </a:r>
            <a:endParaRPr lang="zh-CN" altLang="en-US" b="1">
              <a:solidFill>
                <a:schemeClr val="bg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" y="964565"/>
            <a:ext cx="7525385" cy="54216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买点二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5475" y="2463165"/>
            <a:ext cx="3490595" cy="119888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点后的首次回档：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日线捕捞季节金叉初期或死叉后期，回档出现转折性</a:t>
            </a:r>
            <a:r>
              <a:rPr lang="en-US" altLang="zh-CN" b="1">
                <a:solidFill>
                  <a:schemeClr val="bg2"/>
                </a:solidFill>
              </a:rPr>
              <a:t>K</a:t>
            </a:r>
            <a:r>
              <a:rPr lang="zh-CN" altLang="en-US" b="1">
                <a:solidFill>
                  <a:schemeClr val="bg2"/>
                </a:solidFill>
              </a:rPr>
              <a:t>线</a:t>
            </a:r>
            <a:endParaRPr lang="zh-CN" altLang="en-US" b="1">
              <a:solidFill>
                <a:schemeClr val="bg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95" y="1102995"/>
            <a:ext cx="6820535" cy="5104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88"/>
          <a:stretch>
            <a:fillRect/>
          </a:stretch>
        </p:blipFill>
        <p:spPr>
          <a:xfrm>
            <a:off x="386715" y="1068705"/>
            <a:ext cx="8028305" cy="5284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738235" y="2012950"/>
            <a:ext cx="3241040" cy="313817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2"/>
                </a:solidFill>
              </a:rPr>
              <a:t>模式为波段操作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一般捕捞季节初次死叉减仓；</a:t>
            </a:r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捕捞季节出现顶背离死叉离场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止损卖点：</a:t>
            </a:r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跌破辅助线超</a:t>
            </a:r>
            <a:r>
              <a:rPr lang="en-US" altLang="zh-CN" b="1">
                <a:solidFill>
                  <a:schemeClr val="bg2"/>
                </a:solidFill>
              </a:rPr>
              <a:t>2%</a:t>
            </a:r>
            <a:r>
              <a:rPr lang="zh-CN" altLang="en-US" b="1">
                <a:solidFill>
                  <a:schemeClr val="bg2"/>
                </a:solidFill>
              </a:rPr>
              <a:t>离场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如果出现智能乖离超</a:t>
            </a:r>
            <a:r>
              <a:rPr lang="en-US" altLang="zh-CN" b="1">
                <a:solidFill>
                  <a:schemeClr val="bg2"/>
                </a:solidFill>
              </a:rPr>
              <a:t>20</a:t>
            </a:r>
            <a:r>
              <a:rPr lang="zh-CN" altLang="en-US" b="1">
                <a:solidFill>
                  <a:schemeClr val="bg2"/>
                </a:solidFill>
              </a:rPr>
              <a:t>的急涨冲高，不能涨停的都偏向</a:t>
            </a:r>
            <a:r>
              <a:rPr lang="en-US" altLang="zh-CN" b="1">
                <a:solidFill>
                  <a:schemeClr val="bg2"/>
                </a:solidFill>
              </a:rPr>
              <a:t>T</a:t>
            </a:r>
            <a:r>
              <a:rPr lang="zh-CN" altLang="en-US" b="1">
                <a:solidFill>
                  <a:schemeClr val="bg2"/>
                </a:solidFill>
              </a:rPr>
              <a:t>低成本的节点</a:t>
            </a:r>
            <a:endParaRPr lang="zh-CN" altLang="en-US" b="1">
              <a:solidFill>
                <a:schemeClr val="bg2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05" y="1017905"/>
            <a:ext cx="9470390" cy="5327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20" y="1133475"/>
            <a:ext cx="9255125" cy="52063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133475"/>
            <a:ext cx="4577080" cy="5262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3800475"/>
            <a:ext cx="4742815" cy="1266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0" y="2771775"/>
            <a:ext cx="4743450" cy="1028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50" y="1653540"/>
            <a:ext cx="4742815" cy="11182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25205" y="2367280"/>
            <a:ext cx="2759075" cy="2592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指数进入死叉震荡节奏，短线提前回调，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2.5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万亿左右的量能，市场还会有箱体震荡和大量结构性行情，只是由主升转为横盘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5-7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乖离接近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收缩仓位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乖离接近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回补仓位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1147445"/>
            <a:ext cx="4217035" cy="5032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705" y="1147445"/>
            <a:ext cx="3703320" cy="50317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47825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94880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2367915"/>
            <a:ext cx="4552950" cy="2886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310" y="2522855"/>
            <a:ext cx="4335780" cy="25761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中位控盘大票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33920" y="1304290"/>
            <a:ext cx="448246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   </a:t>
            </a:r>
            <a:r>
              <a:rPr lang="zh-CN"/>
              <a:t>控盘机构大票的高切低</a:t>
            </a:r>
            <a:endParaRPr lang="zh-CN"/>
          </a:p>
          <a:p>
            <a:r>
              <a:rPr lang="zh-CN"/>
              <a:t>（高位科技大票切换低位非科技大票）</a:t>
            </a:r>
            <a:endParaRPr lang="zh-CN"/>
          </a:p>
          <a:p>
            <a:endParaRPr lang="zh-CN"/>
          </a:p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zh-CN" b="1">
                <a:solidFill>
                  <a:srgbClr val="FF0000"/>
                </a:solidFill>
              </a:rPr>
              <a:t>题材：新能源、有色、消费、金融</a:t>
            </a:r>
            <a:endParaRPr lang="zh-CN" b="1">
              <a:solidFill>
                <a:srgbClr val="FF0000"/>
              </a:solidFill>
            </a:endParaRPr>
          </a:p>
          <a:p>
            <a:endParaRPr lang="zh-CN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zh-CN" b="1">
                <a:solidFill>
                  <a:srgbClr val="FF0000"/>
                </a:solidFill>
              </a:rPr>
              <a:t>流通市值大于</a:t>
            </a:r>
            <a:r>
              <a:rPr lang="en-US" altLang="zh-CN" b="1">
                <a:solidFill>
                  <a:srgbClr val="FF0000"/>
                </a:solidFill>
              </a:rPr>
              <a:t>500</a:t>
            </a:r>
            <a:r>
              <a:rPr lang="zh-CN" altLang="en-US" b="1">
                <a:solidFill>
                  <a:srgbClr val="FF0000"/>
                </a:solidFill>
              </a:rPr>
              <a:t>亿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zh-CN" altLang="en-US" b="1">
                <a:solidFill>
                  <a:srgbClr val="FF0000"/>
                </a:solidFill>
              </a:rPr>
              <a:t>成交额大于</a:t>
            </a:r>
            <a:r>
              <a:rPr lang="en-US" altLang="zh-CN" b="1">
                <a:solidFill>
                  <a:srgbClr val="FF0000"/>
                </a:solidFill>
              </a:rPr>
              <a:t>50</a:t>
            </a:r>
            <a:r>
              <a:rPr lang="zh-CN" altLang="en-US" b="1">
                <a:solidFill>
                  <a:srgbClr val="FF0000"/>
                </a:solidFill>
              </a:rPr>
              <a:t>亿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zh-CN" altLang="en-US" b="1">
                <a:solidFill>
                  <a:srgbClr val="FF0000"/>
                </a:solidFill>
              </a:rPr>
              <a:t>控盘大于</a:t>
            </a:r>
            <a:r>
              <a:rPr lang="en-US" altLang="zh-CN" b="1">
                <a:solidFill>
                  <a:srgbClr val="FF0000"/>
                </a:solidFill>
              </a:rPr>
              <a:t>50</a:t>
            </a:r>
            <a:endParaRPr lang="en-US" altLang="zh-CN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zh-CN" altLang="en-US" b="1">
                <a:solidFill>
                  <a:srgbClr val="FF0000"/>
                </a:solidFill>
              </a:rPr>
              <a:t>近两周没有连续大涨过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" y="1236980"/>
            <a:ext cx="6723380" cy="51282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35" y="4244340"/>
            <a:ext cx="4350385" cy="1914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低位补涨个股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82940" y="2115185"/>
            <a:ext cx="33362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有事件催化的新题材里，底部回档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双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点</a:t>
            </a:r>
            <a:r>
              <a:rPr lang="zh-CN" altLang="en-US"/>
              <a:t>启动的个股，可能走出补涨行情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" y="903605"/>
            <a:ext cx="7668260" cy="5511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30" r="48702"/>
          <a:stretch>
            <a:fillRect/>
          </a:stretch>
        </p:blipFill>
        <p:spPr>
          <a:xfrm>
            <a:off x="8210550" y="3261360"/>
            <a:ext cx="3676015" cy="19538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双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B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点回档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5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66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2125</Words>
  <Application>WPS 演示</Application>
  <PresentationFormat>宽屏</PresentationFormat>
  <Paragraphs>219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华文细黑</vt:lpstr>
      <vt:lpstr>微软雅黑</vt:lpstr>
      <vt:lpstr>Arial Unicode MS</vt:lpstr>
      <vt:lpstr>Calibri</vt:lpstr>
      <vt:lpstr>汉仪雅酷黑简</vt:lpstr>
      <vt:lpstr>方正宝黑体 简 Medium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521</cp:revision>
  <dcterms:created xsi:type="dcterms:W3CDTF">2019-06-19T02:08:00Z</dcterms:created>
  <dcterms:modified xsi:type="dcterms:W3CDTF">2025-09-03T06:54:27Z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938A2972D0A748AF94EAABD3B874597C_13</vt:lpwstr>
  </property>
</Properties>
</file>