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8"/>
  </p:handoutMasterIdLst>
  <p:sldIdLst>
    <p:sldId id="263" r:id="rId3"/>
    <p:sldId id="816" r:id="rId4"/>
    <p:sldId id="817" r:id="rId5"/>
    <p:sldId id="859" r:id="rId7"/>
    <p:sldId id="860" r:id="rId8"/>
    <p:sldId id="850" r:id="rId9"/>
    <p:sldId id="857" r:id="rId10"/>
    <p:sldId id="847" r:id="rId11"/>
    <p:sldId id="853" r:id="rId12"/>
    <p:sldId id="852" r:id="rId13"/>
    <p:sldId id="851" r:id="rId14"/>
    <p:sldId id="843" r:id="rId15"/>
    <p:sldId id="855" r:id="rId16"/>
    <p:sldId id="273" r:id="rId17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EFF"/>
    <a:srgbClr val="F0B928"/>
    <a:srgbClr val="FFFAD7"/>
    <a:srgbClr val="FFFD9C"/>
    <a:srgbClr val="FFFEED"/>
    <a:srgbClr val="FFF5AD"/>
    <a:srgbClr val="FFF9CA"/>
    <a:srgbClr val="FFF4A1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4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89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人永远赚不到</a:t>
            </a:r>
            <a:r>
              <a:rPr lang="en-US" altLang="zh-CN"/>
              <a:t>ta</a:t>
            </a:r>
            <a:r>
              <a:rPr lang="zh-CN" altLang="en-US"/>
              <a:t>认知以外的钱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4.png"/><Relationship Id="rId1" Type="http://schemas.openxmlformats.org/officeDocument/2006/relationships/tags" Target="../tags/tag42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5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8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0.xml"/><Relationship Id="rId2" Type="http://schemas.openxmlformats.org/officeDocument/2006/relationships/image" Target="../media/image21.png"/><Relationship Id="rId1" Type="http://schemas.openxmlformats.org/officeDocument/2006/relationships/tags" Target="../tags/tag7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8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88.xml"/><Relationship Id="rId5" Type="http://schemas.openxmlformats.org/officeDocument/2006/relationships/image" Target="../media/image2.png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54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5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6.xml"/><Relationship Id="rId5" Type="http://schemas.openxmlformats.org/officeDocument/2006/relationships/image" Target="../media/image13.png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9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635" y="1350645"/>
            <a:ext cx="9650730" cy="216852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短线王系列培训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“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三板斧</a:t>
            </a: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”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走天下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66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algn="r"/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92545" y="3903345"/>
            <a:ext cx="3623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2285" y="3229610"/>
            <a:ext cx="16637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zh-CN" sz="20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2026-1-14</a:t>
            </a:r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4243705" y="4655820"/>
            <a:ext cx="3985895" cy="3987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52705" y="599567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分钟回档不破位为持股待涨节点，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分钟顶背离死叉为短线降低仓位节点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230" y="946785"/>
            <a:ext cx="4809490" cy="48933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50" y="946785"/>
            <a:ext cx="5998210" cy="49015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1245870" y="1111250"/>
            <a:ext cx="887095" cy="2819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132965" y="1393190"/>
            <a:ext cx="1027430" cy="3124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52705" y="599567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分钟金叉波段未创新高就死叉，或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分钟趋势破位，均为短线卖点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25" y="981710"/>
            <a:ext cx="6243955" cy="48152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520" y="981075"/>
            <a:ext cx="4592320" cy="46685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矩形 14"/>
          <p:cNvSpPr/>
          <p:nvPr/>
        </p:nvSpPr>
        <p:spPr>
          <a:xfrm>
            <a:off x="1018540" y="1318895"/>
            <a:ext cx="887095" cy="2819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905635" y="1600835"/>
            <a:ext cx="1027430" cy="3124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954405"/>
            <a:ext cx="9648825" cy="54273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2223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龙头作战陪跑营火热招募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505" y="930275"/>
            <a:ext cx="9824085" cy="55264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350" y="3942715"/>
            <a:ext cx="4381500" cy="95948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350" y="4902200"/>
            <a:ext cx="4381500" cy="101092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384108" y="1743075"/>
            <a:ext cx="7325995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唯信自己相信的</a:t>
            </a:r>
            <a:endParaRPr 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3"/>
            </p:custDataLst>
          </p:nvPr>
        </p:nvSpPr>
        <p:spPr>
          <a:xfrm>
            <a:off x="127000" y="6546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02325" y="3569970"/>
            <a:ext cx="5751830" cy="11334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</a:rPr>
              <a:t>平均股价</a:t>
            </a:r>
            <a:r>
              <a:rPr lang="zh-CN" b="1">
                <a:solidFill>
                  <a:srgbClr val="FF0000"/>
                </a:solidFill>
              </a:rPr>
              <a:t>死叉初期</a:t>
            </a:r>
            <a:r>
              <a:rPr lang="zh-CN" altLang="en-US" b="1">
                <a:solidFill>
                  <a:srgbClr val="FF0000"/>
                </a:solidFill>
              </a:rPr>
              <a:t>，流动资金连续翻红，</a:t>
            </a:r>
            <a:r>
              <a:rPr lang="zh-CN" b="1">
                <a:solidFill>
                  <a:srgbClr val="FF0000"/>
                </a:solidFill>
              </a:rPr>
              <a:t>量能充沛背景下，死叉波段可能仅以横盘震荡的形式完成过渡</a:t>
            </a:r>
            <a:r>
              <a:rPr lang="zh-CN" altLang="en-US" b="1">
                <a:solidFill>
                  <a:srgbClr val="FF0000"/>
                </a:solidFill>
              </a:rPr>
              <a:t>，持股待涨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灵活</a:t>
            </a:r>
            <a:r>
              <a:rPr lang="en-US" altLang="zh-CN" b="1">
                <a:solidFill>
                  <a:srgbClr val="FF0000"/>
                </a:solidFill>
              </a:rPr>
              <a:t>T</a:t>
            </a:r>
            <a:r>
              <a:rPr lang="zh-CN" altLang="en-US" b="1">
                <a:solidFill>
                  <a:srgbClr val="FF0000"/>
                </a:solidFill>
              </a:rPr>
              <a:t>，场外资金等待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分钟底背离金叉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/>
              <a:t>整体仓位</a:t>
            </a:r>
            <a:r>
              <a:rPr lang="en-US" altLang="zh-CN" b="1">
                <a:solidFill>
                  <a:srgbClr val="FF0000"/>
                </a:solidFill>
              </a:rPr>
              <a:t>5-6</a:t>
            </a:r>
            <a:r>
              <a:rPr lang="zh-CN" altLang="en-US" b="1">
                <a:solidFill>
                  <a:srgbClr val="FF0000"/>
                </a:solidFill>
              </a:rPr>
              <a:t>成仓左右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趋势题材（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商业航天、锂电池、有色、保险等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情绪题材（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商业航天、脑机、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AI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应用等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55" y="1051560"/>
            <a:ext cx="4602480" cy="52197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2325" y="1031875"/>
            <a:ext cx="4927600" cy="24098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483995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432040" y="1689100"/>
            <a:ext cx="3452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430" y="2273935"/>
            <a:ext cx="5208270" cy="33667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9860" y="2701290"/>
            <a:ext cx="4857750" cy="20097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智能盯盘选股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-113665" y="628015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，盘中放量拉升后的分时回档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145" y="1099185"/>
            <a:ext cx="4933950" cy="4953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9395" y="1099185"/>
            <a:ext cx="5243830" cy="49491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395" y="3509010"/>
            <a:ext cx="2346960" cy="25393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0365" y="1149350"/>
            <a:ext cx="7145020" cy="45586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 userDrawn="1">
            <p:custDataLst>
              <p:tags r:id="rId2"/>
            </p:custDataLst>
          </p:nvPr>
        </p:nvSpPr>
        <p:spPr>
          <a:xfrm>
            <a:off x="635" y="66338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2223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sp>
        <p:nvSpPr>
          <p:cNvPr id="7" name="文本框 6"/>
          <p:cNvSpPr txBox="1"/>
          <p:nvPr/>
        </p:nvSpPr>
        <p:spPr>
          <a:xfrm>
            <a:off x="8119110" y="5400040"/>
            <a:ext cx="361569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/>
              <a:t>（以上为特定条件、特定时间区间下的部分案例展示，以及公司用户部分较好的反馈展示，不代表普遍现象，个股历史涨幅不预示其未来表现，过往收益亦不代表未来收益承诺。市场有风险，投资需谨慎！）</a:t>
            </a:r>
            <a:endParaRPr lang="zh-CN" altLang="en-US" sz="900"/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震荡期把握趋势回档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56565" y="6158230"/>
            <a:ext cx="112782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金叉初期或死叉后期</a:t>
            </a:r>
            <a:r>
              <a:rPr lang="zh-CN" altLang="en-US"/>
              <a:t>，出现分时放量拉升异动，按照分时对称回档法寻找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分钟上升回档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底背离金叉</a:t>
            </a:r>
            <a:r>
              <a:rPr lang="zh-CN" altLang="en-US"/>
              <a:t>博弈节点</a:t>
            </a:r>
            <a:endParaRPr lang="zh-CN" altLang="en-US"/>
          </a:p>
        </p:txBody>
      </p:sp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486410" y="2251710"/>
            <a:ext cx="24364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分时放量拉升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分时量柱红肥绿瘦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8500" y="1374775"/>
            <a:ext cx="870585" cy="20383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569085" y="1578610"/>
            <a:ext cx="880745" cy="25590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5725" y="1374775"/>
            <a:ext cx="4318000" cy="383286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小平台突破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35" y="1017905"/>
            <a:ext cx="5688965" cy="5052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550" y="1017905"/>
            <a:ext cx="5349875" cy="5052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6737350" y="1393190"/>
            <a:ext cx="1078865" cy="37782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879080" y="1807845"/>
            <a:ext cx="1249680" cy="4762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826000" y="5347335"/>
            <a:ext cx="386080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113665" y="618490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，盘中放量拉升尝试突破平台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4925" y="810895"/>
            <a:ext cx="7656195" cy="53644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支撑位异动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64865" y="1393190"/>
            <a:ext cx="1078865" cy="37782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443730" y="1771015"/>
            <a:ext cx="1101725" cy="36258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113665" y="618490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，支撑位附近出现放量拉升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58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9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TE5OTlmMmY3Mzc0MTBlODE0YTNlMWY0MTJhZTZiYTY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1666</Words>
  <Application>WPS 演示</Application>
  <PresentationFormat>宽屏</PresentationFormat>
  <Paragraphs>132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宋体</vt:lpstr>
      <vt:lpstr>Wingdings</vt:lpstr>
      <vt:lpstr>Wingdings</vt:lpstr>
      <vt:lpstr>思源黑体 CN Light</vt:lpstr>
      <vt:lpstr>黑体</vt:lpstr>
      <vt:lpstr>思源黑体 CN Bold</vt:lpstr>
      <vt:lpstr>思源黑体 CN Medium</vt:lpstr>
      <vt:lpstr>思源黑体 CN Normal</vt:lpstr>
      <vt:lpstr>思源黑体 CN Regular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木栖鸟</cp:lastModifiedBy>
  <cp:revision>540</cp:revision>
  <dcterms:created xsi:type="dcterms:W3CDTF">2019-06-19T02:08:00Z</dcterms:created>
  <dcterms:modified xsi:type="dcterms:W3CDTF">2026-01-14T06:46:50Z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F2B04B28C66C4E4B96E701ADD7EFC40D_13</vt:lpwstr>
  </property>
</Properties>
</file>