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21"/>
  </p:handoutMasterIdLst>
  <p:sldIdLst>
    <p:sldId id="263" r:id="rId3"/>
    <p:sldId id="816" r:id="rId4"/>
    <p:sldId id="817" r:id="rId5"/>
    <p:sldId id="835" r:id="rId7"/>
    <p:sldId id="833" r:id="rId8"/>
    <p:sldId id="845" r:id="rId9"/>
    <p:sldId id="719" r:id="rId10"/>
    <p:sldId id="343" r:id="rId11"/>
    <p:sldId id="562" r:id="rId12"/>
    <p:sldId id="839" r:id="rId13"/>
    <p:sldId id="815" r:id="rId14"/>
    <p:sldId id="691" r:id="rId15"/>
    <p:sldId id="840" r:id="rId16"/>
    <p:sldId id="699" r:id="rId17"/>
    <p:sldId id="700" r:id="rId18"/>
    <p:sldId id="843" r:id="rId19"/>
    <p:sldId id="273" r:id="rId20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EFF"/>
    <a:srgbClr val="F0B928"/>
    <a:srgbClr val="FFFAD7"/>
    <a:srgbClr val="FFFD9C"/>
    <a:srgbClr val="FFFEED"/>
    <a:srgbClr val="FFF5AD"/>
    <a:srgbClr val="FFF9CA"/>
    <a:srgbClr val="FFF4A1"/>
    <a:srgbClr val="F5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11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人永远赚不到</a:t>
            </a:r>
            <a:r>
              <a:rPr lang="en-US" altLang="zh-CN"/>
              <a:t>ta</a:t>
            </a:r>
            <a:r>
              <a:rPr lang="zh-CN" altLang="en-US"/>
              <a:t>认知以外的钱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4.png"/><Relationship Id="rId1" Type="http://schemas.openxmlformats.org/officeDocument/2006/relationships/tags" Target="../tags/tag42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8.xml"/><Relationship Id="rId3" Type="http://schemas.openxmlformats.org/officeDocument/2006/relationships/image" Target="../media/image11.png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1.xml"/><Relationship Id="rId4" Type="http://schemas.openxmlformats.org/officeDocument/2006/relationships/image" Target="../media/image13.png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4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comments" Target="../comments/comment3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7.xml"/><Relationship Id="rId3" Type="http://schemas.openxmlformats.org/officeDocument/2006/relationships/image" Target="../media/image16.png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comments" Target="../comments/comment4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0.xml"/><Relationship Id="rId3" Type="http://schemas.openxmlformats.org/officeDocument/2006/relationships/image" Target="../media/image17.png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comments" Target="../comments/comment5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3.xml"/><Relationship Id="rId3" Type="http://schemas.openxmlformats.org/officeDocument/2006/relationships/image" Target="../media/image18.png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105.xml"/><Relationship Id="rId2" Type="http://schemas.openxmlformats.org/officeDocument/2006/relationships/image" Target="../media/image19.png"/><Relationship Id="rId1" Type="http://schemas.openxmlformats.org/officeDocument/2006/relationships/tags" Target="../tags/tag10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10.xml"/><Relationship Id="rId5" Type="http://schemas.openxmlformats.org/officeDocument/2006/relationships/image" Target="../media/image2.png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5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1.xml"/><Relationship Id="rId3" Type="http://schemas.openxmlformats.org/officeDocument/2006/relationships/image" Target="../media/image9.png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3" Type="http://schemas.openxmlformats.org/officeDocument/2006/relationships/comments" Target="../comments/comment1.xml"/><Relationship Id="rId22" Type="http://schemas.openxmlformats.org/officeDocument/2006/relationships/notesSlide" Target="../notesSlides/notesSlide5.xml"/><Relationship Id="rId21" Type="http://schemas.openxmlformats.org/officeDocument/2006/relationships/slideLayout" Target="../slideLayouts/slideLayout3.xml"/><Relationship Id="rId20" Type="http://schemas.openxmlformats.org/officeDocument/2006/relationships/tags" Target="../tags/tag82.xml"/><Relationship Id="rId2" Type="http://schemas.openxmlformats.org/officeDocument/2006/relationships/tags" Target="../tags/tag64.xml"/><Relationship Id="rId19" Type="http://schemas.openxmlformats.org/officeDocument/2006/relationships/tags" Target="../tags/tag81.xml"/><Relationship Id="rId18" Type="http://schemas.openxmlformats.org/officeDocument/2006/relationships/tags" Target="../tags/tag80.xml"/><Relationship Id="rId17" Type="http://schemas.openxmlformats.org/officeDocument/2006/relationships/tags" Target="../tags/tag79.xml"/><Relationship Id="rId16" Type="http://schemas.openxmlformats.org/officeDocument/2006/relationships/tags" Target="../tags/tag78.xml"/><Relationship Id="rId15" Type="http://schemas.openxmlformats.org/officeDocument/2006/relationships/tags" Target="../tags/tag77.xml"/><Relationship Id="rId14" Type="http://schemas.openxmlformats.org/officeDocument/2006/relationships/tags" Target="../tags/tag76.xml"/><Relationship Id="rId13" Type="http://schemas.openxmlformats.org/officeDocument/2006/relationships/tags" Target="../tags/tag75.xml"/><Relationship Id="rId12" Type="http://schemas.openxmlformats.org/officeDocument/2006/relationships/tags" Target="../tags/tag74.xml"/><Relationship Id="rId11" Type="http://schemas.openxmlformats.org/officeDocument/2006/relationships/tags" Target="../tags/tag73.xml"/><Relationship Id="rId10" Type="http://schemas.openxmlformats.org/officeDocument/2006/relationships/tags" Target="../tags/tag72.xml"/><Relationship Id="rId1" Type="http://schemas.openxmlformats.org/officeDocument/2006/relationships/tags" Target="../tags/tag63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5.xml"/><Relationship Id="rId3" Type="http://schemas.openxmlformats.org/officeDocument/2006/relationships/image" Target="../media/image10.png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0635" y="1350645"/>
            <a:ext cx="9650730" cy="216852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短线王系列培训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“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三板斧</a:t>
            </a: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”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走天下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66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algn="r"/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392545" y="3903345"/>
            <a:ext cx="3623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2285" y="3229610"/>
            <a:ext cx="16637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en-US" altLang="zh-CN" sz="20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2025-10-29</a:t>
            </a:r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4243705" y="4655820"/>
            <a:ext cx="3985895" cy="3987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766570" y="0"/>
            <a:ext cx="8898255" cy="6769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三板斧进阶</a:t>
            </a:r>
            <a:r>
              <a:rPr lang="en-US" alt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——</a:t>
            </a: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双</a:t>
            </a:r>
            <a:r>
              <a:rPr lang="en-US" alt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B</a:t>
            </a: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点回档</a:t>
            </a:r>
            <a:endParaRPr kumimoji="0" lang="zh-CN" altLang="en-US" sz="4400" b="1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95" y="916305"/>
            <a:ext cx="8197850" cy="55670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9142730" y="2407285"/>
            <a:ext cx="2893060" cy="2584450"/>
          </a:xfrm>
          <a:prstGeom prst="rect">
            <a:avLst/>
          </a:prstGeom>
          <a:solidFill>
            <a:schemeClr val="accent6">
              <a:alpha val="90000"/>
            </a:schemeClr>
          </a:solidFill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2"/>
                </a:solidFill>
              </a:rPr>
              <a:t>什么是双</a:t>
            </a:r>
            <a:r>
              <a:rPr lang="en-US" altLang="zh-CN" b="1">
                <a:solidFill>
                  <a:schemeClr val="bg2"/>
                </a:solidFill>
              </a:rPr>
              <a:t>B</a:t>
            </a:r>
            <a:r>
              <a:rPr lang="zh-CN" altLang="en-US" b="1">
                <a:solidFill>
                  <a:schemeClr val="bg2"/>
                </a:solidFill>
              </a:rPr>
              <a:t>点？</a:t>
            </a:r>
            <a:endParaRPr lang="zh-CN" altLang="en-US" b="1">
              <a:solidFill>
                <a:schemeClr val="bg2"/>
              </a:solidFill>
            </a:endParaRPr>
          </a:p>
          <a:p>
            <a:endParaRPr lang="zh-CN" altLang="en-US">
              <a:solidFill>
                <a:schemeClr val="bg2"/>
              </a:solidFill>
            </a:endParaRPr>
          </a:p>
          <a:p>
            <a:r>
              <a:rPr lang="zh-CN" altLang="en-US">
                <a:solidFill>
                  <a:schemeClr val="bg2"/>
                </a:solidFill>
              </a:rPr>
              <a:t>在同一个回档横盘平台中，短期出现两个</a:t>
            </a:r>
            <a:r>
              <a:rPr lang="en-US" altLang="zh-CN">
                <a:solidFill>
                  <a:schemeClr val="bg2"/>
                </a:solidFill>
              </a:rPr>
              <a:t>B</a:t>
            </a:r>
            <a:r>
              <a:rPr lang="zh-CN" altLang="en-US">
                <a:solidFill>
                  <a:schemeClr val="bg2"/>
                </a:solidFill>
              </a:rPr>
              <a:t>点信号</a:t>
            </a:r>
            <a:endParaRPr lang="zh-CN" altLang="en-US">
              <a:solidFill>
                <a:schemeClr val="bg2"/>
              </a:solidFill>
            </a:endParaRPr>
          </a:p>
          <a:p>
            <a:endParaRPr lang="zh-CN" altLang="en-US">
              <a:solidFill>
                <a:schemeClr val="bg2"/>
              </a:solidFill>
            </a:endParaRPr>
          </a:p>
          <a:p>
            <a:r>
              <a:rPr lang="en-US" altLang="zh-CN">
                <a:solidFill>
                  <a:schemeClr val="bg2"/>
                </a:solidFill>
              </a:rPr>
              <a:t>B</a:t>
            </a:r>
            <a:r>
              <a:rPr lang="zh-CN" altLang="en-US">
                <a:solidFill>
                  <a:schemeClr val="bg2"/>
                </a:solidFill>
              </a:rPr>
              <a:t>点代表趋势拐点，短期能够两次破位后又快速出现</a:t>
            </a:r>
            <a:r>
              <a:rPr lang="en-US" altLang="zh-CN">
                <a:solidFill>
                  <a:schemeClr val="bg2"/>
                </a:solidFill>
              </a:rPr>
              <a:t>B</a:t>
            </a:r>
            <a:r>
              <a:rPr lang="zh-CN" altLang="en-US">
                <a:solidFill>
                  <a:schemeClr val="bg2"/>
                </a:solidFill>
              </a:rPr>
              <a:t>点修复，意味着背后有强主力控盘震仓</a:t>
            </a:r>
            <a:endParaRPr lang="zh-CN" altLang="en-US">
              <a:solidFill>
                <a:schemeClr val="bg2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475" y="940435"/>
            <a:ext cx="5880100" cy="55429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81241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智能盯盘</a:t>
            </a: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双</a:t>
            </a: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点选股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98290" y="5132070"/>
            <a:ext cx="271399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FF0000"/>
                </a:solidFill>
              </a:rPr>
              <a:t>回档要求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①有明显的调整波段（重心下移）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②没有顶背离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③没有低开缺口压力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④距离智能辅助线不能太远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1845" y="940435"/>
            <a:ext cx="4174490" cy="55429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573020" y="0"/>
            <a:ext cx="7722235" cy="704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资金进阶：洞悉主力意图</a:t>
            </a:r>
            <a:endParaRPr kumimoji="0" lang="zh-CN" altLang="en-US" sz="40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72385" y="6115050"/>
            <a:ext cx="8229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通过资金流向判别主力意图：死叉调整期间，主力净买额</a:t>
            </a:r>
            <a:r>
              <a:rPr lang="en-US" altLang="zh-CN"/>
              <a:t>“</a:t>
            </a:r>
            <a:r>
              <a:rPr lang="zh-CN" altLang="en-US"/>
              <a:t>上楼梯</a:t>
            </a:r>
            <a:r>
              <a:rPr lang="en-US" altLang="zh-CN"/>
              <a:t>”</a:t>
            </a:r>
            <a:r>
              <a:rPr lang="zh-CN" altLang="en-US"/>
              <a:t>还是</a:t>
            </a:r>
            <a:r>
              <a:rPr lang="en-US" altLang="zh-CN"/>
              <a:t>“</a:t>
            </a:r>
            <a:r>
              <a:rPr lang="zh-CN" altLang="en-US"/>
              <a:t>下楼梯）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" y="942975"/>
            <a:ext cx="11109960" cy="5172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圆角矩形 5"/>
          <p:cNvSpPr/>
          <p:nvPr/>
        </p:nvSpPr>
        <p:spPr>
          <a:xfrm>
            <a:off x="3837305" y="1659255"/>
            <a:ext cx="1406525" cy="414972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5613400" y="1602740"/>
            <a:ext cx="1223010" cy="42062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7287260" y="1454150"/>
            <a:ext cx="1066800" cy="435483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3501390" y="3572510"/>
            <a:ext cx="1278255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/>
              <a:t>死叉调整，资金回流趋势，金叉强势反弹</a:t>
            </a:r>
            <a:endParaRPr lang="zh-CN" altLang="en-US" sz="1200" b="1"/>
          </a:p>
        </p:txBody>
      </p:sp>
      <p:sp>
        <p:nvSpPr>
          <p:cNvPr id="10" name="圆角矩形 9"/>
          <p:cNvSpPr/>
          <p:nvPr/>
        </p:nvSpPr>
        <p:spPr>
          <a:xfrm>
            <a:off x="5302250" y="3572510"/>
            <a:ext cx="1265555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/>
              <a:t>死叉调整，资金回流趋势，金叉强势反弹</a:t>
            </a:r>
            <a:endParaRPr lang="zh-CN" altLang="en-US" sz="1200" b="1"/>
          </a:p>
        </p:txBody>
      </p:sp>
      <p:sp>
        <p:nvSpPr>
          <p:cNvPr id="11" name="圆角矩形 10"/>
          <p:cNvSpPr/>
          <p:nvPr/>
        </p:nvSpPr>
        <p:spPr>
          <a:xfrm>
            <a:off x="6928485" y="3572510"/>
            <a:ext cx="1425575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/>
              <a:t>死叉调整，资金外流趋势，金叉诱多后破位</a:t>
            </a:r>
            <a:endParaRPr lang="zh-CN" altLang="en-US" sz="1200" b="1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45" y="942975"/>
            <a:ext cx="3067050" cy="1524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550545" y="22612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十字星</a:t>
            </a:r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lang="zh-CN" altLang="en-US" b="1">
                <a:solidFill>
                  <a:srgbClr val="FF0000"/>
                </a:solidFill>
              </a:rPr>
              <a:t>下影线</a:t>
            </a:r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lang="zh-CN" altLang="en-US" b="1">
                <a:solidFill>
                  <a:srgbClr val="FF0000"/>
                </a:solidFill>
              </a:rPr>
              <a:t>倒锤头线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1241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模式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买点一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53340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245475" y="2463165"/>
            <a:ext cx="3490595" cy="1198880"/>
          </a:xfrm>
          <a:prstGeom prst="rect">
            <a:avLst/>
          </a:prstGeom>
          <a:solidFill>
            <a:schemeClr val="accent6">
              <a:alpha val="90000"/>
            </a:schemeClr>
          </a:solidFill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bg2"/>
                </a:solidFill>
              </a:rPr>
              <a:t>B</a:t>
            </a:r>
            <a:r>
              <a:rPr lang="zh-CN" altLang="en-US" b="1">
                <a:solidFill>
                  <a:schemeClr val="bg2"/>
                </a:solidFill>
              </a:rPr>
              <a:t>点次日的性价比低吸：</a:t>
            </a:r>
            <a:endParaRPr lang="zh-CN" altLang="en-US" b="1">
              <a:solidFill>
                <a:schemeClr val="bg2"/>
              </a:solidFill>
            </a:endParaRPr>
          </a:p>
          <a:p>
            <a:endParaRPr lang="zh-CN" altLang="en-US" b="1">
              <a:solidFill>
                <a:schemeClr val="bg2"/>
              </a:solidFill>
            </a:endParaRPr>
          </a:p>
          <a:p>
            <a:r>
              <a:rPr lang="zh-CN" b="1">
                <a:solidFill>
                  <a:schemeClr val="bg2"/>
                </a:solidFill>
              </a:rPr>
              <a:t>次日资金翻红且给到智能乖离</a:t>
            </a:r>
            <a:r>
              <a:rPr lang="en-US" altLang="zh-CN" b="1">
                <a:solidFill>
                  <a:schemeClr val="bg2"/>
                </a:solidFill>
              </a:rPr>
              <a:t>5</a:t>
            </a:r>
            <a:r>
              <a:rPr lang="zh-CN" altLang="en-US" b="1">
                <a:solidFill>
                  <a:schemeClr val="bg2"/>
                </a:solidFill>
              </a:rPr>
              <a:t>左右的性价比低吸节点</a:t>
            </a:r>
            <a:endParaRPr lang="zh-CN" altLang="en-US" b="1">
              <a:solidFill>
                <a:schemeClr val="bg2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10" y="964565"/>
            <a:ext cx="7525385" cy="54216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1241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模式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买点二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53340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245475" y="2463165"/>
            <a:ext cx="3490595" cy="1198880"/>
          </a:xfrm>
          <a:prstGeom prst="rect">
            <a:avLst/>
          </a:prstGeom>
          <a:solidFill>
            <a:schemeClr val="accent6">
              <a:alpha val="90000"/>
            </a:schemeClr>
          </a:solidFill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bg2"/>
                </a:solidFill>
              </a:rPr>
              <a:t>B</a:t>
            </a:r>
            <a:r>
              <a:rPr lang="zh-CN" altLang="en-US" b="1">
                <a:solidFill>
                  <a:schemeClr val="bg2"/>
                </a:solidFill>
              </a:rPr>
              <a:t>点后的首次回档：</a:t>
            </a:r>
            <a:endParaRPr lang="zh-CN" altLang="en-US" b="1">
              <a:solidFill>
                <a:schemeClr val="bg2"/>
              </a:solidFill>
            </a:endParaRPr>
          </a:p>
          <a:p>
            <a:endParaRPr lang="zh-CN" altLang="en-US" b="1">
              <a:solidFill>
                <a:schemeClr val="bg2"/>
              </a:solidFill>
            </a:endParaRPr>
          </a:p>
          <a:p>
            <a:r>
              <a:rPr lang="zh-CN" altLang="en-US" b="1">
                <a:solidFill>
                  <a:schemeClr val="bg2"/>
                </a:solidFill>
              </a:rPr>
              <a:t>日线捕捞季节金叉初期或死叉后期，回档出现转折性</a:t>
            </a:r>
            <a:r>
              <a:rPr lang="en-US" altLang="zh-CN" b="1">
                <a:solidFill>
                  <a:schemeClr val="bg2"/>
                </a:solidFill>
              </a:rPr>
              <a:t>K</a:t>
            </a:r>
            <a:r>
              <a:rPr lang="zh-CN" altLang="en-US" b="1">
                <a:solidFill>
                  <a:schemeClr val="bg2"/>
                </a:solidFill>
              </a:rPr>
              <a:t>线</a:t>
            </a:r>
            <a:endParaRPr lang="zh-CN" altLang="en-US" b="1">
              <a:solidFill>
                <a:schemeClr val="bg2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595" y="1102995"/>
            <a:ext cx="6820535" cy="51047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28028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、卖点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488"/>
          <a:stretch>
            <a:fillRect/>
          </a:stretch>
        </p:blipFill>
        <p:spPr>
          <a:xfrm>
            <a:off x="386715" y="1068705"/>
            <a:ext cx="8028305" cy="52844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8738235" y="2012950"/>
            <a:ext cx="3241040" cy="3138170"/>
          </a:xfrm>
          <a:prstGeom prst="rect">
            <a:avLst/>
          </a:prstGeom>
          <a:solidFill>
            <a:schemeClr val="accent6">
              <a:alpha val="90000"/>
            </a:schemeClr>
          </a:solidFill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2"/>
                </a:solidFill>
              </a:rPr>
              <a:t>模式为波段操作</a:t>
            </a:r>
            <a:endParaRPr lang="zh-CN" altLang="en-US" b="1">
              <a:solidFill>
                <a:schemeClr val="bg2"/>
              </a:solidFill>
            </a:endParaRPr>
          </a:p>
          <a:p>
            <a:endParaRPr lang="zh-CN" altLang="en-US" b="1">
              <a:solidFill>
                <a:schemeClr val="bg2"/>
              </a:solidFill>
            </a:endParaRPr>
          </a:p>
          <a:p>
            <a:r>
              <a:rPr lang="zh-CN" altLang="en-US" b="1">
                <a:solidFill>
                  <a:schemeClr val="bg2"/>
                </a:solidFill>
              </a:rPr>
              <a:t>一般捕捞季节初次死叉减仓；</a:t>
            </a:r>
            <a:endParaRPr lang="zh-CN" altLang="en-US" b="1">
              <a:solidFill>
                <a:schemeClr val="bg2"/>
              </a:solidFill>
            </a:endParaRPr>
          </a:p>
          <a:p>
            <a:r>
              <a:rPr lang="zh-CN" altLang="en-US" b="1">
                <a:solidFill>
                  <a:schemeClr val="bg2"/>
                </a:solidFill>
              </a:rPr>
              <a:t>捕捞季节出现顶背离死叉离场</a:t>
            </a:r>
            <a:endParaRPr lang="zh-CN" altLang="en-US" b="1">
              <a:solidFill>
                <a:schemeClr val="bg2"/>
              </a:solidFill>
            </a:endParaRPr>
          </a:p>
          <a:p>
            <a:endParaRPr lang="zh-CN" altLang="en-US" b="1">
              <a:solidFill>
                <a:schemeClr val="bg2"/>
              </a:solidFill>
            </a:endParaRPr>
          </a:p>
          <a:p>
            <a:r>
              <a:rPr lang="zh-CN" altLang="en-US" b="1">
                <a:solidFill>
                  <a:schemeClr val="bg2"/>
                </a:solidFill>
              </a:rPr>
              <a:t>止损卖点：</a:t>
            </a:r>
            <a:endParaRPr lang="zh-CN" altLang="en-US" b="1">
              <a:solidFill>
                <a:schemeClr val="bg2"/>
              </a:solidFill>
            </a:endParaRPr>
          </a:p>
          <a:p>
            <a:r>
              <a:rPr lang="zh-CN" altLang="en-US" b="1">
                <a:solidFill>
                  <a:schemeClr val="bg2"/>
                </a:solidFill>
              </a:rPr>
              <a:t>跌破辅助线超</a:t>
            </a:r>
            <a:r>
              <a:rPr lang="en-US" altLang="zh-CN" b="1">
                <a:solidFill>
                  <a:schemeClr val="bg2"/>
                </a:solidFill>
              </a:rPr>
              <a:t>2%</a:t>
            </a:r>
            <a:r>
              <a:rPr lang="zh-CN" altLang="en-US" b="1">
                <a:solidFill>
                  <a:schemeClr val="bg2"/>
                </a:solidFill>
              </a:rPr>
              <a:t>离场</a:t>
            </a:r>
            <a:endParaRPr lang="zh-CN" altLang="en-US" b="1">
              <a:solidFill>
                <a:schemeClr val="bg2"/>
              </a:solidFill>
            </a:endParaRPr>
          </a:p>
          <a:p>
            <a:endParaRPr lang="zh-CN" altLang="en-US" b="1">
              <a:solidFill>
                <a:schemeClr val="bg2"/>
              </a:solidFill>
            </a:endParaRPr>
          </a:p>
          <a:p>
            <a:r>
              <a:rPr lang="zh-CN" altLang="en-US" b="1">
                <a:solidFill>
                  <a:schemeClr val="bg2"/>
                </a:solidFill>
              </a:rPr>
              <a:t>如果出现智能乖离超</a:t>
            </a:r>
            <a:r>
              <a:rPr lang="en-US" altLang="zh-CN" b="1">
                <a:solidFill>
                  <a:schemeClr val="bg2"/>
                </a:solidFill>
              </a:rPr>
              <a:t>20</a:t>
            </a:r>
            <a:r>
              <a:rPr lang="zh-CN" altLang="en-US" b="1">
                <a:solidFill>
                  <a:schemeClr val="bg2"/>
                </a:solidFill>
              </a:rPr>
              <a:t>的急涨冲高，不能涨停的都偏向</a:t>
            </a:r>
            <a:r>
              <a:rPr lang="en-US" altLang="zh-CN" b="1">
                <a:solidFill>
                  <a:schemeClr val="bg2"/>
                </a:solidFill>
              </a:rPr>
              <a:t>T</a:t>
            </a:r>
            <a:r>
              <a:rPr lang="zh-CN" altLang="en-US" b="1">
                <a:solidFill>
                  <a:schemeClr val="bg2"/>
                </a:solidFill>
              </a:rPr>
              <a:t>低成本的节点</a:t>
            </a:r>
            <a:endParaRPr lang="zh-CN" altLang="en-US" b="1">
              <a:solidFill>
                <a:schemeClr val="bg2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025" y="986790"/>
            <a:ext cx="9568815" cy="53822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384108" y="1743075"/>
            <a:ext cx="7325995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唯信自己相信的</a:t>
            </a:r>
            <a:endParaRPr 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781290" y="4101465"/>
            <a:ext cx="3782695" cy="11791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平均股价死叉初期，中线上攻和短线上攻向上，首次死叉回档（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3-4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个交易日左右）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是回档布局实际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大科技（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5-6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成）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+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传统权重（金融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银行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煤炭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电力等）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1-2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成</a:t>
            </a:r>
            <a:endParaRPr lang="zh-CN" altLang="en-US"/>
          </a:p>
          <a:p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145" y="1315085"/>
            <a:ext cx="6125210" cy="49587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1290" y="1315085"/>
            <a:ext cx="3609975" cy="19431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846580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566025" y="1689100"/>
            <a:ext cx="3452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580" y="2477770"/>
            <a:ext cx="5334000" cy="29146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4615" y="2458720"/>
            <a:ext cx="5330190" cy="29146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170" y="1146810"/>
            <a:ext cx="10487660" cy="4945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4512310" y="6245225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资金新高</a:t>
            </a:r>
            <a:r>
              <a:rPr lang="en-US" altLang="zh-CN" sz="2000" b="1">
                <a:solidFill>
                  <a:srgbClr val="FF0000"/>
                </a:solidFill>
              </a:rPr>
              <a:t>+</a:t>
            </a:r>
            <a:r>
              <a:rPr lang="zh-CN" altLang="en-US" sz="2000" b="1">
                <a:solidFill>
                  <a:srgbClr val="FF0000"/>
                </a:solidFill>
              </a:rPr>
              <a:t>首次回档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69210" y="2552065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双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B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点回档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资金三板斧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61640" y="-635"/>
            <a:ext cx="6810375" cy="612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炒股入门</a:t>
            </a:r>
            <a:r>
              <a:rPr lang="en-US" alt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“</a:t>
            </a:r>
            <a:r>
              <a:rPr lang="zh-CN" altLang="en-US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三板斧</a:t>
            </a:r>
            <a:r>
              <a:rPr lang="en-US" alt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”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83310" y="1659890"/>
            <a:ext cx="3049905" cy="3476625"/>
          </a:xfrm>
          <a:prstGeom prst="rect">
            <a:avLst/>
          </a:prstGeom>
          <a:ln w="6350" cap="flat" cmpd="sng" algn="ctr">
            <a:solidFill>
              <a:schemeClr val="accent2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进入</a:t>
            </a:r>
            <a:r>
              <a:rPr lang="en-US" altLang="zh-CN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A</a:t>
            </a:r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股市场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你是根据什么来选股？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又是根据什么来做买卖？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en-US" altLang="zh-CN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万千头绪，止于一端！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短线王教我们的是炒股入门的第一个盈利模式</a:t>
            </a:r>
            <a:r>
              <a:rPr lang="en-US" altLang="zh-CN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——</a:t>
            </a:r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上升回档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  <a:p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553585" y="1139190"/>
            <a:ext cx="7071995" cy="5042535"/>
            <a:chOff x="7702" y="1793"/>
            <a:chExt cx="11137" cy="7941"/>
          </a:xfrm>
        </p:grpSpPr>
        <p:grpSp>
          <p:nvGrpSpPr>
            <p:cNvPr id="10" name="组合 9"/>
            <p:cNvGrpSpPr/>
            <p:nvPr/>
          </p:nvGrpSpPr>
          <p:grpSpPr>
            <a:xfrm>
              <a:off x="8643" y="2163"/>
              <a:ext cx="9955" cy="6528"/>
              <a:chOff x="497" y="2061"/>
              <a:chExt cx="13348" cy="6397"/>
            </a:xfrm>
          </p:grpSpPr>
          <p:grpSp>
            <p:nvGrpSpPr>
              <p:cNvPr id="44" name="组合 43"/>
              <p:cNvGrpSpPr/>
              <p:nvPr>
                <p:custDataLst>
                  <p:tags r:id="rId3"/>
                </p:custDataLst>
              </p:nvPr>
            </p:nvGrpSpPr>
            <p:grpSpPr>
              <a:xfrm rot="0">
                <a:off x="5266" y="2061"/>
                <a:ext cx="8144" cy="5806"/>
                <a:chOff x="3619341" y="440541"/>
                <a:chExt cx="5203833" cy="3654168"/>
              </a:xfrm>
            </p:grpSpPr>
            <p:sp>
              <p:nvSpPr>
                <p:cNvPr id="47" name="文本框 46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7092808" y="3550095"/>
                  <a:ext cx="1730366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r>
                    <a:rPr lang="zh-CN" altLang="en-US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主力追踪</a:t>
                  </a:r>
                  <a:endParaRPr lang="zh-CN" altLang="en-US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文本框 51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3619341" y="440541"/>
                  <a:ext cx="2042190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pPr algn="r"/>
                  <a:r>
                    <a:rPr lang="zh-CN" altLang="en-US" sz="1900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智能辅助线</a:t>
                  </a:r>
                  <a:endParaRPr lang="zh-CN" altLang="en-US" sz="1900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" name="文本框 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830" y="2446"/>
                <a:ext cx="4336" cy="595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1">
                <a:noAutofit/>
              </a:bodyPr>
              <a:p>
                <a:pPr algn="ctr"/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rPr>
                  <a:t>上升趋势、下降趋势、横盘趋势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endParaRPr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4831" y="4604"/>
                <a:ext cx="4246" cy="3262"/>
                <a:chOff x="4019" y="4638"/>
                <a:chExt cx="5679" cy="3962"/>
              </a:xfrm>
            </p:grpSpPr>
            <p:sp>
              <p:nvSpPr>
                <p:cNvPr id="9" name="等腰三角形 8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4019" y="4638"/>
                  <a:ext cx="5679" cy="3962"/>
                </a:xfrm>
                <a:prstGeom prst="triangle">
                  <a:avLst/>
                </a:prstGeom>
                <a:noFill/>
                <a:ln w="127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>
                  <a:normAutofit/>
                </a:bodyPr>
                <a:p>
                  <a:pPr algn="ctr"/>
                  <a:endParaRPr lang="zh-CN" altLang="en-US" sz="1350"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" name="文本框 10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5151" y="6608"/>
                  <a:ext cx="3172" cy="12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炒股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三板斧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19" name="文本框 18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497" y="7590"/>
                <a:ext cx="2800" cy="463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/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  <a:sym typeface="+mn-ea"/>
                  </a:rPr>
                  <a:t>强弱金叉、顶底背离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+mn-ea"/>
                </a:endParaRPr>
              </a:p>
            </p:txBody>
          </p:sp>
          <p:sp>
            <p:nvSpPr>
              <p:cNvPr id="60" name="文本框 59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265" y="7833"/>
                <a:ext cx="3580" cy="463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>
                  <a:buClrTx/>
                  <a:buSzTx/>
                  <a:buFontTx/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回档低吸、资金新高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12" name="任意多边形 11"/>
              <p:cNvSpPr/>
              <p:nvPr>
                <p:custDataLst>
                  <p:tags r:id="rId11"/>
                </p:custDataLst>
              </p:nvPr>
            </p:nvSpPr>
            <p:spPr>
              <a:xfrm rot="2157230">
                <a:off x="3388" y="6808"/>
                <a:ext cx="2309" cy="1650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BD0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5" name="文本框 64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3598" y="7370"/>
                <a:ext cx="1853" cy="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买卖点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任意多边形 13"/>
              <p:cNvSpPr/>
              <p:nvPr>
                <p:custDataLst>
                  <p:tags r:id="rId13"/>
                </p:custDataLst>
              </p:nvPr>
            </p:nvSpPr>
            <p:spPr>
              <a:xfrm rot="2157230">
                <a:off x="8005" y="6797"/>
                <a:ext cx="2252" cy="1637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09D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65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462" y="7370"/>
                <a:ext cx="1217" cy="46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资金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" name="任意多边形 14"/>
              <p:cNvSpPr/>
              <p:nvPr>
                <p:custDataLst>
                  <p:tags r:id="rId15"/>
                </p:custDataLst>
              </p:nvPr>
            </p:nvSpPr>
            <p:spPr>
              <a:xfrm rot="2157230">
                <a:off x="5669" y="3999"/>
                <a:ext cx="2514" cy="1822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F6FC6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 lnSpcReduction="10000"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7" name="文本框 66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6345" y="4602"/>
                <a:ext cx="1217" cy="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趋势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6" name="文本框 15"/>
            <p:cNvSpPr txBox="1"/>
            <p:nvPr>
              <p:custDataLst>
                <p:tags r:id="rId17"/>
              </p:custDataLst>
            </p:nvPr>
          </p:nvSpPr>
          <p:spPr>
            <a:xfrm>
              <a:off x="8121" y="7123"/>
              <a:ext cx="2181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捕捞季节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18"/>
              </p:custDataLst>
            </p:nvPr>
          </p:nvSpPr>
          <p:spPr>
            <a:xfrm>
              <a:off x="12002" y="3347"/>
              <a:ext cx="2468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sz="1900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智能辅助线</a:t>
              </a:r>
              <a:endParaRPr lang="zh-CN" altLang="en-US" sz="1900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19"/>
              </p:custDataLst>
            </p:nvPr>
          </p:nvSpPr>
          <p:spPr>
            <a:xfrm>
              <a:off x="16022" y="7205"/>
              <a:ext cx="2092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ct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主力追踪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  <a:p>
              <a:pPr algn="ct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主力净买额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702" y="1793"/>
              <a:ext cx="11137" cy="7941"/>
            </a:xfrm>
            <a:prstGeom prst="rect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</p:spTree>
    <p:custDataLst>
      <p:tags r:id="rId2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766570" y="0"/>
            <a:ext cx="8898255" cy="6769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三板斧实战</a:t>
            </a:r>
            <a:r>
              <a:rPr lang="en-US" alt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——</a:t>
            </a: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上升回档</a:t>
            </a:r>
            <a:endParaRPr kumimoji="0" lang="zh-CN" altLang="en-US" sz="4400" b="1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43375" y="6115050"/>
            <a:ext cx="4806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基础应用：上升趋势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红肥绿瘦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捕捞季节金叉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55" y="1116965"/>
            <a:ext cx="10553700" cy="49269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11.xml><?xml version="1.0" encoding="utf-8"?>
<p:tagLst xmlns:p="http://schemas.openxmlformats.org/presentationml/2006/main">
  <p:tag name="KSO_WPP_MARK_KEY" val="34a5c737-2527-451b-a6cc-313a70f4ce21"/>
  <p:tag name="COMMONDATA" val="eyJoZGlkIjoiOTQ1ZjcwNmNkMTFhMjA1Zjg5NzQyMTQ1MGUxYmIzMWEifQ=="/>
  <p:tag name="commondata" val="eyJoZGlkIjoiMTE5OTlmMmY3Mzc0MTBlODE0YTNlMWY0MTJhZTZiYTYifQ==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DIAGRAM_VIRTUALLY_FRAME" val="{&quot;height&quot;:288.6,&quot;left&quot;:43.9,&quot;top&quot;:133,&quot;width&quot;:890.45}"/>
</p:tagLst>
</file>

<file path=ppt/tags/tag57.xml><?xml version="1.0" encoding="utf-8"?>
<p:tagLst xmlns:p="http://schemas.openxmlformats.org/presentationml/2006/main">
  <p:tag name="KSO_WM_DIAGRAM_VIRTUALLY_FRAME" val="{&quot;height&quot;:288.6,&quot;left&quot;:43.9,&quot;top&quot;:133,&quot;width&quot;:890.45}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334_3*i*0"/>
  <p:tag name="KSO_WM_TEMPLATE_CATEGORY" val="diagram"/>
  <p:tag name="KSO_WM_TEMPLATE_INDEX" val="334"/>
  <p:tag name="KSO_WM_UNIT_INDEX" val="0"/>
</p:tagLst>
</file>

<file path=ppt/tags/tag66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7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8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1_1"/>
  <p:tag name="KSO_WM_UNIT_ID" val="diagram20187073_1*q_h_a*1_1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69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1"/>
  <p:tag name="KSO_WM_UNIT_ID" val="diagram355_3*q_i*1_1"/>
  <p:tag name="KSO_WM_UNIT_CLEAR" val="1"/>
  <p:tag name="KSO_WM_UNIT_LAYERLEVEL" val="1_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3_1"/>
  <p:tag name="KSO_WM_UNIT_ID" val="diagram20187073_1*q_h_a*1_3_1"/>
  <p:tag name="KSO_WM_UNIT_LAYERLEVEL" val="1_1_1"/>
  <p:tag name="KSO_WM_UNIT_VALUE" val="13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72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2_1"/>
  <p:tag name="KSO_WM_UNIT_ID" val="diagram20187073_1*q_h_a*1_2_1"/>
  <p:tag name="KSO_WM_UNIT_LAYERLEVEL" val="1_1_1"/>
  <p:tag name="KSO_WM_UNIT_VALUE" val="12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73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5"/>
  <p:tag name="KSO_WM_UNIT_ID" val="diagram355_3*q_i*1_5"/>
  <p:tag name="KSO_WM_UNIT_CLEAR" val="1"/>
  <p:tag name="KSO_WM_UNIT_LAYERLEVEL" val="1_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2"/>
  <p:tag name="KSO_WM_UNIT_ID" val="diagram355_3*q_i*1_2"/>
  <p:tag name="KSO_WM_UNIT_CLEAR" val="1"/>
  <p:tag name="KSO_WM_UNIT_LAYERLEVEL" val="1_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7"/>
  <p:tag name="KSO_WM_UNIT_ID" val="diagram355_3*q_i*1_7"/>
  <p:tag name="KSO_WM_UNIT_CLEAR" val="1"/>
  <p:tag name="KSO_WM_UNIT_LAYERLEVEL" val="1_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3_1"/>
  <p:tag name="KSO_WM_UNIT_ID" val="diagram334_3*q_h_f*1_3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81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1879</Words>
  <Application>WPS 演示</Application>
  <PresentationFormat>宽屏</PresentationFormat>
  <Paragraphs>201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Arial</vt:lpstr>
      <vt:lpstr>宋体</vt:lpstr>
      <vt:lpstr>Wingdings</vt:lpstr>
      <vt:lpstr>Wingdings</vt:lpstr>
      <vt:lpstr>思源黑体 CN Light</vt:lpstr>
      <vt:lpstr>思源黑体 CN Bold</vt:lpstr>
      <vt:lpstr>思源黑体 CN Medium</vt:lpstr>
      <vt:lpstr>思源黑体 CN Normal</vt:lpstr>
      <vt:lpstr>思源黑体 CN Regular</vt:lpstr>
      <vt:lpstr>华文细黑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木栖鸟</cp:lastModifiedBy>
  <cp:revision>527</cp:revision>
  <dcterms:created xsi:type="dcterms:W3CDTF">2019-06-19T02:08:00Z</dcterms:created>
  <dcterms:modified xsi:type="dcterms:W3CDTF">2025-10-29T07:06:26Z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2052-12.1.0.23125</vt:lpwstr>
  </property>
  <property fmtid="{D5CDD505-2E9C-101B-9397-08002B2CF9AE}" pid="3" name="ICV">
    <vt:lpwstr>EAD0E4B342764C5CBBCFA7AD1FFE47E5_13</vt:lpwstr>
  </property>
</Properties>
</file>