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2"/>
  </p:handoutMasterIdLst>
  <p:sldIdLst>
    <p:sldId id="263" r:id="rId3"/>
    <p:sldId id="816" r:id="rId4"/>
    <p:sldId id="817" r:id="rId5"/>
    <p:sldId id="835" r:id="rId7"/>
    <p:sldId id="833" r:id="rId8"/>
    <p:sldId id="845" r:id="rId9"/>
    <p:sldId id="846" r:id="rId10"/>
    <p:sldId id="719" r:id="rId11"/>
    <p:sldId id="343" r:id="rId12"/>
    <p:sldId id="562" r:id="rId13"/>
    <p:sldId id="839" r:id="rId14"/>
    <p:sldId id="815" r:id="rId15"/>
    <p:sldId id="691" r:id="rId16"/>
    <p:sldId id="840" r:id="rId17"/>
    <p:sldId id="699" r:id="rId18"/>
    <p:sldId id="700" r:id="rId19"/>
    <p:sldId id="843" r:id="rId20"/>
    <p:sldId id="273" r:id="rId21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14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8.xml"/><Relationship Id="rId3" Type="http://schemas.openxmlformats.org/officeDocument/2006/relationships/image" Target="../media/image12.pn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1.xml"/><Relationship Id="rId3" Type="http://schemas.openxmlformats.org/officeDocument/2006/relationships/image" Target="../media/image13.png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4.xml"/><Relationship Id="rId4" Type="http://schemas.openxmlformats.org/officeDocument/2006/relationships/image" Target="../media/image15.png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7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3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0.xml"/><Relationship Id="rId3" Type="http://schemas.openxmlformats.org/officeDocument/2006/relationships/image" Target="../media/image18.png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4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3.xml"/><Relationship Id="rId3" Type="http://schemas.openxmlformats.org/officeDocument/2006/relationships/image" Target="../media/image19.png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5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6.xml"/><Relationship Id="rId3" Type="http://schemas.openxmlformats.org/officeDocument/2006/relationships/image" Target="../media/image20.png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08.xml"/><Relationship Id="rId2" Type="http://schemas.openxmlformats.org/officeDocument/2006/relationships/image" Target="../media/image21.png"/><Relationship Id="rId1" Type="http://schemas.openxmlformats.org/officeDocument/2006/relationships/tags" Target="../tags/tag10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3.xml"/><Relationship Id="rId5" Type="http://schemas.openxmlformats.org/officeDocument/2006/relationships/image" Target="../media/image2.png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4.xml"/><Relationship Id="rId3" Type="http://schemas.openxmlformats.org/officeDocument/2006/relationships/image" Target="../media/image1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3" Type="http://schemas.openxmlformats.org/officeDocument/2006/relationships/comments" Target="../comments/comment1.xml"/><Relationship Id="rId22" Type="http://schemas.openxmlformats.org/officeDocument/2006/relationships/notesSlide" Target="../notesSlides/notesSlide6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85.xml"/><Relationship Id="rId2" Type="http://schemas.openxmlformats.org/officeDocument/2006/relationships/tags" Target="../tags/tag67.xml"/><Relationship Id="rId19" Type="http://schemas.openxmlformats.org/officeDocument/2006/relationships/tags" Target="../tags/tag84.xml"/><Relationship Id="rId18" Type="http://schemas.openxmlformats.org/officeDocument/2006/relationships/tags" Target="../tags/tag83.xml"/><Relationship Id="rId17" Type="http://schemas.openxmlformats.org/officeDocument/2006/relationships/tags" Target="../tags/tag82.xml"/><Relationship Id="rId16" Type="http://schemas.openxmlformats.org/officeDocument/2006/relationships/tags" Target="../tags/tag81.xml"/><Relationship Id="rId15" Type="http://schemas.openxmlformats.org/officeDocument/2006/relationships/tags" Target="../tags/tag80.xml"/><Relationship Id="rId14" Type="http://schemas.openxmlformats.org/officeDocument/2006/relationships/tags" Target="../tags/tag79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2025-11-5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243705" y="465582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66570" y="0"/>
            <a:ext cx="889825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三板斧实战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上升回档</a:t>
            </a:r>
            <a:endParaRPr kumimoji="0" lang="zh-CN" altLang="en-US" sz="4400" b="1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43375" y="6115050"/>
            <a:ext cx="4806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基础应用：上升趋势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红肥绿瘦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捕捞季节金叉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55" y="1116965"/>
            <a:ext cx="10553700" cy="4926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66570" y="0"/>
            <a:ext cx="889825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三板斧进阶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双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点回档</a:t>
            </a:r>
            <a:endParaRPr kumimoji="0" lang="zh-CN" altLang="en-US" sz="4400" b="1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95" y="916305"/>
            <a:ext cx="8197850" cy="55670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9142730" y="2407285"/>
            <a:ext cx="2893060" cy="258445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2"/>
                </a:solidFill>
              </a:rPr>
              <a:t>什么是双</a:t>
            </a:r>
            <a:r>
              <a:rPr lang="en-US" altLang="zh-CN" b="1">
                <a:solidFill>
                  <a:schemeClr val="bg2"/>
                </a:solidFill>
              </a:rPr>
              <a:t>B</a:t>
            </a:r>
            <a:r>
              <a:rPr lang="zh-CN" altLang="en-US" b="1">
                <a:solidFill>
                  <a:schemeClr val="bg2"/>
                </a:solidFill>
              </a:rPr>
              <a:t>点？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>
              <a:solidFill>
                <a:schemeClr val="bg2"/>
              </a:solidFill>
            </a:endParaRPr>
          </a:p>
          <a:p>
            <a:r>
              <a:rPr lang="zh-CN" altLang="en-US">
                <a:solidFill>
                  <a:schemeClr val="bg2"/>
                </a:solidFill>
              </a:rPr>
              <a:t>在同一个回档横盘平台中，短期出现两个</a:t>
            </a:r>
            <a:r>
              <a:rPr lang="en-US" altLang="zh-CN">
                <a:solidFill>
                  <a:schemeClr val="bg2"/>
                </a:solidFill>
              </a:rPr>
              <a:t>B</a:t>
            </a:r>
            <a:r>
              <a:rPr lang="zh-CN" altLang="en-US">
                <a:solidFill>
                  <a:schemeClr val="bg2"/>
                </a:solidFill>
              </a:rPr>
              <a:t>点信号</a:t>
            </a:r>
            <a:endParaRPr lang="zh-CN" altLang="en-US">
              <a:solidFill>
                <a:schemeClr val="bg2"/>
              </a:solidFill>
            </a:endParaRPr>
          </a:p>
          <a:p>
            <a:endParaRPr lang="zh-CN" altLang="en-US">
              <a:solidFill>
                <a:schemeClr val="bg2"/>
              </a:solidFill>
            </a:endParaRPr>
          </a:p>
          <a:p>
            <a:r>
              <a:rPr lang="en-US" altLang="zh-CN">
                <a:solidFill>
                  <a:schemeClr val="bg2"/>
                </a:solidFill>
              </a:rPr>
              <a:t>B</a:t>
            </a:r>
            <a:r>
              <a:rPr lang="zh-CN" altLang="en-US">
                <a:solidFill>
                  <a:schemeClr val="bg2"/>
                </a:solidFill>
              </a:rPr>
              <a:t>点代表趋势拐点，短期能够两次破位后又快速出现</a:t>
            </a:r>
            <a:r>
              <a:rPr lang="en-US" altLang="zh-CN">
                <a:solidFill>
                  <a:schemeClr val="bg2"/>
                </a:solidFill>
              </a:rPr>
              <a:t>B</a:t>
            </a:r>
            <a:r>
              <a:rPr lang="zh-CN" altLang="en-US">
                <a:solidFill>
                  <a:schemeClr val="bg2"/>
                </a:solidFill>
              </a:rPr>
              <a:t>点修复，意味着背后有强主力控盘震仓</a:t>
            </a:r>
            <a:endParaRPr lang="zh-CN" altLang="en-US">
              <a:solidFill>
                <a:schemeClr val="bg2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5825" y="926465"/>
            <a:ext cx="5956935" cy="55568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智能盯盘</a:t>
            </a: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</a:t>
            </a: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点选股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98290" y="5132070"/>
            <a:ext cx="271399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回档要求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①有明显的调整波段（重心下移）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②没有顶背离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③没有低开缺口压力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④距离智能辅助线不能太远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620" y="926465"/>
            <a:ext cx="4234815" cy="55283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资金进阶：洞悉主力意图</a:t>
            </a:r>
            <a:endParaRPr kumimoji="0" lang="zh-CN" altLang="en-US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2385" y="6115050"/>
            <a:ext cx="822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通过资金流向判别主力意图：死叉调整期间，主力净买额</a:t>
            </a:r>
            <a:r>
              <a:rPr lang="en-US" altLang="zh-CN"/>
              <a:t>“</a:t>
            </a:r>
            <a:r>
              <a:rPr lang="zh-CN" altLang="en-US"/>
              <a:t>上楼梯</a:t>
            </a:r>
            <a:r>
              <a:rPr lang="en-US" altLang="zh-CN"/>
              <a:t>”</a:t>
            </a:r>
            <a:r>
              <a:rPr lang="zh-CN" altLang="en-US"/>
              <a:t>还是</a:t>
            </a:r>
            <a:r>
              <a:rPr lang="en-US" altLang="zh-CN"/>
              <a:t>“</a:t>
            </a:r>
            <a:r>
              <a:rPr lang="zh-CN" altLang="en-US"/>
              <a:t>下楼梯）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" y="942975"/>
            <a:ext cx="11109960" cy="5172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圆角矩形 5"/>
          <p:cNvSpPr/>
          <p:nvPr/>
        </p:nvSpPr>
        <p:spPr>
          <a:xfrm>
            <a:off x="3837305" y="1659255"/>
            <a:ext cx="1406525" cy="414972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613400" y="1602740"/>
            <a:ext cx="1223010" cy="42062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287260" y="1454150"/>
            <a:ext cx="1066800" cy="435483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501390" y="3572510"/>
            <a:ext cx="12782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0" name="圆角矩形 9"/>
          <p:cNvSpPr/>
          <p:nvPr/>
        </p:nvSpPr>
        <p:spPr>
          <a:xfrm>
            <a:off x="5302250" y="3572510"/>
            <a:ext cx="12655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1" name="圆角矩形 10"/>
          <p:cNvSpPr/>
          <p:nvPr/>
        </p:nvSpPr>
        <p:spPr>
          <a:xfrm>
            <a:off x="6928485" y="3572510"/>
            <a:ext cx="142557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死叉调整，资金外流趋势，金叉诱多后破位</a:t>
            </a:r>
            <a:endParaRPr lang="zh-CN" altLang="en-US" sz="1200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" y="942975"/>
            <a:ext cx="3067050" cy="1524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550545" y="2261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十字星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下影线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倒锤头线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模式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买点一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53340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45475" y="2463165"/>
            <a:ext cx="3490595" cy="119888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2"/>
                </a:solidFill>
              </a:rPr>
              <a:t>B</a:t>
            </a:r>
            <a:r>
              <a:rPr lang="zh-CN" altLang="en-US" b="1">
                <a:solidFill>
                  <a:schemeClr val="bg2"/>
                </a:solidFill>
              </a:rPr>
              <a:t>点次日的性价比低吸：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b="1">
                <a:solidFill>
                  <a:schemeClr val="bg2"/>
                </a:solidFill>
              </a:rPr>
              <a:t>次日资金翻红且给到智能乖离</a:t>
            </a:r>
            <a:r>
              <a:rPr lang="en-US" altLang="zh-CN" b="1">
                <a:solidFill>
                  <a:schemeClr val="bg2"/>
                </a:solidFill>
              </a:rPr>
              <a:t>5</a:t>
            </a:r>
            <a:r>
              <a:rPr lang="zh-CN" altLang="en-US" b="1">
                <a:solidFill>
                  <a:schemeClr val="bg2"/>
                </a:solidFill>
              </a:rPr>
              <a:t>左右的性价比低吸节点</a:t>
            </a:r>
            <a:endParaRPr lang="zh-CN" altLang="en-US" b="1">
              <a:solidFill>
                <a:schemeClr val="bg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" y="964565"/>
            <a:ext cx="7525385" cy="54216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模式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买点二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53340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45475" y="2463165"/>
            <a:ext cx="3490595" cy="119888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2"/>
                </a:solidFill>
              </a:rPr>
              <a:t>B</a:t>
            </a:r>
            <a:r>
              <a:rPr lang="zh-CN" altLang="en-US" b="1">
                <a:solidFill>
                  <a:schemeClr val="bg2"/>
                </a:solidFill>
              </a:rPr>
              <a:t>点后的首次回档：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日线捕捞季节金叉初期或死叉后期，回档出现转折性</a:t>
            </a:r>
            <a:r>
              <a:rPr lang="en-US" altLang="zh-CN" b="1">
                <a:solidFill>
                  <a:schemeClr val="bg2"/>
                </a:solidFill>
              </a:rPr>
              <a:t>K</a:t>
            </a:r>
            <a:r>
              <a:rPr lang="zh-CN" altLang="en-US" b="1">
                <a:solidFill>
                  <a:schemeClr val="bg2"/>
                </a:solidFill>
              </a:rPr>
              <a:t>线</a:t>
            </a:r>
            <a:endParaRPr lang="zh-CN" altLang="en-US" b="1">
              <a:solidFill>
                <a:schemeClr val="bg2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595" y="1102995"/>
            <a:ext cx="6820535" cy="51047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8028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488"/>
          <a:stretch>
            <a:fillRect/>
          </a:stretch>
        </p:blipFill>
        <p:spPr>
          <a:xfrm>
            <a:off x="386715" y="1068705"/>
            <a:ext cx="8028305" cy="52844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8738235" y="2012950"/>
            <a:ext cx="3241040" cy="313817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2"/>
                </a:solidFill>
              </a:rPr>
              <a:t>模式为波段操作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一般捕捞季节初次死叉减仓；</a:t>
            </a:r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捕捞季节出现顶背离死叉离场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止损卖点：</a:t>
            </a:r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跌破辅助线超</a:t>
            </a:r>
            <a:r>
              <a:rPr lang="en-US" altLang="zh-CN" b="1">
                <a:solidFill>
                  <a:schemeClr val="bg2"/>
                </a:solidFill>
              </a:rPr>
              <a:t>2%</a:t>
            </a:r>
            <a:r>
              <a:rPr lang="zh-CN" altLang="en-US" b="1">
                <a:solidFill>
                  <a:schemeClr val="bg2"/>
                </a:solidFill>
              </a:rPr>
              <a:t>离场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如果出现智能乖离超</a:t>
            </a:r>
            <a:r>
              <a:rPr lang="en-US" altLang="zh-CN" b="1">
                <a:solidFill>
                  <a:schemeClr val="bg2"/>
                </a:solidFill>
              </a:rPr>
              <a:t>20</a:t>
            </a:r>
            <a:r>
              <a:rPr lang="zh-CN" altLang="en-US" b="1">
                <a:solidFill>
                  <a:schemeClr val="bg2"/>
                </a:solidFill>
              </a:rPr>
              <a:t>的急涨冲高，不能涨停的都偏向</a:t>
            </a:r>
            <a:r>
              <a:rPr lang="en-US" altLang="zh-CN" b="1">
                <a:solidFill>
                  <a:schemeClr val="bg2"/>
                </a:solidFill>
              </a:rPr>
              <a:t>T</a:t>
            </a:r>
            <a:r>
              <a:rPr lang="zh-CN" altLang="en-US" b="1">
                <a:solidFill>
                  <a:schemeClr val="bg2"/>
                </a:solidFill>
              </a:rPr>
              <a:t>低成本的节点</a:t>
            </a:r>
            <a:endParaRPr lang="zh-CN" altLang="en-US" b="1">
              <a:solidFill>
                <a:schemeClr val="bg2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310" y="1133475"/>
            <a:ext cx="9262745" cy="52101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98385" y="4163695"/>
            <a:ext cx="4156710" cy="1179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平均股价死叉后期，中线上攻和短线上攻向上，首次死叉回档，但流动资金连续翻绿，下一轮金叉仍然是弱势反抽预期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大科技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新能源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（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4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-5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成）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+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传统权重（金融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银行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煤炭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电力等）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1-2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</a:t>
            </a:r>
            <a:endParaRPr lang="zh-CN" altLang="en-US"/>
          </a:p>
          <a:p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045" y="998855"/>
            <a:ext cx="4493895" cy="54679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175" y="1573530"/>
            <a:ext cx="3524250" cy="19621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658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726680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90" y="2520950"/>
            <a:ext cx="5353050" cy="2924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7950" y="2673985"/>
            <a:ext cx="5318760" cy="21837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强势股回档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32965" y="6245225"/>
            <a:ext cx="72650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资金新高</a:t>
            </a:r>
            <a:r>
              <a:rPr lang="en-US" altLang="zh-CN" sz="2000" b="1">
                <a:solidFill>
                  <a:srgbClr val="FF0000"/>
                </a:solidFill>
              </a:rPr>
              <a:t>+</a:t>
            </a:r>
            <a:r>
              <a:rPr lang="zh-CN" altLang="en-US" sz="2000" b="1">
                <a:solidFill>
                  <a:srgbClr val="FF0000"/>
                </a:solidFill>
              </a:rPr>
              <a:t>死叉后期（死叉</a:t>
            </a:r>
            <a:r>
              <a:rPr lang="en-US" altLang="zh-CN" sz="2000" b="1">
                <a:solidFill>
                  <a:srgbClr val="FF0000"/>
                </a:solidFill>
              </a:rPr>
              <a:t>3-4</a:t>
            </a:r>
            <a:r>
              <a:rPr lang="zh-CN" altLang="en-US" sz="2000" b="1">
                <a:solidFill>
                  <a:srgbClr val="FF0000"/>
                </a:solidFill>
              </a:rPr>
              <a:t>个交易日）</a:t>
            </a:r>
            <a:r>
              <a:rPr lang="en-US" altLang="zh-CN" sz="2000" b="1">
                <a:solidFill>
                  <a:srgbClr val="FF0000"/>
                </a:solidFill>
              </a:rPr>
              <a:t>+</a:t>
            </a:r>
            <a:r>
              <a:rPr lang="zh-CN" altLang="en-US" sz="2000" b="1">
                <a:solidFill>
                  <a:srgbClr val="FF0000"/>
                </a:solidFill>
              </a:rPr>
              <a:t>主力净买额回流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305" y="903605"/>
            <a:ext cx="8186420" cy="52946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305" y="5093335"/>
            <a:ext cx="4802505" cy="1092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控盘股回档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32965" y="6245225"/>
            <a:ext cx="72650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资金新高</a:t>
            </a:r>
            <a:r>
              <a:rPr lang="en-US" altLang="zh-CN" sz="2000" b="1">
                <a:solidFill>
                  <a:srgbClr val="FF0000"/>
                </a:solidFill>
              </a:rPr>
              <a:t>+</a:t>
            </a:r>
            <a:r>
              <a:rPr lang="zh-CN" altLang="en-US" sz="2000" b="1">
                <a:solidFill>
                  <a:srgbClr val="FF0000"/>
                </a:solidFill>
              </a:rPr>
              <a:t>死叉后期（死叉</a:t>
            </a:r>
            <a:r>
              <a:rPr lang="en-US" altLang="zh-CN" sz="2000" b="1">
                <a:solidFill>
                  <a:srgbClr val="FF0000"/>
                </a:solidFill>
              </a:rPr>
              <a:t>3-4</a:t>
            </a:r>
            <a:r>
              <a:rPr lang="zh-CN" altLang="en-US" sz="2000" b="1">
                <a:solidFill>
                  <a:srgbClr val="FF0000"/>
                </a:solidFill>
              </a:rPr>
              <a:t>个交易日）</a:t>
            </a:r>
            <a:r>
              <a:rPr lang="en-US" altLang="zh-CN" sz="2000" b="1">
                <a:solidFill>
                  <a:srgbClr val="FF0000"/>
                </a:solidFill>
              </a:rPr>
              <a:t>+</a:t>
            </a:r>
            <a:r>
              <a:rPr lang="zh-CN" altLang="en-US" sz="2000" b="1">
                <a:solidFill>
                  <a:srgbClr val="FF0000"/>
                </a:solidFill>
              </a:rPr>
              <a:t>主力净买额回流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795" y="903605"/>
            <a:ext cx="8207375" cy="53416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双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B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点回档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资金三板斧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炒股入门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3310" y="1659890"/>
            <a:ext cx="3049905" cy="3476625"/>
          </a:xfrm>
          <a:prstGeom prst="rect">
            <a:avLst/>
          </a:prstGeom>
          <a:ln w="6350" cap="flat" cmpd="sng" algn="ctr">
            <a:solidFill>
              <a:schemeClr val="accent2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进入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A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股市场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你是根据什么来选股？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又是根据什么来做买卖？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en-US" altLang="zh-CN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万千头绪，止于一端！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短线王教我们的是炒股入门的第一个盈利模式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——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上升回档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553585" y="1139190"/>
            <a:ext cx="7071995" cy="5042535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643" y="2163"/>
              <a:ext cx="9955" cy="6528"/>
              <a:chOff x="497" y="2061"/>
              <a:chExt cx="13348" cy="63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97" y="7590"/>
                <a:ext cx="280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强弱金叉、顶底背离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265" y="7833"/>
                <a:ext cx="358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回档低吸、资金新高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217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6022" y="7205"/>
              <a:ext cx="2092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主力追踪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custDataLst>
      <p:tags r:id="rId2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4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7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69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76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83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84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1990</Words>
  <Application>WPS 演示</Application>
  <PresentationFormat>宽屏</PresentationFormat>
  <Paragraphs>207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思源黑体 CN Regular</vt:lpstr>
      <vt:lpstr>华文细黑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阿涛</cp:lastModifiedBy>
  <cp:revision>528</cp:revision>
  <dcterms:created xsi:type="dcterms:W3CDTF">2019-06-19T02:08:00Z</dcterms:created>
  <dcterms:modified xsi:type="dcterms:W3CDTF">2025-11-05T06:58:05Z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40E5FEC9B0CF4BCE81E2A5CCA125F8C3_13</vt:lpwstr>
  </property>
</Properties>
</file>