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ppt/comments/comment5.xml" ContentType="application/vnd.openxmlformats-officedocument.presentationml.comment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handoutMasterIdLst>
    <p:handoutMasterId r:id="rId24"/>
  </p:handoutMasterIdLst>
  <p:sldIdLst>
    <p:sldId id="263" r:id="rId3"/>
    <p:sldId id="816" r:id="rId4"/>
    <p:sldId id="817" r:id="rId5"/>
    <p:sldId id="835" r:id="rId7"/>
    <p:sldId id="833" r:id="rId8"/>
    <p:sldId id="849" r:id="rId9"/>
    <p:sldId id="845" r:id="rId10"/>
    <p:sldId id="847" r:id="rId11"/>
    <p:sldId id="719" r:id="rId12"/>
    <p:sldId id="343" r:id="rId13"/>
    <p:sldId id="562" r:id="rId14"/>
    <p:sldId id="839" r:id="rId15"/>
    <p:sldId id="815" r:id="rId16"/>
    <p:sldId id="691" r:id="rId17"/>
    <p:sldId id="840" r:id="rId18"/>
    <p:sldId id="699" r:id="rId19"/>
    <p:sldId id="700" r:id="rId20"/>
    <p:sldId id="843" r:id="rId21"/>
    <p:sldId id="848" r:id="rId22"/>
    <p:sldId id="273" r:id="rId23"/>
  </p:sldIdLst>
  <p:sldSz cx="12192000" cy="6858000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3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2" clrIdx="0"/>
  <p:cmAuthor id="2" name="作者" initials="A" lastIdx="0" clrIdx="1"/>
  <p:cmAuthor id="3" name="PP" initials="P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0EFF"/>
    <a:srgbClr val="F0B928"/>
    <a:srgbClr val="FFFAD7"/>
    <a:srgbClr val="FFFD9C"/>
    <a:srgbClr val="FFFEED"/>
    <a:srgbClr val="FFF5AD"/>
    <a:srgbClr val="FFF9CA"/>
    <a:srgbClr val="FFF4A1"/>
    <a:srgbClr val="F5F7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60"/>
        <p:guide pos="383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9" Type="http://schemas.openxmlformats.org/officeDocument/2006/relationships/tags" Target="tags/tag119.xml"/><Relationship Id="rId28" Type="http://schemas.openxmlformats.org/officeDocument/2006/relationships/commentAuthors" Target="commentAuthors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handoutMaster" Target="handoutMasters/handoutMaster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9-14T13:39:35.021" idx="1">
    <p:pos x="10" y="10"/>
    <p:text>启迪环境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9-14T16:44:22.177" idx="2">
    <p:pos x="10" y="10"/>
    <p:text>苏大维格；大富科技</p:tex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9-14T16:44:22.177" idx="2">
    <p:pos x="10" y="10"/>
    <p:text>苏大维格；大富科技</p:tex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9-14T16:44:22.177" idx="2">
    <p:pos x="10" y="10"/>
    <p:text>苏大维格；大富科技</p:tex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9-14T16:44:22.177" idx="2">
    <p:pos x="10" y="10"/>
    <p:text>苏大维格；大富科技</p:tex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en-US" altLang="zh-CN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zh-CN" altLang="en-US"/>
              <a:t>人永远赚不到</a:t>
            </a:r>
            <a:r>
              <a:rPr lang="en-US" altLang="zh-CN"/>
              <a:t>ta</a:t>
            </a:r>
            <a:r>
              <a:rPr lang="zh-CN" altLang="en-US"/>
              <a:t>认知以外的钱</a:t>
            </a:r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7" Type="http://schemas.openxmlformats.org/officeDocument/2006/relationships/tags" Target="../tags/tag26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2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5" Type="http://schemas.openxmlformats.org/officeDocument/2006/relationships/tags" Target="../tags/tag4.xml"/><Relationship Id="rId4" Type="http://schemas.openxmlformats.org/officeDocument/2006/relationships/image" Target="../media/image2.png"/><Relationship Id="rId3" Type="http://schemas.openxmlformats.org/officeDocument/2006/relationships/tags" Target="../tags/tag3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5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9" Type="http://schemas.openxmlformats.org/officeDocument/2006/relationships/tags" Target="../tags/tag13.xml"/><Relationship Id="rId8" Type="http://schemas.openxmlformats.org/officeDocument/2006/relationships/tags" Target="../tags/tag12.xml"/><Relationship Id="rId7" Type="http://schemas.openxmlformats.org/officeDocument/2006/relationships/tags" Target="../tags/tag11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4" Type="http://schemas.openxmlformats.org/officeDocument/2006/relationships/tags" Target="../tags/tag20.xml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  <p:sp>
        <p:nvSpPr>
          <p:cNvPr id="6" name="矩形 5"/>
          <p:cNvSpPr/>
          <p:nvPr userDrawn="1"/>
        </p:nvSpPr>
        <p:spPr>
          <a:xfrm>
            <a:off x="0" y="780415"/>
            <a:ext cx="12191365" cy="6077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  <p:sp>
        <p:nvSpPr>
          <p:cNvPr id="13" name="文本框 12"/>
          <p:cNvSpPr txBox="1"/>
          <p:nvPr userDrawn="1">
            <p:custDataLst>
              <p:tags r:id="rId5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9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画板 1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tags" Target="../tags/tag4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5.xml"/><Relationship Id="rId6" Type="http://schemas.openxmlformats.org/officeDocument/2006/relationships/tags" Target="../tags/tag46.xml"/><Relationship Id="rId5" Type="http://schemas.openxmlformats.org/officeDocument/2006/relationships/tags" Target="../tags/tag45.xml"/><Relationship Id="rId4" Type="http://schemas.openxmlformats.org/officeDocument/2006/relationships/tags" Target="../tags/tag44.xml"/><Relationship Id="rId3" Type="http://schemas.openxmlformats.org/officeDocument/2006/relationships/tags" Target="../tags/tag43.xml"/><Relationship Id="rId2" Type="http://schemas.openxmlformats.org/officeDocument/2006/relationships/image" Target="../media/image4.png"/><Relationship Id="rId1" Type="http://schemas.openxmlformats.org/officeDocument/2006/relationships/tags" Target="../tags/tag42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77.xml"/><Relationship Id="rId8" Type="http://schemas.openxmlformats.org/officeDocument/2006/relationships/tags" Target="../tags/tag76.xml"/><Relationship Id="rId7" Type="http://schemas.openxmlformats.org/officeDocument/2006/relationships/tags" Target="../tags/tag75.xml"/><Relationship Id="rId6" Type="http://schemas.openxmlformats.org/officeDocument/2006/relationships/tags" Target="../tags/tag74.xml"/><Relationship Id="rId5" Type="http://schemas.openxmlformats.org/officeDocument/2006/relationships/tags" Target="../tags/tag73.xml"/><Relationship Id="rId4" Type="http://schemas.openxmlformats.org/officeDocument/2006/relationships/tags" Target="../tags/tag72.xml"/><Relationship Id="rId3" Type="http://schemas.openxmlformats.org/officeDocument/2006/relationships/tags" Target="../tags/tag71.xml"/><Relationship Id="rId23" Type="http://schemas.openxmlformats.org/officeDocument/2006/relationships/comments" Target="../comments/comment1.xml"/><Relationship Id="rId22" Type="http://schemas.openxmlformats.org/officeDocument/2006/relationships/notesSlide" Target="../notesSlides/notesSlide7.xml"/><Relationship Id="rId21" Type="http://schemas.openxmlformats.org/officeDocument/2006/relationships/slideLayout" Target="../slideLayouts/slideLayout3.xml"/><Relationship Id="rId20" Type="http://schemas.openxmlformats.org/officeDocument/2006/relationships/tags" Target="../tags/tag88.xml"/><Relationship Id="rId2" Type="http://schemas.openxmlformats.org/officeDocument/2006/relationships/tags" Target="../tags/tag70.xml"/><Relationship Id="rId19" Type="http://schemas.openxmlformats.org/officeDocument/2006/relationships/tags" Target="../tags/tag87.xml"/><Relationship Id="rId18" Type="http://schemas.openxmlformats.org/officeDocument/2006/relationships/tags" Target="../tags/tag86.xml"/><Relationship Id="rId17" Type="http://schemas.openxmlformats.org/officeDocument/2006/relationships/tags" Target="../tags/tag85.xml"/><Relationship Id="rId16" Type="http://schemas.openxmlformats.org/officeDocument/2006/relationships/tags" Target="../tags/tag84.xml"/><Relationship Id="rId15" Type="http://schemas.openxmlformats.org/officeDocument/2006/relationships/tags" Target="../tags/tag83.xml"/><Relationship Id="rId14" Type="http://schemas.openxmlformats.org/officeDocument/2006/relationships/tags" Target="../tags/tag82.xml"/><Relationship Id="rId13" Type="http://schemas.openxmlformats.org/officeDocument/2006/relationships/tags" Target="../tags/tag81.xml"/><Relationship Id="rId12" Type="http://schemas.openxmlformats.org/officeDocument/2006/relationships/tags" Target="../tags/tag80.xml"/><Relationship Id="rId11" Type="http://schemas.openxmlformats.org/officeDocument/2006/relationships/tags" Target="../tags/tag79.xml"/><Relationship Id="rId10" Type="http://schemas.openxmlformats.org/officeDocument/2006/relationships/tags" Target="../tags/tag78.xml"/><Relationship Id="rId1" Type="http://schemas.openxmlformats.org/officeDocument/2006/relationships/tags" Target="../tags/tag69.xml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91.xml"/><Relationship Id="rId3" Type="http://schemas.openxmlformats.org/officeDocument/2006/relationships/image" Target="../media/image15.png"/><Relationship Id="rId2" Type="http://schemas.openxmlformats.org/officeDocument/2006/relationships/tags" Target="../tags/tag90.xml"/><Relationship Id="rId1" Type="http://schemas.openxmlformats.org/officeDocument/2006/relationships/tags" Target="../tags/tag89.xml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94.xml"/><Relationship Id="rId3" Type="http://schemas.openxmlformats.org/officeDocument/2006/relationships/image" Target="../media/image16.png"/><Relationship Id="rId2" Type="http://schemas.openxmlformats.org/officeDocument/2006/relationships/tags" Target="../tags/tag93.xml"/><Relationship Id="rId1" Type="http://schemas.openxmlformats.org/officeDocument/2006/relationships/tags" Target="../tags/tag9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2.xml"/><Relationship Id="rId7" Type="http://schemas.openxmlformats.org/officeDocument/2006/relationships/notesSlide" Target="../notesSlides/notesSlide10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97.xml"/><Relationship Id="rId4" Type="http://schemas.openxmlformats.org/officeDocument/2006/relationships/image" Target="../media/image18.png"/><Relationship Id="rId3" Type="http://schemas.openxmlformats.org/officeDocument/2006/relationships/tags" Target="../tags/tag96.xml"/><Relationship Id="rId2" Type="http://schemas.openxmlformats.org/officeDocument/2006/relationships/tags" Target="../tags/tag95.xml"/><Relationship Id="rId1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1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100.xml"/><Relationship Id="rId4" Type="http://schemas.openxmlformats.org/officeDocument/2006/relationships/image" Target="../media/image20.png"/><Relationship Id="rId3" Type="http://schemas.openxmlformats.org/officeDocument/2006/relationships/image" Target="../media/image19.png"/><Relationship Id="rId2" Type="http://schemas.openxmlformats.org/officeDocument/2006/relationships/tags" Target="../tags/tag99.xml"/><Relationship Id="rId1" Type="http://schemas.openxmlformats.org/officeDocument/2006/relationships/tags" Target="../tags/tag98.xml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comments" Target="../comments/comment3.xml"/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103.xml"/><Relationship Id="rId3" Type="http://schemas.openxmlformats.org/officeDocument/2006/relationships/image" Target="../media/image21.png"/><Relationship Id="rId2" Type="http://schemas.openxmlformats.org/officeDocument/2006/relationships/tags" Target="../tags/tag102.xml"/><Relationship Id="rId1" Type="http://schemas.openxmlformats.org/officeDocument/2006/relationships/tags" Target="../tags/tag101.xml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comments" Target="../comments/comment4.xml"/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106.xml"/><Relationship Id="rId3" Type="http://schemas.openxmlformats.org/officeDocument/2006/relationships/image" Target="../media/image22.png"/><Relationship Id="rId2" Type="http://schemas.openxmlformats.org/officeDocument/2006/relationships/tags" Target="../tags/tag105.xml"/><Relationship Id="rId1" Type="http://schemas.openxmlformats.org/officeDocument/2006/relationships/tags" Target="../tags/tag104.xml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comments" Target="../comments/comment5.xml"/><Relationship Id="rId6" Type="http://schemas.openxmlformats.org/officeDocument/2006/relationships/notesSlide" Target="../notesSlides/notesSlide14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109.xml"/><Relationship Id="rId3" Type="http://schemas.openxmlformats.org/officeDocument/2006/relationships/image" Target="../media/image23.png"/><Relationship Id="rId2" Type="http://schemas.openxmlformats.org/officeDocument/2006/relationships/tags" Target="../tags/tag108.xml"/><Relationship Id="rId1" Type="http://schemas.openxmlformats.org/officeDocument/2006/relationships/tags" Target="../tags/tag107.xml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111.xml"/><Relationship Id="rId2" Type="http://schemas.openxmlformats.org/officeDocument/2006/relationships/image" Target="../media/image24.png"/><Relationship Id="rId1" Type="http://schemas.openxmlformats.org/officeDocument/2006/relationships/tags" Target="../tags/tag110.xml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113.xml"/><Relationship Id="rId2" Type="http://schemas.openxmlformats.org/officeDocument/2006/relationships/image" Target="../media/image25.png"/><Relationship Id="rId1" Type="http://schemas.openxmlformats.org/officeDocument/2006/relationships/tags" Target="../tags/tag1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4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7.xml"/><Relationship Id="rId7" Type="http://schemas.openxmlformats.org/officeDocument/2006/relationships/slideLayout" Target="../slideLayouts/slideLayout2.xml"/><Relationship Id="rId6" Type="http://schemas.openxmlformats.org/officeDocument/2006/relationships/tags" Target="../tags/tag118.xml"/><Relationship Id="rId5" Type="http://schemas.openxmlformats.org/officeDocument/2006/relationships/image" Target="../media/image2.png"/><Relationship Id="rId4" Type="http://schemas.openxmlformats.org/officeDocument/2006/relationships/tags" Target="../tags/tag117.xml"/><Relationship Id="rId3" Type="http://schemas.openxmlformats.org/officeDocument/2006/relationships/tags" Target="../tags/tag116.xml"/><Relationship Id="rId2" Type="http://schemas.openxmlformats.org/officeDocument/2006/relationships/tags" Target="../tags/tag115.xml"/><Relationship Id="rId1" Type="http://schemas.openxmlformats.org/officeDocument/2006/relationships/tags" Target="../tags/tag114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tags" Target="../tags/tag48.xml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53.xml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tags" Target="../tags/tag52.xml"/><Relationship Id="rId1" Type="http://schemas.openxmlformats.org/officeDocument/2006/relationships/tags" Target="../tags/tag51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3.xml"/><Relationship Id="rId8" Type="http://schemas.openxmlformats.org/officeDocument/2006/relationships/slideLayout" Target="../slideLayouts/slideLayout3.xml"/><Relationship Id="rId7" Type="http://schemas.openxmlformats.org/officeDocument/2006/relationships/tags" Target="../tags/tag5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tags" Target="../tags/tag57.xml"/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61.xml"/><Relationship Id="rId3" Type="http://schemas.openxmlformats.org/officeDocument/2006/relationships/image" Target="../media/image9.png"/><Relationship Id="rId2" Type="http://schemas.openxmlformats.org/officeDocument/2006/relationships/tags" Target="../tags/tag60.xml"/><Relationship Id="rId1" Type="http://schemas.openxmlformats.org/officeDocument/2006/relationships/tags" Target="../tags/tag5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7" Type="http://schemas.openxmlformats.org/officeDocument/2006/relationships/slideLayout" Target="../slideLayouts/slideLayout3.xml"/><Relationship Id="rId6" Type="http://schemas.openxmlformats.org/officeDocument/2006/relationships/tags" Target="../tags/tag6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tags" Target="../tags/tag63.xml"/><Relationship Id="rId1" Type="http://schemas.openxmlformats.org/officeDocument/2006/relationships/tags" Target="../tags/tag62.xml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6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67.xml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tags" Target="../tags/tag66.xml"/><Relationship Id="rId1" Type="http://schemas.openxmlformats.org/officeDocument/2006/relationships/tags" Target="../tags/tag6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6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270635" y="1350645"/>
            <a:ext cx="9650730" cy="2168525"/>
          </a:xfrm>
          <a:prstGeom prst="rect">
            <a:avLst/>
          </a:prstGeom>
          <a:noFill/>
          <a:ln w="12700" cmpd="sng">
            <a:noFill/>
            <a:prstDash val="solid"/>
          </a:ln>
        </p:spPr>
        <p:txBody>
          <a:bodyPr wrap="square" rtlCol="0">
            <a:noAutofit/>
          </a:bodyPr>
          <a:p>
            <a:pPr algn="ctr">
              <a:lnSpc>
                <a:spcPct val="120000"/>
              </a:lnSpc>
            </a:pPr>
            <a:r>
              <a:rPr lang="zh-CN" sz="4400" b="1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短线王系列培训</a:t>
            </a:r>
            <a:endParaRPr lang="zh-CN" sz="4400" b="1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  <a:p>
            <a:pPr algn="ctr">
              <a:lnSpc>
                <a:spcPct val="120000"/>
              </a:lnSpc>
            </a:pPr>
            <a:r>
              <a:rPr lang="en-US" altLang="zh-CN" sz="4400" b="1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“</a:t>
            </a:r>
            <a:r>
              <a:rPr lang="zh-CN" altLang="en-US" sz="4400" b="1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三板斧</a:t>
            </a:r>
            <a:r>
              <a:rPr lang="en-US" altLang="zh-CN" sz="4400" b="1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”</a:t>
            </a:r>
            <a:r>
              <a:rPr lang="zh-CN" altLang="en-US" sz="4400" b="1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走天下</a:t>
            </a:r>
            <a:endParaRPr lang="zh-CN" sz="4400" b="1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sz="6600" b="0" i="0" kern="1200" cap="none" spc="0" normalizeH="0" baseline="0" noProof="0" dirty="0">
              <a:solidFill>
                <a:srgbClr val="FFFFF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  <a:p>
            <a:pPr algn="r"/>
            <a:endParaRPr lang="en-US" altLang="zh-CN" sz="2000" b="1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</p:txBody>
      </p:sp>
      <p:pic>
        <p:nvPicPr>
          <p:cNvPr id="6" name="图片 5" descr="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707005" y="3855720"/>
            <a:ext cx="6777990" cy="460375"/>
          </a:xfrm>
          <a:prstGeom prst="rect">
            <a:avLst/>
          </a:prstGeom>
        </p:spPr>
      </p:pic>
      <p:sp>
        <p:nvSpPr>
          <p:cNvPr id="9" name="文本框 8"/>
          <p:cNvSpPr txBox="1"/>
          <p:nvPr>
            <p:custDataLst>
              <p:tags r:id="rId3"/>
            </p:custDataLst>
          </p:nvPr>
        </p:nvSpPr>
        <p:spPr>
          <a:xfrm>
            <a:off x="2707005" y="3903345"/>
            <a:ext cx="31438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主讲老师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     </a:t>
            </a:r>
            <a:r>
              <a:rPr lang="zh-CN" altLang="en-US" dirty="0">
                <a:solidFill>
                  <a:srgbClr val="DDEA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  <a:sym typeface="+mn-ea"/>
              </a:rPr>
              <a:t>冯锐枭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4"/>
            </p:custDataLst>
          </p:nvPr>
        </p:nvSpPr>
        <p:spPr>
          <a:xfrm>
            <a:off x="6392545" y="3903345"/>
            <a:ext cx="36239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执业编号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</a:t>
            </a:r>
            <a:r>
              <a:rPr lang="zh-CN" altLang="en-US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sym typeface="+mn-ea"/>
              </a:rPr>
              <a:t>A1120623040002</a:t>
            </a:r>
            <a:endParaRPr lang="zh-CN" altLang="en-US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</a:endParaRPr>
          </a:p>
          <a:p>
            <a:endParaRPr lang="zh-CN" altLang="en-US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582285" y="3229610"/>
            <a:ext cx="16637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r"/>
            <a:r>
              <a:rPr lang="en-US" altLang="zh-CN" sz="2000" b="1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2025-10-29</a:t>
            </a:r>
            <a:endParaRPr lang="en-US" altLang="zh-CN" sz="2000" b="1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5"/>
            </p:custDataLst>
          </p:nvPr>
        </p:nvSpPr>
        <p:spPr>
          <a:xfrm>
            <a:off x="4243705" y="4655820"/>
            <a:ext cx="3985895" cy="3987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p>
            <a:pPr algn="ctr"/>
            <a:r>
              <a:rPr lang="zh-CN" altLang="en-US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基金执业编号：</a:t>
            </a:r>
            <a:r>
              <a:rPr lang="en-US" altLang="zh-CN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A20250706000187</a:t>
            </a:r>
            <a:endParaRPr lang="en-US" altLang="zh-CN" sz="2000">
              <a:solidFill>
                <a:schemeClr val="bg1"/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</a:endParaRPr>
          </a:p>
        </p:txBody>
      </p:sp>
    </p:spTree>
    <p:custDataLst>
      <p:tags r:id="rId6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61640" y="-635"/>
            <a:ext cx="6810375" cy="6127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sz="4400" b="1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炒股入门</a:t>
            </a:r>
            <a:r>
              <a:rPr lang="en-US" altLang="zh-CN" sz="4400" b="1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“</a:t>
            </a:r>
            <a:r>
              <a:rPr lang="zh-CN" altLang="en-US" sz="4400" b="1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三板斧</a:t>
            </a:r>
            <a:r>
              <a:rPr lang="en-US" altLang="zh-CN" sz="4400" b="1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”</a:t>
            </a:r>
            <a:endParaRPr kumimoji="0" lang="zh-CN" sz="4400" b="0" i="0" kern="1200" cap="none" spc="0" normalizeH="0" baseline="0" noProof="0" dirty="0">
              <a:solidFill>
                <a:srgbClr val="FFFFF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sz="4400" b="0" i="0" kern="1200" cap="none" spc="0" normalizeH="0" baseline="0" noProof="0" dirty="0">
              <a:solidFill>
                <a:srgbClr val="FFFFF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083310" y="1659890"/>
            <a:ext cx="3049905" cy="3476625"/>
          </a:xfrm>
          <a:prstGeom prst="rect">
            <a:avLst/>
          </a:prstGeom>
          <a:ln w="6350" cap="flat" cmpd="sng" algn="ctr">
            <a:solidFill>
              <a:schemeClr val="accent2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p>
            <a:r>
              <a:rPr lang="zh-CN" altLang="en-US" sz="200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</a:rPr>
              <a:t>进入</a:t>
            </a:r>
            <a:r>
              <a:rPr lang="en-US" altLang="zh-CN" sz="200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</a:rPr>
              <a:t>A</a:t>
            </a:r>
            <a:r>
              <a:rPr lang="zh-CN" altLang="en-US" sz="200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</a:rPr>
              <a:t>股市场</a:t>
            </a:r>
            <a:endParaRPr lang="zh-CN" altLang="en-US" sz="2000">
              <a:latin typeface="华文细黑" panose="02010600040101010101" charset="-122"/>
              <a:ea typeface="华文细黑" panose="02010600040101010101" charset="-122"/>
              <a:cs typeface="华文细黑" panose="02010600040101010101" charset="-122"/>
            </a:endParaRPr>
          </a:p>
          <a:p>
            <a:r>
              <a:rPr lang="zh-CN" altLang="en-US" sz="200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</a:rPr>
              <a:t>你是根据什么来选股？</a:t>
            </a:r>
            <a:endParaRPr lang="zh-CN" altLang="en-US" sz="2000">
              <a:latin typeface="华文细黑" panose="02010600040101010101" charset="-122"/>
              <a:ea typeface="华文细黑" panose="02010600040101010101" charset="-122"/>
              <a:cs typeface="华文细黑" panose="02010600040101010101" charset="-122"/>
            </a:endParaRPr>
          </a:p>
          <a:p>
            <a:r>
              <a:rPr lang="zh-CN" altLang="en-US" sz="200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</a:rPr>
              <a:t>又是根据什么来做买卖？</a:t>
            </a:r>
            <a:endParaRPr lang="zh-CN" altLang="en-US" sz="2000">
              <a:latin typeface="华文细黑" panose="02010600040101010101" charset="-122"/>
              <a:ea typeface="华文细黑" panose="02010600040101010101" charset="-122"/>
              <a:cs typeface="华文细黑" panose="02010600040101010101" charset="-122"/>
            </a:endParaRPr>
          </a:p>
          <a:p>
            <a:endParaRPr lang="en-US" altLang="zh-CN" sz="2000">
              <a:latin typeface="华文细黑" panose="02010600040101010101" charset="-122"/>
              <a:ea typeface="华文细黑" panose="02010600040101010101" charset="-122"/>
              <a:cs typeface="华文细黑" panose="02010600040101010101" charset="-122"/>
            </a:endParaRPr>
          </a:p>
          <a:p>
            <a:r>
              <a:rPr lang="zh-CN" altLang="en-US" sz="200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</a:rPr>
              <a:t>万千头绪，止于一端！</a:t>
            </a:r>
            <a:endParaRPr lang="zh-CN" altLang="en-US" sz="2000">
              <a:latin typeface="华文细黑" panose="02010600040101010101" charset="-122"/>
              <a:ea typeface="华文细黑" panose="02010600040101010101" charset="-122"/>
              <a:cs typeface="华文细黑" panose="02010600040101010101" charset="-122"/>
            </a:endParaRPr>
          </a:p>
          <a:p>
            <a:endParaRPr lang="zh-CN" altLang="en-US" sz="2000">
              <a:latin typeface="华文细黑" panose="02010600040101010101" charset="-122"/>
              <a:ea typeface="华文细黑" panose="02010600040101010101" charset="-122"/>
              <a:cs typeface="华文细黑" panose="02010600040101010101" charset="-122"/>
            </a:endParaRPr>
          </a:p>
          <a:p>
            <a:endParaRPr lang="zh-CN" altLang="en-US" sz="2000">
              <a:latin typeface="华文细黑" panose="02010600040101010101" charset="-122"/>
              <a:ea typeface="华文细黑" panose="02010600040101010101" charset="-122"/>
              <a:cs typeface="华文细黑" panose="02010600040101010101" charset="-122"/>
              <a:sym typeface="+mn-ea"/>
            </a:endParaRPr>
          </a:p>
          <a:p>
            <a:r>
              <a:rPr lang="zh-CN" altLang="en-US" sz="200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+mn-ea"/>
              </a:rPr>
              <a:t>短线王教我们的是炒股入门的第一个盈利模式</a:t>
            </a:r>
            <a:r>
              <a:rPr lang="en-US" altLang="zh-CN" sz="200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+mn-ea"/>
              </a:rPr>
              <a:t>——</a:t>
            </a:r>
            <a:r>
              <a:rPr lang="zh-CN" altLang="en-US" sz="200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+mn-ea"/>
              </a:rPr>
              <a:t>上升回档</a:t>
            </a:r>
            <a:endParaRPr lang="zh-CN" altLang="en-US" sz="2000">
              <a:latin typeface="华文细黑" panose="02010600040101010101" charset="-122"/>
              <a:ea typeface="华文细黑" panose="02010600040101010101" charset="-122"/>
              <a:cs typeface="华文细黑" panose="02010600040101010101" charset="-122"/>
              <a:sym typeface="+mn-ea"/>
            </a:endParaRPr>
          </a:p>
          <a:p>
            <a:endParaRPr lang="zh-CN" altLang="en-US" sz="2000">
              <a:latin typeface="华文细黑" panose="02010600040101010101" charset="-122"/>
              <a:ea typeface="华文细黑" panose="02010600040101010101" charset="-122"/>
              <a:cs typeface="华文细黑" panose="02010600040101010101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4553585" y="1139190"/>
            <a:ext cx="7071995" cy="5042535"/>
            <a:chOff x="7702" y="1793"/>
            <a:chExt cx="11137" cy="7941"/>
          </a:xfrm>
        </p:grpSpPr>
        <p:grpSp>
          <p:nvGrpSpPr>
            <p:cNvPr id="10" name="组合 9"/>
            <p:cNvGrpSpPr/>
            <p:nvPr/>
          </p:nvGrpSpPr>
          <p:grpSpPr>
            <a:xfrm>
              <a:off x="8643" y="2163"/>
              <a:ext cx="9955" cy="6528"/>
              <a:chOff x="497" y="2061"/>
              <a:chExt cx="13348" cy="6397"/>
            </a:xfrm>
          </p:grpSpPr>
          <p:grpSp>
            <p:nvGrpSpPr>
              <p:cNvPr id="44" name="组合 43"/>
              <p:cNvGrpSpPr/>
              <p:nvPr>
                <p:custDataLst>
                  <p:tags r:id="rId3"/>
                </p:custDataLst>
              </p:nvPr>
            </p:nvGrpSpPr>
            <p:grpSpPr>
              <a:xfrm rot="0">
                <a:off x="5266" y="2061"/>
                <a:ext cx="8144" cy="5806"/>
                <a:chOff x="3619341" y="440541"/>
                <a:chExt cx="5203833" cy="3654168"/>
              </a:xfrm>
            </p:grpSpPr>
            <p:sp>
              <p:nvSpPr>
                <p:cNvPr id="47" name="文本框 46"/>
                <p:cNvSpPr txBox="1"/>
                <p:nvPr>
                  <p:custDataLst>
                    <p:tags r:id="rId4"/>
                  </p:custDataLst>
                </p:nvPr>
              </p:nvSpPr>
              <p:spPr>
                <a:xfrm>
                  <a:off x="7092808" y="3550095"/>
                  <a:ext cx="1730366" cy="544614"/>
                </a:xfrm>
                <a:prstGeom prst="rect">
                  <a:avLst/>
                </a:prstGeom>
                <a:noFill/>
              </p:spPr>
              <p:txBody>
                <a:bodyPr wrap="square" lIns="67500" tIns="35100" rIns="67500" bIns="35100" rtlCol="0" anchor="ctr" anchorCtr="0">
                  <a:noAutofit/>
                </a:bodyPr>
                <a:p>
                  <a:r>
                    <a:rPr lang="zh-CN" altLang="en-US" b="1" dirty="0">
                      <a:solidFill>
                        <a:schemeClr val="bg1"/>
                      </a:solidFill>
                      <a:sym typeface="Arial" panose="020B0604020202020204" pitchFamily="34" charset="0"/>
                    </a:rPr>
                    <a:t>主力追踪</a:t>
                  </a:r>
                  <a:endParaRPr lang="zh-CN" altLang="en-US" b="1" dirty="0">
                    <a:solidFill>
                      <a:schemeClr val="bg1"/>
                    </a:solidFill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2" name="文本框 51"/>
                <p:cNvSpPr txBox="1"/>
                <p:nvPr>
                  <p:custDataLst>
                    <p:tags r:id="rId5"/>
                  </p:custDataLst>
                </p:nvPr>
              </p:nvSpPr>
              <p:spPr>
                <a:xfrm>
                  <a:off x="3619341" y="440541"/>
                  <a:ext cx="2042190" cy="544614"/>
                </a:xfrm>
                <a:prstGeom prst="rect">
                  <a:avLst/>
                </a:prstGeom>
                <a:noFill/>
              </p:spPr>
              <p:txBody>
                <a:bodyPr wrap="square" lIns="67500" tIns="35100" rIns="67500" bIns="35100" rtlCol="0" anchor="ctr" anchorCtr="0">
                  <a:noAutofit/>
                </a:bodyPr>
                <a:p>
                  <a:pPr algn="r"/>
                  <a:r>
                    <a:rPr lang="zh-CN" altLang="en-US" sz="1900" b="1" dirty="0">
                      <a:solidFill>
                        <a:schemeClr val="bg1"/>
                      </a:solidFill>
                      <a:sym typeface="Arial" panose="020B0604020202020204" pitchFamily="34" charset="0"/>
                    </a:rPr>
                    <a:t>智能辅助线</a:t>
                  </a:r>
                  <a:endParaRPr lang="zh-CN" altLang="en-US" sz="1900" b="1" dirty="0">
                    <a:solidFill>
                      <a:schemeClr val="bg1"/>
                    </a:solidFill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8" name="文本框 7"/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4830" y="2446"/>
                <a:ext cx="4336" cy="595"/>
              </a:xfrm>
              <a:prstGeom prst="rect">
                <a:avLst/>
              </a:prstGeom>
              <a:noFill/>
            </p:spPr>
            <p:txBody>
              <a:bodyPr wrap="none" lIns="67500" tIns="35100" rIns="67500" bIns="35100" anchor="ctr" anchorCtr="1">
                <a:noAutofit/>
              </a:bodyPr>
              <a:p>
                <a:pPr algn="ctr"/>
                <a:r>
                  <a:rPr lang="zh-CN" altLang="en-US" sz="1400" dirty="0">
                    <a:solidFill>
                      <a:schemeClr val="accent2">
                        <a:lumMod val="75000"/>
                      </a:schemeClr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rPr>
                  <a:t>上升趋势、下降趋势、横盘趋势</a:t>
                </a:r>
                <a:endParaRPr lang="zh-CN" altLang="en-US" sz="1400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endParaRPr>
              </a:p>
            </p:txBody>
          </p:sp>
          <p:grpSp>
            <p:nvGrpSpPr>
              <p:cNvPr id="64" name="组合 63"/>
              <p:cNvGrpSpPr/>
              <p:nvPr/>
            </p:nvGrpSpPr>
            <p:grpSpPr>
              <a:xfrm>
                <a:off x="4831" y="4604"/>
                <a:ext cx="4246" cy="3262"/>
                <a:chOff x="4019" y="4638"/>
                <a:chExt cx="5679" cy="3962"/>
              </a:xfrm>
            </p:grpSpPr>
            <p:sp>
              <p:nvSpPr>
                <p:cNvPr id="9" name="等腰三角形 8"/>
                <p:cNvSpPr/>
                <p:nvPr>
                  <p:custDataLst>
                    <p:tags r:id="rId7"/>
                  </p:custDataLst>
                </p:nvPr>
              </p:nvSpPr>
              <p:spPr>
                <a:xfrm>
                  <a:off x="4019" y="4638"/>
                  <a:ext cx="5679" cy="3962"/>
                </a:xfrm>
                <a:prstGeom prst="triangle">
                  <a:avLst/>
                </a:prstGeom>
                <a:noFill/>
                <a:ln w="12700" cap="flat" cmpd="sng" algn="ctr">
                  <a:solidFill>
                    <a:sysClr val="windowText" lastClr="000000">
                      <a:lumMod val="50000"/>
                      <a:lumOff val="50000"/>
                    </a:sysClr>
                  </a:solidFill>
                  <a:prstDash val="solid"/>
                  <a:miter lim="800000"/>
                </a:ln>
                <a:effectLst/>
              </p:spPr>
              <p:txBody>
                <a:bodyPr rtlCol="0" anchor="ctr">
                  <a:normAutofit/>
                </a:bodyPr>
                <a:p>
                  <a:pPr algn="ctr"/>
                  <a:endParaRPr lang="zh-CN" altLang="en-US" sz="1350"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1" name="文本框 10"/>
                <p:cNvSpPr txBox="1"/>
                <p:nvPr>
                  <p:custDataLst>
                    <p:tags r:id="rId8"/>
                  </p:custDataLst>
                </p:nvPr>
              </p:nvSpPr>
              <p:spPr>
                <a:xfrm>
                  <a:off x="5151" y="6608"/>
                  <a:ext cx="3172" cy="120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p>
                  <a:pPr algn="ctr"/>
                  <a:r>
                    <a:rPr lang="en-US" altLang="zh-CN" b="1">
                      <a:solidFill>
                        <a:srgbClr val="0070C0"/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  </a:t>
                  </a:r>
                  <a:r>
                    <a:rPr lang="zh-CN" altLang="en-US" b="1">
                      <a:solidFill>
                        <a:srgbClr val="0070C0"/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炒股</a:t>
                  </a:r>
                  <a:endParaRPr lang="zh-CN" altLang="en-US" b="1">
                    <a:solidFill>
                      <a:srgbClr val="0070C0"/>
                    </a:solidFill>
                    <a:latin typeface="微软雅黑" panose="020B0503020204020204" charset="-122"/>
                    <a:ea typeface="微软雅黑" panose="020B0503020204020204" charset="-122"/>
                  </a:endParaRPr>
                </a:p>
                <a:p>
                  <a:pPr algn="ctr"/>
                  <a:r>
                    <a:rPr lang="en-US" altLang="zh-CN" b="1">
                      <a:solidFill>
                        <a:srgbClr val="0070C0"/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  </a:t>
                  </a:r>
                  <a:r>
                    <a:rPr lang="zh-CN" altLang="en-US" b="1">
                      <a:solidFill>
                        <a:srgbClr val="0070C0"/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三板斧</a:t>
                  </a:r>
                  <a:endParaRPr lang="zh-CN" altLang="en-US" b="1">
                    <a:solidFill>
                      <a:srgbClr val="0070C0"/>
                    </a:solidFill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</p:grpSp>
          <p:sp>
            <p:nvSpPr>
              <p:cNvPr id="19" name="文本框 18"/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497" y="7590"/>
                <a:ext cx="2800" cy="463"/>
              </a:xfrm>
              <a:prstGeom prst="rect">
                <a:avLst/>
              </a:prstGeom>
              <a:noFill/>
            </p:spPr>
            <p:txBody>
              <a:bodyPr wrap="none" lIns="67500" tIns="35100" rIns="67500" bIns="35100" anchor="ctr" anchorCtr="0">
                <a:noAutofit/>
              </a:bodyPr>
              <a:p>
                <a:pPr algn="r"/>
                <a:r>
                  <a:rPr lang="zh-CN" altLang="en-US" sz="1400" dirty="0">
                    <a:solidFill>
                      <a:schemeClr val="accent2">
                        <a:lumMod val="75000"/>
                      </a:schemeClr>
                    </a:solidFill>
                    <a:ea typeface="微软雅黑" panose="020B0503020204020204" charset="-122"/>
                    <a:sym typeface="+mn-ea"/>
                  </a:rPr>
                  <a:t>强弱金叉、顶底背离</a:t>
                </a:r>
                <a:endParaRPr lang="zh-CN" altLang="en-US" sz="1400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+mn-ea"/>
                </a:endParaRPr>
              </a:p>
            </p:txBody>
          </p:sp>
          <p:sp>
            <p:nvSpPr>
              <p:cNvPr id="60" name="文本框 59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10265" y="7833"/>
                <a:ext cx="3580" cy="463"/>
              </a:xfrm>
              <a:prstGeom prst="rect">
                <a:avLst/>
              </a:prstGeom>
              <a:noFill/>
            </p:spPr>
            <p:txBody>
              <a:bodyPr wrap="none" lIns="67500" tIns="35100" rIns="67500" bIns="35100" anchor="ctr" anchorCtr="0">
                <a:noAutofit/>
              </a:bodyPr>
              <a:p>
                <a:pPr algn="r">
                  <a:buClrTx/>
                  <a:buSzTx/>
                  <a:buFontTx/>
                </a:pPr>
                <a:r>
                  <a:rPr lang="zh-CN" altLang="en-US" sz="1400" dirty="0">
                    <a:solidFill>
                      <a:schemeClr val="accent2">
                        <a:lumMod val="75000"/>
                      </a:schemeClr>
                    </a:solidFill>
                    <a:ea typeface="微软雅黑" panose="020B0503020204020204" charset="-122"/>
                  </a:rPr>
                  <a:t>回档低吸、资金新高</a:t>
                </a:r>
                <a:endParaRPr lang="zh-CN" altLang="en-US" sz="1400" dirty="0">
                  <a:solidFill>
                    <a:schemeClr val="accent2">
                      <a:lumMod val="75000"/>
                    </a:schemeClr>
                  </a:solidFill>
                  <a:ea typeface="微软雅黑" panose="020B0503020204020204" charset="-122"/>
                </a:endParaRPr>
              </a:p>
            </p:txBody>
          </p:sp>
          <p:sp>
            <p:nvSpPr>
              <p:cNvPr id="12" name="任意多边形 11"/>
              <p:cNvSpPr/>
              <p:nvPr>
                <p:custDataLst>
                  <p:tags r:id="rId11"/>
                </p:custDataLst>
              </p:nvPr>
            </p:nvSpPr>
            <p:spPr>
              <a:xfrm rot="2157230">
                <a:off x="3388" y="6808"/>
                <a:ext cx="2309" cy="1650"/>
              </a:xfrm>
              <a:custGeom>
                <a:avLst/>
                <a:gdLst>
                  <a:gd name="connsiteX0" fmla="*/ 0 w 1635124"/>
                  <a:gd name="connsiteY0" fmla="*/ 817562 h 1635124"/>
                  <a:gd name="connsiteX1" fmla="*/ 817562 w 1635124"/>
                  <a:gd name="connsiteY1" fmla="*/ 0 h 1635124"/>
                  <a:gd name="connsiteX2" fmla="*/ 1635124 w 1635124"/>
                  <a:gd name="connsiteY2" fmla="*/ 817562 h 1635124"/>
                  <a:gd name="connsiteX3" fmla="*/ 817562 w 1635124"/>
                  <a:gd name="connsiteY3" fmla="*/ 1635124 h 1635124"/>
                  <a:gd name="connsiteX4" fmla="*/ 0 w 1635124"/>
                  <a:gd name="connsiteY4" fmla="*/ 817562 h 1635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5124" h="1635124">
                    <a:moveTo>
                      <a:pt x="0" y="817562"/>
                    </a:moveTo>
                    <a:cubicBezTo>
                      <a:pt x="0" y="366035"/>
                      <a:pt x="366035" y="0"/>
                      <a:pt x="817562" y="0"/>
                    </a:cubicBezTo>
                    <a:cubicBezTo>
                      <a:pt x="1269089" y="0"/>
                      <a:pt x="1635124" y="366035"/>
                      <a:pt x="1635124" y="817562"/>
                    </a:cubicBezTo>
                    <a:cubicBezTo>
                      <a:pt x="1635124" y="1269089"/>
                      <a:pt x="1269089" y="1635124"/>
                      <a:pt x="817562" y="1635124"/>
                    </a:cubicBezTo>
                    <a:cubicBezTo>
                      <a:pt x="366035" y="1635124"/>
                      <a:pt x="0" y="1269089"/>
                      <a:pt x="0" y="817562"/>
                    </a:cubicBezTo>
                    <a:close/>
                  </a:path>
                </a:pathLst>
              </a:custGeom>
              <a:solidFill>
                <a:srgbClr val="0BD0D9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spcFirstLastPara="0" vert="horz" wrap="square" lIns="210073" tIns="210073" rIns="210073" bIns="210073" numCol="1" spcCol="1270" anchor="ctr" anchorCtr="0">
                <a:normAutofit/>
              </a:bodyPr>
              <a:p>
                <a:pPr lvl="0" algn="ctr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CN" altLang="en-US" sz="2400" kern="1200">
                  <a:sym typeface="Arial" panose="020B0604020202020204" pitchFamily="34" charset="0"/>
                </a:endParaRPr>
              </a:p>
            </p:txBody>
          </p:sp>
          <p:sp>
            <p:nvSpPr>
              <p:cNvPr id="65" name="文本框 64"/>
              <p:cNvSpPr txBox="1"/>
              <p:nvPr>
                <p:custDataLst>
                  <p:tags r:id="rId12"/>
                </p:custDataLst>
              </p:nvPr>
            </p:nvSpPr>
            <p:spPr>
              <a:xfrm>
                <a:off x="3598" y="7370"/>
                <a:ext cx="1853" cy="4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1500" b="1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买卖点</a:t>
                </a:r>
                <a:endParaRPr lang="zh-CN" altLang="en-US" sz="15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4" name="任意多边形 13"/>
              <p:cNvSpPr/>
              <p:nvPr>
                <p:custDataLst>
                  <p:tags r:id="rId13"/>
                </p:custDataLst>
              </p:nvPr>
            </p:nvSpPr>
            <p:spPr>
              <a:xfrm rot="2157230">
                <a:off x="8005" y="6797"/>
                <a:ext cx="2252" cy="1637"/>
              </a:xfrm>
              <a:custGeom>
                <a:avLst/>
                <a:gdLst>
                  <a:gd name="connsiteX0" fmla="*/ 0 w 1635124"/>
                  <a:gd name="connsiteY0" fmla="*/ 817562 h 1635124"/>
                  <a:gd name="connsiteX1" fmla="*/ 817562 w 1635124"/>
                  <a:gd name="connsiteY1" fmla="*/ 0 h 1635124"/>
                  <a:gd name="connsiteX2" fmla="*/ 1635124 w 1635124"/>
                  <a:gd name="connsiteY2" fmla="*/ 817562 h 1635124"/>
                  <a:gd name="connsiteX3" fmla="*/ 817562 w 1635124"/>
                  <a:gd name="connsiteY3" fmla="*/ 1635124 h 1635124"/>
                  <a:gd name="connsiteX4" fmla="*/ 0 w 1635124"/>
                  <a:gd name="connsiteY4" fmla="*/ 817562 h 1635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5124" h="1635124">
                    <a:moveTo>
                      <a:pt x="0" y="817562"/>
                    </a:moveTo>
                    <a:cubicBezTo>
                      <a:pt x="0" y="366035"/>
                      <a:pt x="366035" y="0"/>
                      <a:pt x="817562" y="0"/>
                    </a:cubicBezTo>
                    <a:cubicBezTo>
                      <a:pt x="1269089" y="0"/>
                      <a:pt x="1635124" y="366035"/>
                      <a:pt x="1635124" y="817562"/>
                    </a:cubicBezTo>
                    <a:cubicBezTo>
                      <a:pt x="1635124" y="1269089"/>
                      <a:pt x="1269089" y="1635124"/>
                      <a:pt x="817562" y="1635124"/>
                    </a:cubicBezTo>
                    <a:cubicBezTo>
                      <a:pt x="366035" y="1635124"/>
                      <a:pt x="0" y="1269089"/>
                      <a:pt x="0" y="817562"/>
                    </a:cubicBezTo>
                    <a:close/>
                  </a:path>
                </a:pathLst>
              </a:custGeom>
              <a:solidFill>
                <a:srgbClr val="009DD9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spcFirstLastPara="0" vert="horz" wrap="square" lIns="210073" tIns="210073" rIns="210073" bIns="210073" numCol="1" spcCol="1270" anchor="ctr" anchorCtr="0">
                <a:normAutofit/>
              </a:bodyPr>
              <a:p>
                <a:pPr lvl="0" algn="ctr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CN" altLang="en-US" sz="2400" kern="1200">
                  <a:sym typeface="Arial" panose="020B0604020202020204" pitchFamily="34" charset="0"/>
                </a:endParaRPr>
              </a:p>
            </p:txBody>
          </p:sp>
          <p:sp>
            <p:nvSpPr>
              <p:cNvPr id="66" name="文本框 65"/>
              <p:cNvSpPr txBox="1"/>
              <p:nvPr>
                <p:custDataLst>
                  <p:tags r:id="rId14"/>
                </p:custDataLst>
              </p:nvPr>
            </p:nvSpPr>
            <p:spPr>
              <a:xfrm>
                <a:off x="8462" y="7370"/>
                <a:ext cx="1217" cy="463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p>
                <a:r>
                  <a:rPr lang="zh-CN" altLang="en-US" sz="1500" b="1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资金</a:t>
                </a:r>
                <a:endParaRPr lang="zh-CN" altLang="en-US" sz="15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5" name="任意多边形 14"/>
              <p:cNvSpPr/>
              <p:nvPr>
                <p:custDataLst>
                  <p:tags r:id="rId15"/>
                </p:custDataLst>
              </p:nvPr>
            </p:nvSpPr>
            <p:spPr>
              <a:xfrm rot="2157230">
                <a:off x="5669" y="3999"/>
                <a:ext cx="2514" cy="1822"/>
              </a:xfrm>
              <a:custGeom>
                <a:avLst/>
                <a:gdLst>
                  <a:gd name="connsiteX0" fmla="*/ 0 w 1635124"/>
                  <a:gd name="connsiteY0" fmla="*/ 817562 h 1635124"/>
                  <a:gd name="connsiteX1" fmla="*/ 817562 w 1635124"/>
                  <a:gd name="connsiteY1" fmla="*/ 0 h 1635124"/>
                  <a:gd name="connsiteX2" fmla="*/ 1635124 w 1635124"/>
                  <a:gd name="connsiteY2" fmla="*/ 817562 h 1635124"/>
                  <a:gd name="connsiteX3" fmla="*/ 817562 w 1635124"/>
                  <a:gd name="connsiteY3" fmla="*/ 1635124 h 1635124"/>
                  <a:gd name="connsiteX4" fmla="*/ 0 w 1635124"/>
                  <a:gd name="connsiteY4" fmla="*/ 817562 h 1635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5124" h="1635124">
                    <a:moveTo>
                      <a:pt x="0" y="817562"/>
                    </a:moveTo>
                    <a:cubicBezTo>
                      <a:pt x="0" y="366035"/>
                      <a:pt x="366035" y="0"/>
                      <a:pt x="817562" y="0"/>
                    </a:cubicBezTo>
                    <a:cubicBezTo>
                      <a:pt x="1269089" y="0"/>
                      <a:pt x="1635124" y="366035"/>
                      <a:pt x="1635124" y="817562"/>
                    </a:cubicBezTo>
                    <a:cubicBezTo>
                      <a:pt x="1635124" y="1269089"/>
                      <a:pt x="1269089" y="1635124"/>
                      <a:pt x="817562" y="1635124"/>
                    </a:cubicBezTo>
                    <a:cubicBezTo>
                      <a:pt x="366035" y="1635124"/>
                      <a:pt x="0" y="1269089"/>
                      <a:pt x="0" y="817562"/>
                    </a:cubicBezTo>
                    <a:close/>
                  </a:path>
                </a:pathLst>
              </a:custGeom>
              <a:solidFill>
                <a:srgbClr val="0F6FC6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spcFirstLastPara="0" vert="horz" wrap="square" lIns="210073" tIns="210073" rIns="210073" bIns="210073" numCol="1" spcCol="1270" anchor="ctr" anchorCtr="0">
                <a:normAutofit lnSpcReduction="10000"/>
              </a:bodyPr>
              <a:p>
                <a:pPr lvl="0" algn="ctr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CN" altLang="en-US" sz="2400" kern="1200">
                  <a:sym typeface="Arial" panose="020B0604020202020204" pitchFamily="34" charset="0"/>
                </a:endParaRPr>
              </a:p>
            </p:txBody>
          </p:sp>
          <p:sp>
            <p:nvSpPr>
              <p:cNvPr id="67" name="文本框 66"/>
              <p:cNvSpPr txBox="1"/>
              <p:nvPr>
                <p:custDataLst>
                  <p:tags r:id="rId16"/>
                </p:custDataLst>
              </p:nvPr>
            </p:nvSpPr>
            <p:spPr>
              <a:xfrm>
                <a:off x="6345" y="4602"/>
                <a:ext cx="1217" cy="4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1500" b="1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趋势</a:t>
                </a:r>
                <a:endParaRPr lang="zh-CN" altLang="en-US" sz="15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16" name="文本框 15"/>
            <p:cNvSpPr txBox="1"/>
            <p:nvPr>
              <p:custDataLst>
                <p:tags r:id="rId17"/>
              </p:custDataLst>
            </p:nvPr>
          </p:nvSpPr>
          <p:spPr>
            <a:xfrm>
              <a:off x="8121" y="7123"/>
              <a:ext cx="2181" cy="682"/>
            </a:xfrm>
            <a:prstGeom prst="rect">
              <a:avLst/>
            </a:prstGeom>
            <a:noFill/>
          </p:spPr>
          <p:txBody>
            <a:bodyPr wrap="square" lIns="67500" tIns="35100" rIns="67500" bIns="35100" rtlCol="0" anchor="ctr" anchorCtr="0">
              <a:noAutofit/>
            </a:bodyPr>
            <a:p>
              <a:pPr algn="r"/>
              <a:r>
                <a:rPr lang="zh-CN" altLang="en-US" b="1" dirty="0">
                  <a:solidFill>
                    <a:srgbClr val="0070C0"/>
                  </a:solidFill>
                  <a:sym typeface="Arial" panose="020B0604020202020204" pitchFamily="34" charset="0"/>
                </a:rPr>
                <a:t>捕捞季节</a:t>
              </a:r>
              <a:endParaRPr lang="zh-CN" altLang="en-US" b="1" dirty="0">
                <a:solidFill>
                  <a:srgbClr val="0070C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7" name="文本框 16"/>
            <p:cNvSpPr txBox="1"/>
            <p:nvPr>
              <p:custDataLst>
                <p:tags r:id="rId18"/>
              </p:custDataLst>
            </p:nvPr>
          </p:nvSpPr>
          <p:spPr>
            <a:xfrm>
              <a:off x="12002" y="3347"/>
              <a:ext cx="2468" cy="682"/>
            </a:xfrm>
            <a:prstGeom prst="rect">
              <a:avLst/>
            </a:prstGeom>
            <a:noFill/>
          </p:spPr>
          <p:txBody>
            <a:bodyPr wrap="square" lIns="67500" tIns="35100" rIns="67500" bIns="35100" rtlCol="0" anchor="ctr" anchorCtr="0">
              <a:noAutofit/>
            </a:bodyPr>
            <a:p>
              <a:pPr algn="r"/>
              <a:r>
                <a:rPr lang="zh-CN" altLang="en-US" sz="1900" b="1" dirty="0">
                  <a:solidFill>
                    <a:srgbClr val="0070C0"/>
                  </a:solidFill>
                  <a:sym typeface="Arial" panose="020B0604020202020204" pitchFamily="34" charset="0"/>
                </a:rPr>
                <a:t>智能辅助线</a:t>
              </a:r>
              <a:endParaRPr lang="zh-CN" altLang="en-US" sz="1900" b="1" dirty="0">
                <a:solidFill>
                  <a:srgbClr val="0070C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8" name="文本框 17"/>
            <p:cNvSpPr txBox="1"/>
            <p:nvPr>
              <p:custDataLst>
                <p:tags r:id="rId19"/>
              </p:custDataLst>
            </p:nvPr>
          </p:nvSpPr>
          <p:spPr>
            <a:xfrm>
              <a:off x="16022" y="7205"/>
              <a:ext cx="2092" cy="682"/>
            </a:xfrm>
            <a:prstGeom prst="rect">
              <a:avLst/>
            </a:prstGeom>
            <a:noFill/>
          </p:spPr>
          <p:txBody>
            <a:bodyPr wrap="square" lIns="67500" tIns="35100" rIns="67500" bIns="35100" rtlCol="0" anchor="ctr" anchorCtr="0">
              <a:noAutofit/>
            </a:bodyPr>
            <a:p>
              <a:pPr algn="ctr"/>
              <a:r>
                <a:rPr lang="zh-CN" altLang="en-US" b="1" dirty="0">
                  <a:solidFill>
                    <a:srgbClr val="0070C0"/>
                  </a:solidFill>
                  <a:sym typeface="Arial" panose="020B0604020202020204" pitchFamily="34" charset="0"/>
                </a:rPr>
                <a:t>主力追踪</a:t>
              </a:r>
              <a:endParaRPr lang="zh-CN" altLang="en-US" b="1" dirty="0">
                <a:solidFill>
                  <a:srgbClr val="0070C0"/>
                </a:solidFill>
                <a:sym typeface="Arial" panose="020B0604020202020204" pitchFamily="34" charset="0"/>
              </a:endParaRPr>
            </a:p>
            <a:p>
              <a:pPr algn="ctr"/>
              <a:r>
                <a:rPr lang="zh-CN" altLang="en-US" b="1" dirty="0">
                  <a:solidFill>
                    <a:srgbClr val="0070C0"/>
                  </a:solidFill>
                  <a:sym typeface="Arial" panose="020B0604020202020204" pitchFamily="34" charset="0"/>
                </a:rPr>
                <a:t>主力净买额</a:t>
              </a:r>
              <a:endParaRPr lang="zh-CN" altLang="en-US" b="1" dirty="0">
                <a:solidFill>
                  <a:srgbClr val="0070C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7702" y="1793"/>
              <a:ext cx="11137" cy="7941"/>
            </a:xfrm>
            <a:prstGeom prst="rect">
              <a:avLst/>
            </a:prstGeom>
            <a:noFill/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accent2">
                    <a:lumMod val="20000"/>
                    <a:lumOff val="80000"/>
                  </a:schemeClr>
                </a:solidFill>
              </a:endParaRPr>
            </a:p>
          </p:txBody>
        </p:sp>
      </p:grpSp>
    </p:spTree>
    <p:custDataLst>
      <p:tags r:id="rId20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766570" y="0"/>
            <a:ext cx="8898255" cy="6769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sz="4400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三板斧实战</a:t>
            </a:r>
            <a:r>
              <a:rPr lang="en-US" altLang="zh-CN" sz="4400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——</a:t>
            </a:r>
            <a:r>
              <a:rPr lang="zh-CN" altLang="en-US" sz="4400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上升回档</a:t>
            </a:r>
            <a:endParaRPr kumimoji="0" lang="zh-CN" altLang="en-US" sz="4400" b="1" i="0" kern="1200" cap="none" spc="0" normalizeH="0" baseline="0" noProof="0" dirty="0">
              <a:solidFill>
                <a:srgbClr val="FFFFF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143375" y="6115050"/>
            <a:ext cx="48063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基础应用：上升趋势</a:t>
            </a:r>
            <a:r>
              <a:rPr lang="en-US" altLang="zh-CN" b="1">
                <a:solidFill>
                  <a:srgbClr val="FF0000"/>
                </a:solidFill>
              </a:rPr>
              <a:t>+</a:t>
            </a:r>
            <a:r>
              <a:rPr lang="zh-CN" altLang="en-US" b="1">
                <a:solidFill>
                  <a:srgbClr val="FF0000"/>
                </a:solidFill>
              </a:rPr>
              <a:t>红肥绿瘦</a:t>
            </a:r>
            <a:r>
              <a:rPr lang="en-US" altLang="zh-CN" b="1">
                <a:solidFill>
                  <a:srgbClr val="FF0000"/>
                </a:solidFill>
              </a:rPr>
              <a:t>+</a:t>
            </a:r>
            <a:r>
              <a:rPr lang="zh-CN" altLang="en-US" b="1">
                <a:solidFill>
                  <a:srgbClr val="FF0000"/>
                </a:solidFill>
              </a:rPr>
              <a:t>捕捞季节金叉</a:t>
            </a:r>
            <a:endParaRPr lang="zh-CN" altLang="en-US" b="1">
              <a:solidFill>
                <a:srgbClr val="FF0000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155" y="1116965"/>
            <a:ext cx="10553700" cy="492696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4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766570" y="0"/>
            <a:ext cx="8898255" cy="6769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sz="4400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三板斧进阶</a:t>
            </a:r>
            <a:r>
              <a:rPr lang="en-US" altLang="zh-CN" sz="4400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——</a:t>
            </a:r>
            <a:r>
              <a:rPr lang="zh-CN" altLang="en-US" sz="4400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双</a:t>
            </a:r>
            <a:r>
              <a:rPr lang="en-US" altLang="zh-CN" sz="4400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B</a:t>
            </a:r>
            <a:r>
              <a:rPr lang="zh-CN" altLang="en-US" sz="4400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点回档</a:t>
            </a:r>
            <a:endParaRPr kumimoji="0" lang="zh-CN" altLang="en-US" sz="4400" b="1" i="0" kern="1200" cap="none" spc="0" normalizeH="0" baseline="0" noProof="0" dirty="0">
              <a:solidFill>
                <a:srgbClr val="FFFFF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695" y="916305"/>
            <a:ext cx="8197850" cy="556704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9142730" y="2407285"/>
            <a:ext cx="2893060" cy="2584450"/>
          </a:xfrm>
          <a:prstGeom prst="rect">
            <a:avLst/>
          </a:prstGeom>
          <a:solidFill>
            <a:schemeClr val="accent6">
              <a:alpha val="90000"/>
            </a:schemeClr>
          </a:solidFill>
        </p:spPr>
        <p:txBody>
          <a:bodyPr wrap="square" rtlCol="0">
            <a:spAutoFit/>
          </a:bodyPr>
          <a:p>
            <a:r>
              <a:rPr lang="zh-CN" altLang="en-US" b="1">
                <a:solidFill>
                  <a:schemeClr val="bg2"/>
                </a:solidFill>
              </a:rPr>
              <a:t>什么是双</a:t>
            </a:r>
            <a:r>
              <a:rPr lang="en-US" altLang="zh-CN" b="1">
                <a:solidFill>
                  <a:schemeClr val="bg2"/>
                </a:solidFill>
              </a:rPr>
              <a:t>B</a:t>
            </a:r>
            <a:r>
              <a:rPr lang="zh-CN" altLang="en-US" b="1">
                <a:solidFill>
                  <a:schemeClr val="bg2"/>
                </a:solidFill>
              </a:rPr>
              <a:t>点？</a:t>
            </a:r>
            <a:endParaRPr lang="zh-CN" altLang="en-US" b="1">
              <a:solidFill>
                <a:schemeClr val="bg2"/>
              </a:solidFill>
            </a:endParaRPr>
          </a:p>
          <a:p>
            <a:endParaRPr lang="zh-CN" altLang="en-US">
              <a:solidFill>
                <a:schemeClr val="bg2"/>
              </a:solidFill>
            </a:endParaRPr>
          </a:p>
          <a:p>
            <a:r>
              <a:rPr lang="zh-CN" altLang="en-US">
                <a:solidFill>
                  <a:schemeClr val="bg2"/>
                </a:solidFill>
              </a:rPr>
              <a:t>在同一个回档横盘平台中，短期出现两个</a:t>
            </a:r>
            <a:r>
              <a:rPr lang="en-US" altLang="zh-CN">
                <a:solidFill>
                  <a:schemeClr val="bg2"/>
                </a:solidFill>
              </a:rPr>
              <a:t>B</a:t>
            </a:r>
            <a:r>
              <a:rPr lang="zh-CN" altLang="en-US">
                <a:solidFill>
                  <a:schemeClr val="bg2"/>
                </a:solidFill>
              </a:rPr>
              <a:t>点信号</a:t>
            </a:r>
            <a:endParaRPr lang="zh-CN" altLang="en-US">
              <a:solidFill>
                <a:schemeClr val="bg2"/>
              </a:solidFill>
            </a:endParaRPr>
          </a:p>
          <a:p>
            <a:endParaRPr lang="zh-CN" altLang="en-US">
              <a:solidFill>
                <a:schemeClr val="bg2"/>
              </a:solidFill>
            </a:endParaRPr>
          </a:p>
          <a:p>
            <a:r>
              <a:rPr lang="en-US" altLang="zh-CN">
                <a:solidFill>
                  <a:schemeClr val="bg2"/>
                </a:solidFill>
              </a:rPr>
              <a:t>B</a:t>
            </a:r>
            <a:r>
              <a:rPr lang="zh-CN" altLang="en-US">
                <a:solidFill>
                  <a:schemeClr val="bg2"/>
                </a:solidFill>
              </a:rPr>
              <a:t>点代表趋势拐点，短期能够两次破位后又快速出现</a:t>
            </a:r>
            <a:r>
              <a:rPr lang="en-US" altLang="zh-CN">
                <a:solidFill>
                  <a:schemeClr val="bg2"/>
                </a:solidFill>
              </a:rPr>
              <a:t>B</a:t>
            </a:r>
            <a:r>
              <a:rPr lang="zh-CN" altLang="en-US">
                <a:solidFill>
                  <a:schemeClr val="bg2"/>
                </a:solidFill>
              </a:rPr>
              <a:t>点修复，意味着背后有强主力控盘震仓</a:t>
            </a:r>
            <a:endParaRPr lang="zh-CN" altLang="en-US">
              <a:solidFill>
                <a:schemeClr val="bg2"/>
              </a:solidFill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85825" y="926465"/>
            <a:ext cx="5956935" cy="555688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812415" y="87630"/>
            <a:ext cx="7630795" cy="6584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sz="3600" b="1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智能盯盘</a:t>
            </a:r>
            <a:r>
              <a:rPr lang="en-US" altLang="zh-CN" sz="3600" b="1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lang="zh-CN" altLang="en-US" sz="3600" b="1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双</a:t>
            </a:r>
            <a:r>
              <a:rPr lang="en-US" altLang="zh-CN" sz="3600" b="1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</a:t>
            </a:r>
            <a:r>
              <a:rPr lang="zh-CN" altLang="en-US" sz="3600" b="1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点选股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3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098290" y="5132070"/>
            <a:ext cx="2713990" cy="11684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 b="1">
                <a:solidFill>
                  <a:srgbClr val="FF0000"/>
                </a:solidFill>
              </a:rPr>
              <a:t>回档要求</a:t>
            </a:r>
            <a:endParaRPr lang="zh-CN" altLang="en-US" sz="1400" b="1">
              <a:solidFill>
                <a:srgbClr val="FF0000"/>
              </a:solidFill>
            </a:endParaRPr>
          </a:p>
          <a:p>
            <a:r>
              <a:rPr lang="zh-CN" altLang="en-US" sz="1400" b="1">
                <a:solidFill>
                  <a:srgbClr val="FF0000"/>
                </a:solidFill>
              </a:rPr>
              <a:t>①有明显的调整波段（重心下移）</a:t>
            </a:r>
            <a:endParaRPr lang="zh-CN" altLang="en-US" sz="1400" b="1">
              <a:solidFill>
                <a:srgbClr val="FF0000"/>
              </a:solidFill>
            </a:endParaRPr>
          </a:p>
          <a:p>
            <a:r>
              <a:rPr lang="zh-CN" altLang="en-US" sz="1400" b="1">
                <a:solidFill>
                  <a:srgbClr val="FF0000"/>
                </a:solidFill>
              </a:rPr>
              <a:t>②没有顶背离</a:t>
            </a:r>
            <a:endParaRPr lang="zh-CN" altLang="en-US" sz="1400" b="1">
              <a:solidFill>
                <a:srgbClr val="FF0000"/>
              </a:solidFill>
            </a:endParaRPr>
          </a:p>
          <a:p>
            <a:r>
              <a:rPr lang="zh-CN" altLang="en-US" sz="1400" b="1">
                <a:solidFill>
                  <a:srgbClr val="FF0000"/>
                </a:solidFill>
              </a:rPr>
              <a:t>③没有低开缺口压力</a:t>
            </a:r>
            <a:endParaRPr lang="zh-CN" altLang="en-US" sz="1400" b="1">
              <a:solidFill>
                <a:srgbClr val="FF0000"/>
              </a:solidFill>
            </a:endParaRPr>
          </a:p>
          <a:p>
            <a:r>
              <a:rPr lang="zh-CN" altLang="en-US" sz="1400" b="1">
                <a:solidFill>
                  <a:srgbClr val="FF0000"/>
                </a:solidFill>
              </a:rPr>
              <a:t>④距离智能辅助线不能太远</a:t>
            </a:r>
            <a:endParaRPr lang="zh-CN" altLang="en-US" sz="1400"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9620" y="926465"/>
            <a:ext cx="4234815" cy="552831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573020" y="0"/>
            <a:ext cx="7722235" cy="7042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000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资金进阶：洞悉主力意图</a:t>
            </a:r>
            <a:endParaRPr kumimoji="0" lang="zh-CN" altLang="en-US" sz="4000" b="0" i="0" kern="1200" cap="none" spc="0" normalizeH="0" baseline="0" noProof="0" dirty="0">
              <a:solidFill>
                <a:srgbClr val="FFFFF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572385" y="6115050"/>
            <a:ext cx="82296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通过资金流向判别主力意图：死叉调整期间，主力净买额</a:t>
            </a:r>
            <a:r>
              <a:rPr lang="en-US" altLang="zh-CN"/>
              <a:t>“</a:t>
            </a:r>
            <a:r>
              <a:rPr lang="zh-CN" altLang="en-US"/>
              <a:t>上楼梯</a:t>
            </a:r>
            <a:r>
              <a:rPr lang="en-US" altLang="zh-CN"/>
              <a:t>”</a:t>
            </a:r>
            <a:r>
              <a:rPr lang="zh-CN" altLang="en-US"/>
              <a:t>还是</a:t>
            </a:r>
            <a:r>
              <a:rPr lang="en-US" altLang="zh-CN"/>
              <a:t>“</a:t>
            </a:r>
            <a:r>
              <a:rPr lang="zh-CN" altLang="en-US"/>
              <a:t>下楼梯）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" y="942975"/>
            <a:ext cx="11109960" cy="51720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圆角矩形 5"/>
          <p:cNvSpPr/>
          <p:nvPr/>
        </p:nvSpPr>
        <p:spPr>
          <a:xfrm>
            <a:off x="3837305" y="1659255"/>
            <a:ext cx="1406525" cy="4149725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圆角矩形 6"/>
          <p:cNvSpPr/>
          <p:nvPr/>
        </p:nvSpPr>
        <p:spPr>
          <a:xfrm>
            <a:off x="5613400" y="1602740"/>
            <a:ext cx="1223010" cy="4206240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圆角矩形 7"/>
          <p:cNvSpPr/>
          <p:nvPr/>
        </p:nvSpPr>
        <p:spPr>
          <a:xfrm>
            <a:off x="7287260" y="1454150"/>
            <a:ext cx="1066800" cy="4354830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圆角矩形 8"/>
          <p:cNvSpPr/>
          <p:nvPr/>
        </p:nvSpPr>
        <p:spPr>
          <a:xfrm>
            <a:off x="3501390" y="3572510"/>
            <a:ext cx="1278255" cy="914400"/>
          </a:xfrm>
          <a:prstGeom prst="round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/>
              <a:t>死叉调整，资金回流趋势，金叉强势反弹</a:t>
            </a:r>
            <a:endParaRPr lang="zh-CN" altLang="en-US" sz="1200" b="1"/>
          </a:p>
        </p:txBody>
      </p:sp>
      <p:sp>
        <p:nvSpPr>
          <p:cNvPr id="10" name="圆角矩形 9"/>
          <p:cNvSpPr/>
          <p:nvPr/>
        </p:nvSpPr>
        <p:spPr>
          <a:xfrm>
            <a:off x="5302250" y="3572510"/>
            <a:ext cx="1265555" cy="914400"/>
          </a:xfrm>
          <a:prstGeom prst="round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/>
              <a:t>死叉调整，资金回流趋势，金叉强势反弹</a:t>
            </a:r>
            <a:endParaRPr lang="zh-CN" altLang="en-US" sz="1200" b="1"/>
          </a:p>
        </p:txBody>
      </p:sp>
      <p:sp>
        <p:nvSpPr>
          <p:cNvPr id="11" name="圆角矩形 10"/>
          <p:cNvSpPr/>
          <p:nvPr/>
        </p:nvSpPr>
        <p:spPr>
          <a:xfrm>
            <a:off x="6928485" y="3572510"/>
            <a:ext cx="1425575" cy="914400"/>
          </a:xfrm>
          <a:prstGeom prst="round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/>
              <a:t>死叉调整，资金外流趋势，金叉诱多后破位</a:t>
            </a:r>
            <a:endParaRPr lang="zh-CN" altLang="en-US" sz="1200" b="1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545" y="942975"/>
            <a:ext cx="3067050" cy="1524000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2" name="文本框 1"/>
          <p:cNvSpPr txBox="1"/>
          <p:nvPr/>
        </p:nvSpPr>
        <p:spPr>
          <a:xfrm>
            <a:off x="550545" y="226123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十字星</a:t>
            </a:r>
            <a:r>
              <a:rPr lang="en-US" altLang="zh-CN" b="1">
                <a:solidFill>
                  <a:srgbClr val="FF0000"/>
                </a:solidFill>
              </a:rPr>
              <a:t>     </a:t>
            </a:r>
            <a:r>
              <a:rPr lang="zh-CN" altLang="en-US" b="1">
                <a:solidFill>
                  <a:srgbClr val="FF0000"/>
                </a:solidFill>
              </a:rPr>
              <a:t>下影线</a:t>
            </a:r>
            <a:r>
              <a:rPr lang="en-US" altLang="zh-CN" b="1">
                <a:solidFill>
                  <a:srgbClr val="FF0000"/>
                </a:solidFill>
              </a:rPr>
              <a:t>     </a:t>
            </a:r>
            <a:r>
              <a:rPr lang="zh-CN" altLang="en-US" b="1">
                <a:solidFill>
                  <a:srgbClr val="FF0000"/>
                </a:solidFill>
              </a:rPr>
              <a:t>倒锤头线</a:t>
            </a:r>
            <a:endParaRPr lang="zh-CN" altLang="en-US" b="1">
              <a:solidFill>
                <a:srgbClr val="FF0000"/>
              </a:solidFill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812415" y="87630"/>
            <a:ext cx="7630795" cy="6584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sz="3600" b="1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模式</a:t>
            </a:r>
            <a:r>
              <a:rPr lang="zh-CN" altLang="en-US" sz="3600" b="1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买点一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53340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245475" y="2463165"/>
            <a:ext cx="3490595" cy="1198880"/>
          </a:xfrm>
          <a:prstGeom prst="rect">
            <a:avLst/>
          </a:prstGeom>
          <a:solidFill>
            <a:schemeClr val="accent6">
              <a:alpha val="90000"/>
            </a:schemeClr>
          </a:solidFill>
        </p:spPr>
        <p:txBody>
          <a:bodyPr wrap="square" rtlCol="0">
            <a:spAutoFit/>
          </a:bodyPr>
          <a:p>
            <a:r>
              <a:rPr lang="en-US" altLang="zh-CN" b="1">
                <a:solidFill>
                  <a:schemeClr val="bg2"/>
                </a:solidFill>
              </a:rPr>
              <a:t>B</a:t>
            </a:r>
            <a:r>
              <a:rPr lang="zh-CN" altLang="en-US" b="1">
                <a:solidFill>
                  <a:schemeClr val="bg2"/>
                </a:solidFill>
              </a:rPr>
              <a:t>点次日的性价比低吸：</a:t>
            </a:r>
            <a:endParaRPr lang="zh-CN" altLang="en-US" b="1">
              <a:solidFill>
                <a:schemeClr val="bg2"/>
              </a:solidFill>
            </a:endParaRPr>
          </a:p>
          <a:p>
            <a:endParaRPr lang="zh-CN" altLang="en-US" b="1">
              <a:solidFill>
                <a:schemeClr val="bg2"/>
              </a:solidFill>
            </a:endParaRPr>
          </a:p>
          <a:p>
            <a:r>
              <a:rPr lang="zh-CN" b="1">
                <a:solidFill>
                  <a:schemeClr val="bg2"/>
                </a:solidFill>
              </a:rPr>
              <a:t>次日资金翻红且给到智能乖离</a:t>
            </a:r>
            <a:r>
              <a:rPr lang="en-US" altLang="zh-CN" b="1">
                <a:solidFill>
                  <a:schemeClr val="bg2"/>
                </a:solidFill>
              </a:rPr>
              <a:t>5</a:t>
            </a:r>
            <a:r>
              <a:rPr lang="zh-CN" altLang="en-US" b="1">
                <a:solidFill>
                  <a:schemeClr val="bg2"/>
                </a:solidFill>
              </a:rPr>
              <a:t>左右的性价比低吸节点</a:t>
            </a:r>
            <a:endParaRPr lang="zh-CN" altLang="en-US" b="1">
              <a:solidFill>
                <a:schemeClr val="bg2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410" y="964565"/>
            <a:ext cx="7525385" cy="542163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4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812415" y="87630"/>
            <a:ext cx="7630795" cy="6584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sz="3600" b="1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模式</a:t>
            </a:r>
            <a:r>
              <a:rPr lang="zh-CN" altLang="en-US" sz="3600" b="1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买点二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53340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245475" y="2463165"/>
            <a:ext cx="3490595" cy="1198880"/>
          </a:xfrm>
          <a:prstGeom prst="rect">
            <a:avLst/>
          </a:prstGeom>
          <a:solidFill>
            <a:schemeClr val="accent6">
              <a:alpha val="90000"/>
            </a:schemeClr>
          </a:solidFill>
        </p:spPr>
        <p:txBody>
          <a:bodyPr wrap="square" rtlCol="0">
            <a:spAutoFit/>
          </a:bodyPr>
          <a:p>
            <a:r>
              <a:rPr lang="en-US" altLang="zh-CN" b="1">
                <a:solidFill>
                  <a:schemeClr val="bg2"/>
                </a:solidFill>
              </a:rPr>
              <a:t>B</a:t>
            </a:r>
            <a:r>
              <a:rPr lang="zh-CN" altLang="en-US" b="1">
                <a:solidFill>
                  <a:schemeClr val="bg2"/>
                </a:solidFill>
              </a:rPr>
              <a:t>点后的首次回档：</a:t>
            </a:r>
            <a:endParaRPr lang="zh-CN" altLang="en-US" b="1">
              <a:solidFill>
                <a:schemeClr val="bg2"/>
              </a:solidFill>
            </a:endParaRPr>
          </a:p>
          <a:p>
            <a:endParaRPr lang="zh-CN" altLang="en-US" b="1">
              <a:solidFill>
                <a:schemeClr val="bg2"/>
              </a:solidFill>
            </a:endParaRPr>
          </a:p>
          <a:p>
            <a:r>
              <a:rPr lang="zh-CN" altLang="en-US" b="1">
                <a:solidFill>
                  <a:schemeClr val="bg2"/>
                </a:solidFill>
              </a:rPr>
              <a:t>日线捕捞季节金叉初期或死叉后期，回档出现转折性</a:t>
            </a:r>
            <a:r>
              <a:rPr lang="en-US" altLang="zh-CN" b="1">
                <a:solidFill>
                  <a:schemeClr val="bg2"/>
                </a:solidFill>
              </a:rPr>
              <a:t>K</a:t>
            </a:r>
            <a:r>
              <a:rPr lang="zh-CN" altLang="en-US" b="1">
                <a:solidFill>
                  <a:schemeClr val="bg2"/>
                </a:solidFill>
              </a:rPr>
              <a:t>线</a:t>
            </a:r>
            <a:endParaRPr lang="zh-CN" altLang="en-US" b="1">
              <a:solidFill>
                <a:schemeClr val="bg2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4595" y="1102995"/>
            <a:ext cx="6820535" cy="510476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4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280285" y="87630"/>
            <a:ext cx="7630795" cy="6584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3600" b="1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</a:t>
            </a:r>
            <a:r>
              <a:rPr lang="zh-CN" altLang="en-US" sz="3600" b="1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、卖点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8488"/>
          <a:stretch>
            <a:fillRect/>
          </a:stretch>
        </p:blipFill>
        <p:spPr>
          <a:xfrm>
            <a:off x="386715" y="1068705"/>
            <a:ext cx="8028305" cy="528447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8738235" y="2012950"/>
            <a:ext cx="3241040" cy="3138170"/>
          </a:xfrm>
          <a:prstGeom prst="rect">
            <a:avLst/>
          </a:prstGeom>
          <a:solidFill>
            <a:schemeClr val="accent6">
              <a:alpha val="90000"/>
            </a:schemeClr>
          </a:solidFill>
        </p:spPr>
        <p:txBody>
          <a:bodyPr wrap="square" rtlCol="0">
            <a:spAutoFit/>
          </a:bodyPr>
          <a:p>
            <a:r>
              <a:rPr lang="zh-CN" altLang="en-US" b="1">
                <a:solidFill>
                  <a:schemeClr val="bg2"/>
                </a:solidFill>
              </a:rPr>
              <a:t>模式为波段操作</a:t>
            </a:r>
            <a:endParaRPr lang="zh-CN" altLang="en-US" b="1">
              <a:solidFill>
                <a:schemeClr val="bg2"/>
              </a:solidFill>
            </a:endParaRPr>
          </a:p>
          <a:p>
            <a:endParaRPr lang="zh-CN" altLang="en-US" b="1">
              <a:solidFill>
                <a:schemeClr val="bg2"/>
              </a:solidFill>
            </a:endParaRPr>
          </a:p>
          <a:p>
            <a:r>
              <a:rPr lang="zh-CN" altLang="en-US" b="1">
                <a:solidFill>
                  <a:schemeClr val="bg2"/>
                </a:solidFill>
              </a:rPr>
              <a:t>一般捕捞季节初次死叉减仓；</a:t>
            </a:r>
            <a:endParaRPr lang="zh-CN" altLang="en-US" b="1">
              <a:solidFill>
                <a:schemeClr val="bg2"/>
              </a:solidFill>
            </a:endParaRPr>
          </a:p>
          <a:p>
            <a:r>
              <a:rPr lang="zh-CN" altLang="en-US" b="1">
                <a:solidFill>
                  <a:schemeClr val="bg2"/>
                </a:solidFill>
              </a:rPr>
              <a:t>捕捞季节出现顶背离死叉离场</a:t>
            </a:r>
            <a:endParaRPr lang="zh-CN" altLang="en-US" b="1">
              <a:solidFill>
                <a:schemeClr val="bg2"/>
              </a:solidFill>
            </a:endParaRPr>
          </a:p>
          <a:p>
            <a:endParaRPr lang="zh-CN" altLang="en-US" b="1">
              <a:solidFill>
                <a:schemeClr val="bg2"/>
              </a:solidFill>
            </a:endParaRPr>
          </a:p>
          <a:p>
            <a:r>
              <a:rPr lang="zh-CN" altLang="en-US" b="1">
                <a:solidFill>
                  <a:schemeClr val="bg2"/>
                </a:solidFill>
              </a:rPr>
              <a:t>止损卖点：</a:t>
            </a:r>
            <a:endParaRPr lang="zh-CN" altLang="en-US" b="1">
              <a:solidFill>
                <a:schemeClr val="bg2"/>
              </a:solidFill>
            </a:endParaRPr>
          </a:p>
          <a:p>
            <a:r>
              <a:rPr lang="zh-CN" altLang="en-US" b="1">
                <a:solidFill>
                  <a:schemeClr val="bg2"/>
                </a:solidFill>
              </a:rPr>
              <a:t>跌破辅助线超</a:t>
            </a:r>
            <a:r>
              <a:rPr lang="en-US" altLang="zh-CN" b="1">
                <a:solidFill>
                  <a:schemeClr val="bg2"/>
                </a:solidFill>
              </a:rPr>
              <a:t>2%</a:t>
            </a:r>
            <a:r>
              <a:rPr lang="zh-CN" altLang="en-US" b="1">
                <a:solidFill>
                  <a:schemeClr val="bg2"/>
                </a:solidFill>
              </a:rPr>
              <a:t>离场</a:t>
            </a:r>
            <a:endParaRPr lang="zh-CN" altLang="en-US" b="1">
              <a:solidFill>
                <a:schemeClr val="bg2"/>
              </a:solidFill>
            </a:endParaRPr>
          </a:p>
          <a:p>
            <a:endParaRPr lang="zh-CN" altLang="en-US" b="1">
              <a:solidFill>
                <a:schemeClr val="bg2"/>
              </a:solidFill>
            </a:endParaRPr>
          </a:p>
          <a:p>
            <a:r>
              <a:rPr lang="zh-CN" altLang="en-US" b="1">
                <a:solidFill>
                  <a:schemeClr val="bg2"/>
                </a:solidFill>
              </a:rPr>
              <a:t>如果出现智能乖离超</a:t>
            </a:r>
            <a:r>
              <a:rPr lang="en-US" altLang="zh-CN" b="1">
                <a:solidFill>
                  <a:schemeClr val="bg2"/>
                </a:solidFill>
              </a:rPr>
              <a:t>20</a:t>
            </a:r>
            <a:r>
              <a:rPr lang="zh-CN" altLang="en-US" b="1">
                <a:solidFill>
                  <a:schemeClr val="bg2"/>
                </a:solidFill>
              </a:rPr>
              <a:t>的急涨冲高，不能涨停的都偏向</a:t>
            </a:r>
            <a:r>
              <a:rPr lang="en-US" altLang="zh-CN" b="1">
                <a:solidFill>
                  <a:schemeClr val="bg2"/>
                </a:solidFill>
              </a:rPr>
              <a:t>T</a:t>
            </a:r>
            <a:r>
              <a:rPr lang="zh-CN" altLang="en-US" b="1">
                <a:solidFill>
                  <a:schemeClr val="bg2"/>
                </a:solidFill>
              </a:rPr>
              <a:t>低成本的节点</a:t>
            </a:r>
            <a:endParaRPr lang="zh-CN" altLang="en-US" b="1">
              <a:solidFill>
                <a:schemeClr val="bg2"/>
              </a:solidFill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 b="1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4310" y="1133475"/>
            <a:ext cx="9262745" cy="521017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 b="1"/>
          </a:p>
        </p:txBody>
      </p:sp>
      <p:sp>
        <p:nvSpPr>
          <p:cNvPr id="4" name="文本框 3"/>
          <p:cNvSpPr txBox="1"/>
          <p:nvPr/>
        </p:nvSpPr>
        <p:spPr>
          <a:xfrm>
            <a:off x="8859520" y="1438275"/>
            <a:ext cx="3225800" cy="46158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/>
              <a:t>11</a:t>
            </a:r>
            <a:r>
              <a:rPr lang="zh-CN" altLang="en-US" sz="1400"/>
              <a:t>月</a:t>
            </a:r>
            <a:r>
              <a:rPr lang="en-US" altLang="zh-CN" sz="1400"/>
              <a:t>10</a:t>
            </a:r>
            <a:r>
              <a:rPr lang="zh-CN" altLang="en-US" sz="1400"/>
              <a:t>日盘后内参发布马字辈概念万里马，</a:t>
            </a:r>
            <a:r>
              <a:rPr lang="zh-CN" altLang="en-US" sz="1400" b="1">
                <a:solidFill>
                  <a:srgbClr val="FF0000"/>
                </a:solidFill>
              </a:rPr>
              <a:t>发布次日强势拉升盘中大涨超</a:t>
            </a:r>
            <a:r>
              <a:rPr lang="en-US" altLang="zh-CN" sz="1400" b="1">
                <a:solidFill>
                  <a:srgbClr val="FF0000"/>
                </a:solidFill>
              </a:rPr>
              <a:t>15%</a:t>
            </a:r>
            <a:r>
              <a:rPr lang="zh-CN" altLang="en-US" sz="1400" b="1">
                <a:solidFill>
                  <a:srgbClr val="FF0000"/>
                </a:solidFill>
              </a:rPr>
              <a:t>！</a:t>
            </a:r>
            <a:endParaRPr lang="zh-CN" altLang="en-US" sz="1400" b="1">
              <a:solidFill>
                <a:srgbClr val="FF0000"/>
              </a:solidFill>
            </a:endParaRPr>
          </a:p>
          <a:p>
            <a:endParaRPr lang="en-US" altLang="zh-CN" sz="1400"/>
          </a:p>
          <a:p>
            <a:r>
              <a:rPr lang="en-US" altLang="zh-CN" sz="1400"/>
              <a:t>11</a:t>
            </a:r>
            <a:r>
              <a:rPr lang="zh-CN" altLang="en-US" sz="1400"/>
              <a:t>月</a:t>
            </a:r>
            <a:r>
              <a:rPr lang="en-US" altLang="zh-CN" sz="1400"/>
              <a:t>4</a:t>
            </a:r>
            <a:r>
              <a:rPr lang="zh-CN" altLang="en-US" sz="1400"/>
              <a:t>日盘后内参狙击锂电概念股华盛锂电，</a:t>
            </a:r>
            <a:r>
              <a:rPr lang="zh-CN" altLang="en-US" sz="1400" b="1">
                <a:solidFill>
                  <a:srgbClr val="FF0000"/>
                </a:solidFill>
              </a:rPr>
              <a:t>发布后强势斩获</a:t>
            </a:r>
            <a:r>
              <a:rPr lang="en-US" altLang="zh-CN" sz="1400" b="1">
                <a:solidFill>
                  <a:srgbClr val="FF0000"/>
                </a:solidFill>
              </a:rPr>
              <a:t>20cm3</a:t>
            </a:r>
            <a:r>
              <a:rPr lang="zh-CN" altLang="en-US" sz="1400" b="1">
                <a:solidFill>
                  <a:srgbClr val="FF0000"/>
                </a:solidFill>
              </a:rPr>
              <a:t>天</a:t>
            </a:r>
            <a:r>
              <a:rPr lang="en-US" altLang="zh-CN" sz="1400" b="1">
                <a:solidFill>
                  <a:srgbClr val="FF0000"/>
                </a:solidFill>
              </a:rPr>
              <a:t>2</a:t>
            </a:r>
            <a:r>
              <a:rPr lang="zh-CN" altLang="en-US" sz="1400" b="1">
                <a:solidFill>
                  <a:srgbClr val="FF0000"/>
                </a:solidFill>
              </a:rPr>
              <a:t>板，</a:t>
            </a:r>
            <a:r>
              <a:rPr lang="en-US" altLang="zh-CN" sz="1400" b="1">
                <a:solidFill>
                  <a:srgbClr val="FF0000"/>
                </a:solidFill>
              </a:rPr>
              <a:t>5</a:t>
            </a:r>
            <a:r>
              <a:rPr lang="zh-CN" altLang="en-US" sz="1400" b="1">
                <a:solidFill>
                  <a:srgbClr val="FF0000"/>
                </a:solidFill>
              </a:rPr>
              <a:t>个交易日最大涨幅接近翻倍！</a:t>
            </a:r>
            <a:endParaRPr lang="zh-CN" altLang="en-US" sz="1400" b="1">
              <a:solidFill>
                <a:srgbClr val="FF0000"/>
              </a:solidFill>
            </a:endParaRPr>
          </a:p>
          <a:p>
            <a:endParaRPr lang="en-US" altLang="zh-CN" sz="1400"/>
          </a:p>
          <a:p>
            <a:r>
              <a:rPr lang="en-US" altLang="zh-CN" sz="1400"/>
              <a:t>11</a:t>
            </a:r>
            <a:r>
              <a:rPr lang="zh-CN" altLang="en-US" sz="1400"/>
              <a:t>月</a:t>
            </a:r>
            <a:r>
              <a:rPr lang="en-US" altLang="zh-CN" sz="1400"/>
              <a:t>5</a:t>
            </a:r>
            <a:r>
              <a:rPr lang="zh-CN" altLang="en-US" sz="1400"/>
              <a:t>日盘后内参发布冰雪产业概念股雪人集团，</a:t>
            </a:r>
            <a:r>
              <a:rPr lang="zh-CN" altLang="en-US" sz="1400" b="1">
                <a:solidFill>
                  <a:srgbClr val="FF0000"/>
                </a:solidFill>
              </a:rPr>
              <a:t>发布后</a:t>
            </a:r>
            <a:r>
              <a:rPr lang="en-US" altLang="zh-CN" sz="1400" b="1">
                <a:solidFill>
                  <a:srgbClr val="FF0000"/>
                </a:solidFill>
              </a:rPr>
              <a:t>3</a:t>
            </a:r>
            <a:r>
              <a:rPr lang="zh-CN" altLang="en-US" sz="1400" b="1">
                <a:solidFill>
                  <a:srgbClr val="FF0000"/>
                </a:solidFill>
              </a:rPr>
              <a:t>个交易日内强势拉升触及涨停！</a:t>
            </a:r>
            <a:endParaRPr lang="zh-CN" altLang="en-US" sz="1400" b="1">
              <a:solidFill>
                <a:srgbClr val="FF0000"/>
              </a:solidFill>
            </a:endParaRPr>
          </a:p>
          <a:p>
            <a:endParaRPr lang="en-US" altLang="zh-CN" sz="1400"/>
          </a:p>
          <a:p>
            <a:r>
              <a:rPr lang="en-US" altLang="zh-CN" sz="1400"/>
              <a:t>11</a:t>
            </a:r>
            <a:r>
              <a:rPr lang="zh-CN" altLang="en-US" sz="1400"/>
              <a:t>月</a:t>
            </a:r>
            <a:r>
              <a:rPr lang="en-US" altLang="zh-CN" sz="1400"/>
              <a:t>6</a:t>
            </a:r>
            <a:r>
              <a:rPr lang="zh-CN" altLang="en-US" sz="1400"/>
              <a:t>日盘后内参发布智能电网概念股闽东电力，</a:t>
            </a:r>
            <a:r>
              <a:rPr lang="zh-CN" altLang="en-US" sz="1400" b="1">
                <a:solidFill>
                  <a:srgbClr val="FF0000"/>
                </a:solidFill>
              </a:rPr>
              <a:t>发布后</a:t>
            </a:r>
            <a:r>
              <a:rPr lang="en-US" altLang="zh-CN" sz="1400" b="1">
                <a:solidFill>
                  <a:srgbClr val="FF0000"/>
                </a:solidFill>
              </a:rPr>
              <a:t>3</a:t>
            </a:r>
            <a:r>
              <a:rPr lang="zh-CN" altLang="en-US" sz="1400" b="1">
                <a:solidFill>
                  <a:srgbClr val="FF0000"/>
                </a:solidFill>
              </a:rPr>
              <a:t>个交易日一度逼近</a:t>
            </a:r>
            <a:r>
              <a:rPr lang="en-US" altLang="zh-CN" sz="1400" b="1">
                <a:solidFill>
                  <a:srgbClr val="FF0000"/>
                </a:solidFill>
              </a:rPr>
              <a:t>2</a:t>
            </a:r>
            <a:r>
              <a:rPr lang="zh-CN" altLang="en-US" sz="1400" b="1">
                <a:solidFill>
                  <a:srgbClr val="FF0000"/>
                </a:solidFill>
              </a:rPr>
              <a:t>连板涨停！</a:t>
            </a:r>
            <a:endParaRPr lang="zh-CN" altLang="en-US" sz="1400" b="1">
              <a:solidFill>
                <a:srgbClr val="FF0000"/>
              </a:solidFill>
            </a:endParaRPr>
          </a:p>
          <a:p>
            <a:endParaRPr lang="en-US" altLang="zh-CN" sz="1400"/>
          </a:p>
          <a:p>
            <a:r>
              <a:rPr lang="en-US" altLang="zh-CN" sz="1400"/>
              <a:t>11</a:t>
            </a:r>
            <a:r>
              <a:rPr lang="zh-CN" altLang="en-US" sz="1400"/>
              <a:t>月</a:t>
            </a:r>
            <a:r>
              <a:rPr lang="en-US" altLang="zh-CN" sz="1400"/>
              <a:t>3</a:t>
            </a:r>
            <a:r>
              <a:rPr lang="zh-CN" altLang="en-US" sz="1400"/>
              <a:t>日盘后内参发布大消费概念中锐股份，</a:t>
            </a:r>
            <a:r>
              <a:rPr lang="zh-CN" altLang="en-US" sz="1400" b="1">
                <a:solidFill>
                  <a:srgbClr val="FF0000"/>
                </a:solidFill>
              </a:rPr>
              <a:t>发布后两周内收获三连板涨停！</a:t>
            </a:r>
            <a:endParaRPr lang="zh-CN" altLang="en-US" sz="1400"/>
          </a:p>
          <a:p>
            <a:endParaRPr lang="en-US" altLang="zh-CN" sz="1400"/>
          </a:p>
          <a:p>
            <a:r>
              <a:rPr lang="en-US" altLang="zh-CN" sz="1400"/>
              <a:t>11</a:t>
            </a:r>
            <a:r>
              <a:rPr lang="zh-CN" altLang="en-US" sz="1400"/>
              <a:t>月</a:t>
            </a:r>
            <a:r>
              <a:rPr lang="en-US" altLang="zh-CN" sz="1400"/>
              <a:t>2</a:t>
            </a:r>
            <a:r>
              <a:rPr lang="zh-CN" altLang="en-US" sz="1400"/>
              <a:t>日盘后内参发布固态电池概念天际股份，</a:t>
            </a:r>
            <a:r>
              <a:rPr lang="zh-CN" altLang="en-US" sz="1400" b="1">
                <a:solidFill>
                  <a:srgbClr val="FF0000"/>
                </a:solidFill>
              </a:rPr>
              <a:t>发布后两周内收获二连板涨停！</a:t>
            </a:r>
            <a:endParaRPr lang="zh-CN" altLang="en-US" sz="1400" b="1">
              <a:solidFill>
                <a:srgbClr val="FF0000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75" y="1514475"/>
            <a:ext cx="8283575" cy="453961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464435" y="3114040"/>
            <a:ext cx="817499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大盘状态</a:t>
            </a:r>
            <a:endParaRPr lang="zh-CN" altLang="en-US" sz="54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 userDrawn="1">
            <p:custDataLst>
              <p:tags r:id="rId1"/>
            </p:custDataLst>
          </p:nvPr>
        </p:nvSpPr>
        <p:spPr>
          <a:xfrm>
            <a:off x="2384108" y="1743075"/>
            <a:ext cx="7325995" cy="132207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p>
            <a:pPr algn="ctr"/>
            <a:r>
              <a:rPr lang="zh-CN" sz="8000" b="1">
                <a:gradFill>
                  <a:gsLst>
                    <a:gs pos="0">
                      <a:srgbClr val="FFFBE0"/>
                    </a:gs>
                    <a:gs pos="100000">
                      <a:srgbClr val="FFF39A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唯信自己相信的</a:t>
            </a:r>
            <a:endParaRPr lang="zh-CN" sz="8000" b="1">
              <a:gradFill>
                <a:gsLst>
                  <a:gs pos="0">
                    <a:srgbClr val="FFFBE0"/>
                  </a:gs>
                  <a:gs pos="100000">
                    <a:srgbClr val="FFF39A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4" name="圆角矩形 3"/>
          <p:cNvSpPr/>
          <p:nvPr userDrawn="1">
            <p:custDataLst>
              <p:tags r:id="rId2"/>
            </p:custDataLst>
          </p:nvPr>
        </p:nvSpPr>
        <p:spPr>
          <a:xfrm>
            <a:off x="2305368" y="3008630"/>
            <a:ext cx="7581265" cy="2172335"/>
          </a:xfrm>
          <a:prstGeom prst="roundRect">
            <a:avLst>
              <a:gd name="adj" fmla="val 4235"/>
            </a:avLst>
          </a:prstGeom>
          <a:solidFill>
            <a:schemeClr val="bg1"/>
          </a:solidFill>
          <a:ln>
            <a:solidFill>
              <a:srgbClr val="FBE4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 userDrawn="1">
            <p:custDataLst>
              <p:tags r:id="rId3"/>
            </p:custDataLst>
          </p:nvPr>
        </p:nvSpPr>
        <p:spPr>
          <a:xfrm>
            <a:off x="2501900" y="3173730"/>
            <a:ext cx="7215505" cy="18129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60000"/>
              </a:lnSpc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我司所有工作人员均不允许推荐股票、不允许承诺收益、不允许代客理财、不允许合作分成、不允许私下收款，如您发现有任何违规行为，请立即拨打400-700-3809向我们举报!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  <a:p>
            <a:pPr fontAlgn="auto">
              <a:lnSpc>
                <a:spcPct val="160000"/>
              </a:lnSpc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所有信息及观点均来源于公开信息及经传软件信号显示，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2" name="图片 1" descr="12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113020" y="892175"/>
            <a:ext cx="1965960" cy="42037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市场的整体风格定调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/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2" name="右箭头 1"/>
          <p:cNvSpPr/>
          <p:nvPr/>
        </p:nvSpPr>
        <p:spPr>
          <a:xfrm>
            <a:off x="718820" y="3858895"/>
            <a:ext cx="9325610" cy="28575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右箭头 5"/>
          <p:cNvSpPr/>
          <p:nvPr/>
        </p:nvSpPr>
        <p:spPr>
          <a:xfrm rot="16200000">
            <a:off x="3005455" y="3902710"/>
            <a:ext cx="4765675" cy="28575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599815" y="813435"/>
            <a:ext cx="343471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高度</a:t>
            </a:r>
            <a:endParaRPr lang="zh-CN" altLang="en-US" sz="2000" b="1">
              <a:solidFill>
                <a:srgbClr val="FF0000"/>
              </a:solidFill>
            </a:endParaRPr>
          </a:p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（决定一轮炒作的想象空间）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044430" y="3437890"/>
            <a:ext cx="203517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流动性</a:t>
            </a:r>
            <a:endParaRPr lang="zh-CN" altLang="en-US" sz="2000" b="1">
              <a:solidFill>
                <a:srgbClr val="FF0000"/>
              </a:solidFill>
            </a:endParaRPr>
          </a:p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（决定炒作宽度）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068060" y="1563370"/>
            <a:ext cx="4243705" cy="10896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b="1"/>
              <a:t>兼具高度和流动性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风格：强趋势普涨行情（</a:t>
            </a:r>
            <a:r>
              <a:rPr lang="en-US" altLang="zh-CN"/>
              <a:t>2</a:t>
            </a:r>
            <a:r>
              <a:rPr lang="zh-CN" altLang="en-US"/>
              <a:t>月初、</a:t>
            </a:r>
            <a:r>
              <a:rPr lang="en-US" altLang="zh-CN"/>
              <a:t>9</a:t>
            </a:r>
            <a:r>
              <a:rPr lang="zh-CN" altLang="en-US"/>
              <a:t>月底）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资金属性：大游资、机构合力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策略：聚焦大容量强趋势个股，以及弹性最大的套利方向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6068060" y="4366260"/>
            <a:ext cx="4161790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无高度有流动性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风格：消息驱动的新题材轮动（</a:t>
            </a:r>
            <a:r>
              <a:rPr lang="en-US" altLang="zh-CN"/>
              <a:t>11</a:t>
            </a:r>
            <a:r>
              <a:rPr lang="zh-CN" altLang="en-US"/>
              <a:t>月初）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资金属性：小游资、量化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策略：分仓试错新题材的发酵节点</a:t>
            </a:r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855345" y="4366260"/>
            <a:ext cx="4111625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高度和流动性双杀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风格：博弈难度极大，十档电风扇内卷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资金属性：仅少量小体量资金仍在活跃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策略：适合空仓休息</a:t>
            </a:r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855345" y="1481455"/>
            <a:ext cx="422592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有高度无流动性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风格：缩量抱团行情（大众、华强时期）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资金属性：游资</a:t>
            </a:r>
            <a:r>
              <a:rPr lang="en-US" altLang="zh-CN"/>
              <a:t>+</a:t>
            </a:r>
            <a:r>
              <a:rPr lang="zh-CN" altLang="en-US"/>
              <a:t>量化日内套利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策略：情绪倒推的抱团核心，以及抱团股超预期节点的日内套利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大盘状态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783070" y="3966210"/>
            <a:ext cx="4974590" cy="11791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b="1">
                <a:solidFill>
                  <a:srgbClr val="FF0000"/>
                </a:solidFill>
                <a:highlight>
                  <a:srgbClr val="FFFF00"/>
                </a:highlight>
              </a:rPr>
              <a:t>平均股价死叉，中线上攻走平，短线上攻开始拐头向下，流动资金连续翻绿，短期注意收缩仓位防守</a:t>
            </a:r>
            <a:endParaRPr lang="zh-CN" b="1">
              <a:solidFill>
                <a:srgbClr val="FF0000"/>
              </a:solidFill>
              <a:highlight>
                <a:srgbClr val="FFFF00"/>
              </a:highlight>
            </a:endParaRPr>
          </a:p>
          <a:p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  <a:p>
            <a:r>
              <a:rPr lang="zh-CN" b="1">
                <a:solidFill>
                  <a:srgbClr val="FF0000"/>
                </a:solidFill>
                <a:highlight>
                  <a:srgbClr val="FFFF00"/>
                </a:highlight>
              </a:rPr>
              <a:t>大科技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/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新能源</a:t>
            </a:r>
            <a:r>
              <a:rPr lang="zh-CN" b="1">
                <a:solidFill>
                  <a:srgbClr val="FF0000"/>
                </a:solidFill>
                <a:highlight>
                  <a:srgbClr val="FFFF00"/>
                </a:highlight>
              </a:rPr>
              <a:t>（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1-2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成）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+ 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红利板块（银行、煤炭，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1-2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成）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+ 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情绪题材（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1-2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成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），整体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3-4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成</a:t>
            </a:r>
            <a:endParaRPr lang="zh-CN" altLang="en-US"/>
          </a:p>
          <a:p>
            <a:endParaRPr lang="zh-CN" altLang="en-US" b="1">
              <a:solidFill>
                <a:srgbClr val="FF0000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8915" y="1013460"/>
            <a:ext cx="4423410" cy="54387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2310" y="1201420"/>
            <a:ext cx="3533775" cy="18669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板块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3"/>
            </p:custDataLst>
          </p:nvPr>
        </p:nvSpPr>
        <p:spPr>
          <a:xfrm>
            <a:off x="1846580" y="168910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涨停家数前五或多次上榜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11" name="文本框 10"/>
          <p:cNvSpPr txBox="1"/>
          <p:nvPr>
            <p:custDataLst>
              <p:tags r:id="rId4"/>
            </p:custDataLst>
          </p:nvPr>
        </p:nvSpPr>
        <p:spPr>
          <a:xfrm>
            <a:off x="7726680" y="1689100"/>
            <a:ext cx="34524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5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日主力净买额排名前五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9625" y="2484755"/>
            <a:ext cx="5532120" cy="28765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45300" y="2495550"/>
            <a:ext cx="4648200" cy="225298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7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板块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7990" y="973455"/>
            <a:ext cx="6963410" cy="552005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8972550" y="2470785"/>
            <a:ext cx="252730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低位流动资金持续翻红</a:t>
            </a:r>
            <a:endParaRPr lang="zh-CN" altLang="en-US" b="1">
              <a:solidFill>
                <a:srgbClr val="FF0000"/>
              </a:solidFill>
            </a:endParaRPr>
          </a:p>
          <a:p>
            <a:endParaRPr lang="zh-CN" altLang="en-US" b="1">
              <a:solidFill>
                <a:srgbClr val="FF0000"/>
              </a:solidFill>
            </a:endParaRPr>
          </a:p>
          <a:p>
            <a:r>
              <a:rPr lang="zh-CN" altLang="en-US" b="1">
                <a:solidFill>
                  <a:srgbClr val="FF0000"/>
                </a:solidFill>
              </a:rPr>
              <a:t>熊线上移</a:t>
            </a:r>
            <a:endParaRPr lang="zh-CN" altLang="en-US" b="1">
              <a:solidFill>
                <a:srgbClr val="FF0000"/>
              </a:solidFill>
            </a:endParaRPr>
          </a:p>
          <a:p>
            <a:endParaRPr lang="zh-CN" altLang="en-US" b="1">
              <a:solidFill>
                <a:srgbClr val="FF0000"/>
              </a:solidFill>
            </a:endParaRPr>
          </a:p>
          <a:p>
            <a:r>
              <a:rPr lang="zh-CN" altLang="en-US" b="1">
                <a:solidFill>
                  <a:srgbClr val="FF0000"/>
                </a:solidFill>
              </a:rPr>
              <a:t>放量突破横盘小平台</a:t>
            </a:r>
            <a:endParaRPr lang="zh-CN" altLang="en-US" b="1">
              <a:solidFill>
                <a:srgbClr val="FF0000"/>
              </a:solidFill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强势股回档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51460" y="6245225"/>
            <a:ext cx="726503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资金新高</a:t>
            </a:r>
            <a:r>
              <a:rPr lang="en-US" altLang="zh-CN" sz="2000" b="1">
                <a:solidFill>
                  <a:srgbClr val="FF0000"/>
                </a:solidFill>
              </a:rPr>
              <a:t>+</a:t>
            </a:r>
            <a:r>
              <a:rPr lang="zh-CN" altLang="en-US" sz="2000" b="1">
                <a:solidFill>
                  <a:srgbClr val="FF0000"/>
                </a:solidFill>
              </a:rPr>
              <a:t>死叉后期（死叉</a:t>
            </a:r>
            <a:r>
              <a:rPr lang="en-US" altLang="zh-CN" sz="2000" b="1">
                <a:solidFill>
                  <a:srgbClr val="FF0000"/>
                </a:solidFill>
              </a:rPr>
              <a:t>3-4</a:t>
            </a:r>
            <a:r>
              <a:rPr lang="zh-CN" altLang="en-US" sz="2000" b="1">
                <a:solidFill>
                  <a:srgbClr val="FF0000"/>
                </a:solidFill>
              </a:rPr>
              <a:t>个交易日）</a:t>
            </a:r>
            <a:r>
              <a:rPr lang="en-US" altLang="zh-CN" sz="2000" b="1">
                <a:solidFill>
                  <a:srgbClr val="FF0000"/>
                </a:solidFill>
              </a:rPr>
              <a:t>+</a:t>
            </a:r>
            <a:r>
              <a:rPr lang="zh-CN" altLang="en-US" sz="2000" b="1">
                <a:solidFill>
                  <a:srgbClr val="FF0000"/>
                </a:solidFill>
              </a:rPr>
              <a:t>主力净买额回流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120" y="927100"/>
            <a:ext cx="7117715" cy="529463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120" y="5153025"/>
            <a:ext cx="4802505" cy="10922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33335" y="1816735"/>
            <a:ext cx="4397375" cy="2856865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custDataLst>
      <p:tags r:id="rId6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小平台突破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35" y="1017905"/>
            <a:ext cx="5688965" cy="505269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5550" y="1017905"/>
            <a:ext cx="5349875" cy="505269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矩形 8"/>
          <p:cNvSpPr/>
          <p:nvPr/>
        </p:nvSpPr>
        <p:spPr>
          <a:xfrm>
            <a:off x="6737350" y="1393190"/>
            <a:ext cx="1078865" cy="377825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7879080" y="1807845"/>
            <a:ext cx="1249680" cy="47625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10494645" y="5347335"/>
            <a:ext cx="475615" cy="448945"/>
          </a:xfrm>
          <a:prstGeom prst="ellipse">
            <a:avLst/>
          </a:prstGeom>
          <a:noFill/>
          <a:ln w="127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4826000" y="5347335"/>
            <a:ext cx="386080" cy="448945"/>
          </a:xfrm>
          <a:prstGeom prst="ellipse">
            <a:avLst/>
          </a:prstGeom>
          <a:noFill/>
          <a:ln w="127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-113665" y="6184900"/>
            <a:ext cx="120269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b="1">
                <a:solidFill>
                  <a:srgbClr val="FF0000"/>
                </a:solidFill>
              </a:rPr>
              <a:t>资金强势背景下（流动资金持续翻红</a:t>
            </a:r>
            <a:r>
              <a:rPr lang="en-US" altLang="zh-CN" b="1">
                <a:solidFill>
                  <a:srgbClr val="FF0000"/>
                </a:solidFill>
              </a:rPr>
              <a:t>+</a:t>
            </a:r>
            <a:r>
              <a:rPr lang="zh-CN" altLang="en-US" b="1">
                <a:solidFill>
                  <a:srgbClr val="FF0000"/>
                </a:solidFill>
              </a:rPr>
              <a:t>主力净买额红肥绿瘦），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金叉初期或死叉后期</a:t>
            </a:r>
            <a:r>
              <a:rPr lang="zh-CN" altLang="en-US" b="1">
                <a:solidFill>
                  <a:srgbClr val="FF0000"/>
                </a:solidFill>
              </a:rPr>
              <a:t>，盘中放量拉升后的分时回档</a:t>
            </a:r>
            <a:endParaRPr lang="zh-CN" altLang="en-US" b="1">
              <a:solidFill>
                <a:srgbClr val="FF0000"/>
              </a:solidFill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569210" y="2552065"/>
            <a:ext cx="817499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双</a:t>
            </a:r>
            <a:r>
              <a:rPr lang="en-US" altLang="zh-CN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B</a:t>
            </a:r>
            <a:r>
              <a:rPr lang="zh-CN" altLang="en-US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点回档</a:t>
            </a:r>
            <a:r>
              <a:rPr lang="en-US" altLang="zh-CN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-</a:t>
            </a:r>
            <a:r>
              <a:rPr lang="zh-CN" altLang="en-US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资金三板斧</a:t>
            </a:r>
            <a:endParaRPr lang="zh-CN" altLang="en-US" sz="54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BEAUTIFY_FLAG" val=""/>
</p:tagLst>
</file>

<file path=ppt/tags/tag10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04.xml><?xml version="1.0" encoding="utf-8"?>
<p:tagLst xmlns:p="http://schemas.openxmlformats.org/presentationml/2006/main">
  <p:tag name="KSO_WM_BEAUTIFY_FLAG" val=""/>
</p:tagLst>
</file>

<file path=ppt/tags/tag105.xml><?xml version="1.0" encoding="utf-8"?>
<p:tagLst xmlns:p="http://schemas.openxmlformats.org/presentationml/2006/main">
  <p:tag name="KSO_WM_BEAUTIFY_FLAG" val=""/>
</p:tagLst>
</file>

<file path=ppt/tags/tag10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07.xml><?xml version="1.0" encoding="utf-8"?>
<p:tagLst xmlns:p="http://schemas.openxmlformats.org/presentationml/2006/main">
  <p:tag name="KSO_WM_BEAUTIFY_FLAG" val=""/>
</p:tagLst>
</file>

<file path=ppt/tags/tag108.xml><?xml version="1.0" encoding="utf-8"?>
<p:tagLst xmlns:p="http://schemas.openxmlformats.org/presentationml/2006/main">
  <p:tag name="KSO_WM_BEAUTIFY_FLAG" val=""/>
</p:tagLst>
</file>

<file path=ppt/tags/tag10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BEAUTIFY_FLAG" val=""/>
</p:tagLst>
</file>

<file path=ppt/tags/tag11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12.xml><?xml version="1.0" encoding="utf-8"?>
<p:tagLst xmlns:p="http://schemas.openxmlformats.org/presentationml/2006/main">
  <p:tag name="KSO_WM_BEAUTIFY_FLAG" val=""/>
</p:tagLst>
</file>

<file path=ppt/tags/tag11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14.xml><?xml version="1.0" encoding="utf-8"?>
<p:tagLst xmlns:p="http://schemas.openxmlformats.org/presentationml/2006/main">
  <p:tag name="KSO_WM_BEAUTIFY_FLAG" val=""/>
</p:tagLst>
</file>

<file path=ppt/tags/tag115.xml><?xml version="1.0" encoding="utf-8"?>
<p:tagLst xmlns:p="http://schemas.openxmlformats.org/presentationml/2006/main">
  <p:tag name="KSO_WM_BEAUTIFY_FLAG" val=""/>
</p:tagLst>
</file>

<file path=ppt/tags/tag116.xml><?xml version="1.0" encoding="utf-8"?>
<p:tagLst xmlns:p="http://schemas.openxmlformats.org/presentationml/2006/main">
  <p:tag name="KSO_WM_UNIT_PLACING_PICTURE_USER_VIEWPORT" val="{&quot;height&quot;:1539,&quot;width&quot;:39003}"/>
  <p:tag name="KSO_WM_BEAUTIFY_FLAG" val=""/>
</p:tagLst>
</file>

<file path=ppt/tags/tag117.xml><?xml version="1.0" encoding="utf-8"?>
<p:tagLst xmlns:p="http://schemas.openxmlformats.org/presentationml/2006/main">
  <p:tag name="KSO_WM_BEAUTIFY_FLAG" val=""/>
</p:tagLst>
</file>

<file path=ppt/tags/tag1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19.xml><?xml version="1.0" encoding="utf-8"?>
<p:tagLst xmlns:p="http://schemas.openxmlformats.org/presentationml/2006/main">
  <p:tag name="KSO_WPP_MARK_KEY" val="34a5c737-2527-451b-a6cc-313a70f4ce21"/>
  <p:tag name="COMMONDATA" val="eyJoZGlkIjoiOTQ1ZjcwNmNkMTFhMjA1Zjg5NzQyMTQ1MGUxYmIzMWEifQ=="/>
  <p:tag name="commondata" val="eyJoZGlkIjoiMTE5OTlmMmY3Mzc0MTBlODE0YTNlMWY0MTJhZTZiYTYifQ==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DIAGRAM_VIRTUALLY_FRAME" val="{&quot;height&quot;:68.5,&quot;left&quot;:224.1,&quot;top&quot;:304.85,&quot;width&quot;:549.05}"/>
</p:tagLst>
</file>

<file path=ppt/tags/tag4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4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DIAGRAM_VIRTUALLY_FRAME" val="{&quot;height&quot;:291.6,&quot;left&quot;:43.9,&quot;top&quot;:133,&quot;width&quot;:890.45}"/>
</p:tagLst>
</file>

<file path=ppt/tags/tag57.xml><?xml version="1.0" encoding="utf-8"?>
<p:tagLst xmlns:p="http://schemas.openxmlformats.org/presentationml/2006/main">
  <p:tag name="KSO_WM_DIAGRAM_VIRTUALLY_FRAME" val="{&quot;height&quot;:291.6,&quot;left&quot;:43.9,&quot;top&quot;:133,&quot;width&quot;:890.45}"/>
</p:tagLst>
</file>

<file path=ppt/tags/tag5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334_3*i*0"/>
  <p:tag name="KSO_WM_TEMPLATE_CATEGORY" val="diagram"/>
  <p:tag name="KSO_WM_TEMPLATE_INDEX" val="334"/>
  <p:tag name="KSO_WM_UNIT_INDEX" val="0"/>
</p:tagLst>
</file>

<file path=ppt/tags/tag72.xml><?xml version="1.0" encoding="utf-8"?>
<p:tagLst xmlns:p="http://schemas.openxmlformats.org/presentationml/2006/main">
  <p:tag name="KSO_WM_TEMPLATE_CATEGORY" val="diagram"/>
  <p:tag name="KSO_WM_TEMPLATE_INDEX" val="334"/>
  <p:tag name="KSO_WM_TAG_VERSION" val="1.0"/>
  <p:tag name="KSO_WM_BEAUTIFY_FLAG" val=""/>
  <p:tag name="KSO_WM_UNIT_TYPE" val="q_h_f"/>
  <p:tag name="KSO_WM_UNIT_INDEX" val="1_2_1"/>
  <p:tag name="KSO_WM_UNIT_ID" val="diagram334_3*q_h_f*1_2_1"/>
  <p:tag name="KSO_WM_UNIT_CLEAR" val="1"/>
  <p:tag name="KSO_WM_UNIT_LAYERLEVEL" val="1_1_1"/>
  <p:tag name="KSO_WM_UNIT_VALUE" val="16"/>
  <p:tag name="KSO_WM_UNIT_HIGHLIGHT" val="0"/>
  <p:tag name="KSO_WM_UNIT_COMPATIBLE" val="0"/>
  <p:tag name="KSO_WM_UNIT_PRESET_TEXT_INDEX" val="4"/>
  <p:tag name="KSO_WM_UNIT_PRESET_TEXT_LEN" val="26"/>
  <p:tag name="KSO_WM_DIAGRAM_GROUP_CODE" val="q1-1"/>
  <p:tag name="KSO_WM_UNIT_TEXT_FILL_FORE_SCHEMECOLOR_INDEX" val="13"/>
  <p:tag name="KSO_WM_UNIT_TEXT_FILL_TYPE" val="1"/>
</p:tagLst>
</file>

<file path=ppt/tags/tag73.xml><?xml version="1.0" encoding="utf-8"?>
<p:tagLst xmlns:p="http://schemas.openxmlformats.org/presentationml/2006/main">
  <p:tag name="KSO_WM_TEMPLATE_CATEGORY" val="diagram"/>
  <p:tag name="KSO_WM_TEMPLATE_INDEX" val="334"/>
  <p:tag name="KSO_WM_TAG_VERSION" val="1.0"/>
  <p:tag name="KSO_WM_BEAUTIFY_FLAG" val=""/>
  <p:tag name="KSO_WM_UNIT_TYPE" val="q_h_f"/>
  <p:tag name="KSO_WM_UNIT_INDEX" val="1_1_1"/>
  <p:tag name="KSO_WM_UNIT_ID" val="diagram334_3*q_h_f*1_1_1"/>
  <p:tag name="KSO_WM_UNIT_CLEAR" val="1"/>
  <p:tag name="KSO_WM_UNIT_LAYERLEVEL" val="1_1_1"/>
  <p:tag name="KSO_WM_UNIT_VALUE" val="16"/>
  <p:tag name="KSO_WM_UNIT_HIGHLIGHT" val="0"/>
  <p:tag name="KSO_WM_UNIT_COMPATIBLE" val="0"/>
  <p:tag name="KSO_WM_UNIT_PRESET_TEXT_INDEX" val="4"/>
  <p:tag name="KSO_WM_UNIT_PRESET_TEXT_LEN" val="26"/>
  <p:tag name="KSO_WM_DIAGRAM_GROUP_CODE" val="q1-1"/>
  <p:tag name="KSO_WM_UNIT_TEXT_FILL_FORE_SCHEMECOLOR_INDEX" val="13"/>
  <p:tag name="KSO_WM_UNIT_TEXT_FILL_TYPE" val="1"/>
</p:tagLst>
</file>

<file path=ppt/tags/tag74.xml><?xml version="1.0" encoding="utf-8"?>
<p:tagLst xmlns:p="http://schemas.openxmlformats.org/presentationml/2006/main">
  <p:tag name="KSO_WM_TEMPLATE_CATEGORY" val="diagram"/>
  <p:tag name="KSO_WM_TEMPLATE_INDEX" val="20187073"/>
  <p:tag name="KSO_WM_TAG_VERSION" val="1.0"/>
  <p:tag name="KSO_WM_UNIT_TYPE" val="q_h_a"/>
  <p:tag name="KSO_WM_UNIT_INDEX" val="1_1_1"/>
  <p:tag name="KSO_WM_UNIT_ID" val="diagram20187073_1*q_h_a*1_1_1"/>
  <p:tag name="KSO_WM_UNIT_LAYERLEVEL" val="1_1_1"/>
  <p:tag name="KSO_WM_UNIT_VALUE" val="9"/>
  <p:tag name="KSO_WM_UNIT_HIGHLIGHT" val="0"/>
  <p:tag name="KSO_WM_UNIT_COMPATIBLE" val="0"/>
  <p:tag name="KSO_WM_UNIT_CLEAR" val="0"/>
  <p:tag name="KSO_WM_BEAUTIFY_FLAG" val=""/>
  <p:tag name="KSO_WM_DIAGRAM_GROUP_CODE" val="q1-1"/>
  <p:tag name="KSO_WM_UNIT_PRESET_TEXT" val="标题文本预设"/>
  <p:tag name="KSO_WM_UNIT_TEXT_FILL_FORE_SCHEMECOLOR_INDEX" val="13"/>
  <p:tag name="KSO_WM_UNIT_TEXT_FILL_TYPE" val="1"/>
</p:tagLst>
</file>

<file path=ppt/tags/tag75.xml><?xml version="1.0" encoding="utf-8"?>
<p:tagLst xmlns:p="http://schemas.openxmlformats.org/presentationml/2006/main">
  <p:tag name="KSO_WM_TEMPLATE_CATEGORY" val="diagram"/>
  <p:tag name="KSO_WM_TEMPLATE_INDEX" val="355"/>
  <p:tag name="KSO_WM_TAG_VERSION" val="1.0"/>
  <p:tag name="KSO_WM_BEAUTIFY_FLAG" val=""/>
  <p:tag name="KSO_WM_DIAGRAM_GROUP_CODE" val="q1-1"/>
  <p:tag name="KSO_WM_UNIT_TYPE" val="q_i"/>
  <p:tag name="KSO_WM_UNIT_INDEX" val="1_1"/>
  <p:tag name="KSO_WM_UNIT_ID" val="diagram355_3*q_i*1_1"/>
  <p:tag name="KSO_WM_UNIT_CLEAR" val="1"/>
  <p:tag name="KSO_WM_UNIT_LAYERLEVEL" val="1_1"/>
  <p:tag name="KSO_WM_UNIT_LINE_FORE_SCHEMECOLOR_INDEX" val="13"/>
  <p:tag name="KSO_WM_UNIT_LINE_FILL_TYPE" val="2"/>
  <p:tag name="KSO_WM_UNIT_TEXT_FILL_FORE_SCHEMECOLOR_INDEX" val="2"/>
  <p:tag name="KSO_WM_UNIT_TEXT_FILL_TYPE" val="1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TEMPLATE_CATEGORY" val="diagram"/>
  <p:tag name="KSO_WM_TEMPLATE_INDEX" val="20187073"/>
  <p:tag name="KSO_WM_TAG_VERSION" val="1.0"/>
  <p:tag name="KSO_WM_UNIT_TYPE" val="q_h_a"/>
  <p:tag name="KSO_WM_UNIT_INDEX" val="1_3_1"/>
  <p:tag name="KSO_WM_UNIT_ID" val="diagram20187073_1*q_h_a*1_3_1"/>
  <p:tag name="KSO_WM_UNIT_LAYERLEVEL" val="1_1_1"/>
  <p:tag name="KSO_WM_UNIT_VALUE" val="13"/>
  <p:tag name="KSO_WM_UNIT_HIGHLIGHT" val="0"/>
  <p:tag name="KSO_WM_UNIT_COMPATIBLE" val="0"/>
  <p:tag name="KSO_WM_UNIT_CLEAR" val="0"/>
  <p:tag name="KSO_WM_BEAUTIFY_FLAG" val=""/>
  <p:tag name="KSO_WM_DIAGRAM_GROUP_CODE" val="q1-1"/>
  <p:tag name="KSO_WM_UNIT_PRESET_TEXT" val="标题文本预设"/>
  <p:tag name="KSO_WM_UNIT_TEXT_FILL_FORE_SCHEMECOLOR_INDEX" val="13"/>
  <p:tag name="KSO_WM_UNIT_TEXT_FILL_TYPE" val="1"/>
</p:tagLst>
</file>

<file path=ppt/tags/tag78.xml><?xml version="1.0" encoding="utf-8"?>
<p:tagLst xmlns:p="http://schemas.openxmlformats.org/presentationml/2006/main">
  <p:tag name="KSO_WM_TEMPLATE_CATEGORY" val="diagram"/>
  <p:tag name="KSO_WM_TEMPLATE_INDEX" val="20187073"/>
  <p:tag name="KSO_WM_TAG_VERSION" val="1.0"/>
  <p:tag name="KSO_WM_UNIT_TYPE" val="q_h_a"/>
  <p:tag name="KSO_WM_UNIT_INDEX" val="1_2_1"/>
  <p:tag name="KSO_WM_UNIT_ID" val="diagram20187073_1*q_h_a*1_2_1"/>
  <p:tag name="KSO_WM_UNIT_LAYERLEVEL" val="1_1_1"/>
  <p:tag name="KSO_WM_UNIT_VALUE" val="12"/>
  <p:tag name="KSO_WM_UNIT_HIGHLIGHT" val="0"/>
  <p:tag name="KSO_WM_UNIT_COMPATIBLE" val="0"/>
  <p:tag name="KSO_WM_UNIT_CLEAR" val="0"/>
  <p:tag name="KSO_WM_BEAUTIFY_FLAG" val=""/>
  <p:tag name="KSO_WM_DIAGRAM_GROUP_CODE" val="q1-1"/>
  <p:tag name="KSO_WM_UNIT_PRESET_TEXT" val="标题文本预设"/>
  <p:tag name="KSO_WM_UNIT_TEXT_FILL_FORE_SCHEMECOLOR_INDEX" val="13"/>
  <p:tag name="KSO_WM_UNIT_TEXT_FILL_TYPE" val="1"/>
</p:tagLst>
</file>

<file path=ppt/tags/tag79.xml><?xml version="1.0" encoding="utf-8"?>
<p:tagLst xmlns:p="http://schemas.openxmlformats.org/presentationml/2006/main">
  <p:tag name="KSO_WM_TEMPLATE_CATEGORY" val="diagram"/>
  <p:tag name="KSO_WM_TEMPLATE_INDEX" val="355"/>
  <p:tag name="KSO_WM_TAG_VERSION" val="1.0"/>
  <p:tag name="KSO_WM_BEAUTIFY_FLAG" val=""/>
  <p:tag name="KSO_WM_DIAGRAM_GROUP_CODE" val="q1-1"/>
  <p:tag name="KSO_WM_UNIT_TYPE" val="q_i"/>
  <p:tag name="KSO_WM_UNIT_INDEX" val="1_5"/>
  <p:tag name="KSO_WM_UNIT_ID" val="diagram355_3*q_i*1_5"/>
  <p:tag name="KSO_WM_UNIT_CLEAR" val="1"/>
  <p:tag name="KSO_WM_UNIT_LAYERLEVEL" val="1_1"/>
  <p:tag name="KSO_WM_UNIT_FILL_FORE_SCHEMECOLOR_INDEX" val="7"/>
  <p:tag name="KSO_WM_UNIT_FILL_TYPE" val="1"/>
  <p:tag name="KSO_WM_UNIT_TEXT_FILL_FORE_SCHEMECOLOR_INDEX" val="2"/>
  <p:tag name="KSO_WM_UNIT_TEXT_FILL_TYPE" val="1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TEMPLATE_CATEGORY" val="diagram"/>
  <p:tag name="KSO_WM_TEMPLATE_INDEX" val="355"/>
  <p:tag name="KSO_WM_TAG_VERSION" val="1.0"/>
  <p:tag name="KSO_WM_BEAUTIFY_FLAG" val=""/>
  <p:tag name="KSO_WM_DIAGRAM_GROUP_CODE" val="q1-1"/>
  <p:tag name="KSO_WM_UNIT_TYPE" val="q_i"/>
  <p:tag name="KSO_WM_UNIT_INDEX" val="1_2"/>
  <p:tag name="KSO_WM_UNIT_ID" val="diagram355_3*q_i*1_2"/>
  <p:tag name="KSO_WM_UNIT_CLEAR" val="1"/>
  <p:tag name="KSO_WM_UNIT_LAYERLEVEL" val="1_1"/>
  <p:tag name="KSO_WM_UNIT_FILL_FORE_SCHEMECOLOR_INDEX" val="6"/>
  <p:tag name="KSO_WM_UNIT_FILL_TYPE" val="1"/>
  <p:tag name="KSO_WM_UNIT_TEXT_FILL_FORE_SCHEMECOLOR_INDEX" val="2"/>
  <p:tag name="KSO_WM_UNIT_TEXT_FILL_TYPE" val="1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TEMPLATE_CATEGORY" val="diagram"/>
  <p:tag name="KSO_WM_TEMPLATE_INDEX" val="355"/>
  <p:tag name="KSO_WM_TAG_VERSION" val="1.0"/>
  <p:tag name="KSO_WM_BEAUTIFY_FLAG" val=""/>
  <p:tag name="KSO_WM_DIAGRAM_GROUP_CODE" val="q1-1"/>
  <p:tag name="KSO_WM_UNIT_TYPE" val="q_i"/>
  <p:tag name="KSO_WM_UNIT_INDEX" val="1_7"/>
  <p:tag name="KSO_WM_UNIT_ID" val="diagram355_3*q_i*1_7"/>
  <p:tag name="KSO_WM_UNIT_CLEAR" val="1"/>
  <p:tag name="KSO_WM_UNIT_LAYERLEVEL" val="1_1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TEMPLATE_CATEGORY" val="diagram"/>
  <p:tag name="KSO_WM_TEMPLATE_INDEX" val="334"/>
  <p:tag name="KSO_WM_TAG_VERSION" val="1.0"/>
  <p:tag name="KSO_WM_BEAUTIFY_FLAG" val=""/>
  <p:tag name="KSO_WM_UNIT_TYPE" val="q_h_f"/>
  <p:tag name="KSO_WM_UNIT_INDEX" val="1_3_1"/>
  <p:tag name="KSO_WM_UNIT_ID" val="diagram334_3*q_h_f*1_3_1"/>
  <p:tag name="KSO_WM_UNIT_CLEAR" val="1"/>
  <p:tag name="KSO_WM_UNIT_LAYERLEVEL" val="1_1_1"/>
  <p:tag name="KSO_WM_UNIT_VALUE" val="16"/>
  <p:tag name="KSO_WM_UNIT_HIGHLIGHT" val="0"/>
  <p:tag name="KSO_WM_UNIT_COMPATIBLE" val="0"/>
  <p:tag name="KSO_WM_UNIT_PRESET_TEXT_INDEX" val="4"/>
  <p:tag name="KSO_WM_UNIT_PRESET_TEXT_LEN" val="26"/>
  <p:tag name="KSO_WM_DIAGRAM_GROUP_CODE" val="q1-1"/>
  <p:tag name="KSO_WM_UNIT_TEXT_FILL_FORE_SCHEMECOLOR_INDEX" val="13"/>
  <p:tag name="KSO_WM_UNIT_TEXT_FILL_TYPE" val="1"/>
</p:tagLst>
</file>

<file path=ppt/tags/tag86.xml><?xml version="1.0" encoding="utf-8"?>
<p:tagLst xmlns:p="http://schemas.openxmlformats.org/presentationml/2006/main">
  <p:tag name="KSO_WM_TEMPLATE_CATEGORY" val="diagram"/>
  <p:tag name="KSO_WM_TEMPLATE_INDEX" val="334"/>
  <p:tag name="KSO_WM_TAG_VERSION" val="1.0"/>
  <p:tag name="KSO_WM_BEAUTIFY_FLAG" val=""/>
  <p:tag name="KSO_WM_UNIT_TYPE" val="q_h_f"/>
  <p:tag name="KSO_WM_UNIT_INDEX" val="1_1_1"/>
  <p:tag name="KSO_WM_UNIT_ID" val="diagram334_3*q_h_f*1_1_1"/>
  <p:tag name="KSO_WM_UNIT_CLEAR" val="1"/>
  <p:tag name="KSO_WM_UNIT_LAYERLEVEL" val="1_1_1"/>
  <p:tag name="KSO_WM_UNIT_VALUE" val="16"/>
  <p:tag name="KSO_WM_UNIT_HIGHLIGHT" val="0"/>
  <p:tag name="KSO_WM_UNIT_COMPATIBLE" val="0"/>
  <p:tag name="KSO_WM_UNIT_PRESET_TEXT_INDEX" val="4"/>
  <p:tag name="KSO_WM_UNIT_PRESET_TEXT_LEN" val="26"/>
  <p:tag name="KSO_WM_DIAGRAM_GROUP_CODE" val="q1-1"/>
  <p:tag name="KSO_WM_UNIT_TEXT_FILL_FORE_SCHEMECOLOR_INDEX" val="13"/>
  <p:tag name="KSO_WM_UNIT_TEXT_FILL_TYPE" val="1"/>
</p:tagLst>
</file>

<file path=ppt/tags/tag87.xml><?xml version="1.0" encoding="utf-8"?>
<p:tagLst xmlns:p="http://schemas.openxmlformats.org/presentationml/2006/main">
  <p:tag name="KSO_WM_TEMPLATE_CATEGORY" val="diagram"/>
  <p:tag name="KSO_WM_TEMPLATE_INDEX" val="334"/>
  <p:tag name="KSO_WM_TAG_VERSION" val="1.0"/>
  <p:tag name="KSO_WM_BEAUTIFY_FLAG" val=""/>
  <p:tag name="KSO_WM_UNIT_TYPE" val="q_h_f"/>
  <p:tag name="KSO_WM_UNIT_INDEX" val="1_2_1"/>
  <p:tag name="KSO_WM_UNIT_ID" val="diagram334_3*q_h_f*1_2_1"/>
  <p:tag name="KSO_WM_UNIT_CLEAR" val="1"/>
  <p:tag name="KSO_WM_UNIT_LAYERLEVEL" val="1_1_1"/>
  <p:tag name="KSO_WM_UNIT_VALUE" val="16"/>
  <p:tag name="KSO_WM_UNIT_HIGHLIGHT" val="0"/>
  <p:tag name="KSO_WM_UNIT_COMPATIBLE" val="0"/>
  <p:tag name="KSO_WM_UNIT_PRESET_TEXT_INDEX" val="4"/>
  <p:tag name="KSO_WM_UNIT_PRESET_TEXT_LEN" val="26"/>
  <p:tag name="KSO_WM_DIAGRAM_GROUP_CODE" val="q1-1"/>
  <p:tag name="KSO_WM_UNIT_TEXT_FILL_FORE_SCHEMECOLOR_INDEX" val="13"/>
  <p:tag name="KSO_WM_UNIT_TEXT_FILL_TYPE" val="1"/>
</p:tagLst>
</file>

<file path=ppt/tags/tag8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BEAUTIFY_FLAG" val=""/>
</p:tagLst>
</file>

<file path=ppt/tags/tag9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KSO_WM_BEAUTIFY_FLAG" val=""/>
</p:tagLst>
</file>

<file path=ppt/tags/tag9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98.xml><?xml version="1.0" encoding="utf-8"?>
<p:tagLst xmlns:p="http://schemas.openxmlformats.org/presentationml/2006/main">
  <p:tag name="KSO_WM_BEAUTIFY_FLAG" val=""/>
</p:tagLst>
</file>

<file path=ppt/tags/tag9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2377</Words>
  <Application>WPS 演示</Application>
  <PresentationFormat>宽屏</PresentationFormat>
  <Paragraphs>231</Paragraphs>
  <Slides>20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7" baseType="lpstr">
      <vt:lpstr>Arial</vt:lpstr>
      <vt:lpstr>宋体</vt:lpstr>
      <vt:lpstr>Wingdings</vt:lpstr>
      <vt:lpstr>Wingdings</vt:lpstr>
      <vt:lpstr>思源黑体 CN Light</vt:lpstr>
      <vt:lpstr>黑体</vt:lpstr>
      <vt:lpstr>思源黑体 CN Bold</vt:lpstr>
      <vt:lpstr>思源黑体 CN Medium</vt:lpstr>
      <vt:lpstr>思源黑体 CN Normal</vt:lpstr>
      <vt:lpstr>思源黑体 CN Regular</vt:lpstr>
      <vt:lpstr>华文细黑</vt:lpstr>
      <vt:lpstr>微软雅黑</vt:lpstr>
      <vt:lpstr>Arial Unicode MS</vt:lpstr>
      <vt:lpstr>Calibri</vt:lpstr>
      <vt:lpstr>汉仪雅酷黑简</vt:lpstr>
      <vt:lpstr>方正宝黑体 简 Medium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木栖鸟</cp:lastModifiedBy>
  <cp:revision>528</cp:revision>
  <dcterms:created xsi:type="dcterms:W3CDTF">2019-06-19T02:08:00Z</dcterms:created>
  <dcterms:modified xsi:type="dcterms:W3CDTF">2025-11-12T06:32:51Z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2052-12.1.0.23542</vt:lpwstr>
  </property>
  <property fmtid="{D5CDD505-2E9C-101B-9397-08002B2CF9AE}" pid="3" name="ICV">
    <vt:lpwstr>96BDB7696F6D46E195BEE8E78518F634_13</vt:lpwstr>
  </property>
</Properties>
</file>