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handoutMasterIdLst>
    <p:handoutMasterId r:id="rId18"/>
  </p:handoutMasterIdLst>
  <p:sldIdLst>
    <p:sldId id="263" r:id="rId3"/>
    <p:sldId id="816" r:id="rId4"/>
    <p:sldId id="817" r:id="rId5"/>
    <p:sldId id="859" r:id="rId7"/>
    <p:sldId id="860" r:id="rId8"/>
    <p:sldId id="850" r:id="rId9"/>
    <p:sldId id="847" r:id="rId10"/>
    <p:sldId id="853" r:id="rId11"/>
    <p:sldId id="852" r:id="rId12"/>
    <p:sldId id="851" r:id="rId13"/>
    <p:sldId id="843" r:id="rId14"/>
    <p:sldId id="862" r:id="rId15"/>
    <p:sldId id="861" r:id="rId16"/>
    <p:sldId id="273" r:id="rId17"/>
  </p:sldIdLst>
  <p:sldSz cx="12192000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4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2" clrIdx="0"/>
  <p:cmAuthor id="2" name="作者" initials="A" lastIdx="0" clrIdx="1"/>
  <p:cmAuthor id="3" name="PP" initials="P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0EFF"/>
    <a:srgbClr val="F0B928"/>
    <a:srgbClr val="FFFAD7"/>
    <a:srgbClr val="FFFD9C"/>
    <a:srgbClr val="FFFEED"/>
    <a:srgbClr val="FFF5AD"/>
    <a:srgbClr val="FFF9CA"/>
    <a:srgbClr val="FFF4A1"/>
    <a:srgbClr val="F5F7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248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gs" Target="tags/tag86.xml"/><Relationship Id="rId22" Type="http://schemas.openxmlformats.org/officeDocument/2006/relationships/commentAuthors" Target="commentAuthors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handoutMaster" Target="handoutMasters/handoutMaster1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zh-CN" altLang="en-US"/>
              <a:t>人永远赚不到</a:t>
            </a:r>
            <a:r>
              <a:rPr lang="en-US" altLang="zh-CN"/>
              <a:t>ta</a:t>
            </a:r>
            <a:r>
              <a:rPr lang="zh-CN" altLang="en-US"/>
              <a:t>认知以外的钱</a:t>
            </a:r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7" Type="http://schemas.openxmlformats.org/officeDocument/2006/relationships/tags" Target="../tags/tag26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2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5" Type="http://schemas.openxmlformats.org/officeDocument/2006/relationships/tags" Target="../tags/tag4.xml"/><Relationship Id="rId4" Type="http://schemas.openxmlformats.org/officeDocument/2006/relationships/image" Target="../media/image2.png"/><Relationship Id="rId3" Type="http://schemas.openxmlformats.org/officeDocument/2006/relationships/tags" Target="../tags/tag3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5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9" Type="http://schemas.openxmlformats.org/officeDocument/2006/relationships/tags" Target="../tags/tag13.xml"/><Relationship Id="rId8" Type="http://schemas.openxmlformats.org/officeDocument/2006/relationships/tags" Target="../tags/tag12.xml"/><Relationship Id="rId7" Type="http://schemas.openxmlformats.org/officeDocument/2006/relationships/tags" Target="../tags/tag11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4" Type="http://schemas.openxmlformats.org/officeDocument/2006/relationships/tags" Target="../tags/tag20.xml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  <p:sp>
        <p:nvSpPr>
          <p:cNvPr id="6" name="矩形 5"/>
          <p:cNvSpPr/>
          <p:nvPr userDrawn="1"/>
        </p:nvSpPr>
        <p:spPr>
          <a:xfrm>
            <a:off x="0" y="780415"/>
            <a:ext cx="12191365" cy="6077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  <p:sp>
        <p:nvSpPr>
          <p:cNvPr id="13" name="文本框 12"/>
          <p:cNvSpPr txBox="1"/>
          <p:nvPr userDrawn="1">
            <p:custDataLst>
              <p:tags r:id="rId5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9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画板 1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tags" Target="../tags/tag4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5.xml"/><Relationship Id="rId6" Type="http://schemas.openxmlformats.org/officeDocument/2006/relationships/tags" Target="../tags/tag46.xml"/><Relationship Id="rId5" Type="http://schemas.openxmlformats.org/officeDocument/2006/relationships/tags" Target="../tags/tag45.xml"/><Relationship Id="rId4" Type="http://schemas.openxmlformats.org/officeDocument/2006/relationships/tags" Target="../tags/tag44.xml"/><Relationship Id="rId3" Type="http://schemas.openxmlformats.org/officeDocument/2006/relationships/tags" Target="../tags/tag43.xml"/><Relationship Id="rId2" Type="http://schemas.openxmlformats.org/officeDocument/2006/relationships/image" Target="../media/image4.png"/><Relationship Id="rId1" Type="http://schemas.openxmlformats.org/officeDocument/2006/relationships/tags" Target="../tags/tag42.xml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8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73.xml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tags" Target="../tags/tag72.xml"/><Relationship Id="rId1" Type="http://schemas.openxmlformats.org/officeDocument/2006/relationships/tags" Target="../tags/tag71.xml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75.xml"/><Relationship Id="rId2" Type="http://schemas.openxmlformats.org/officeDocument/2006/relationships/image" Target="../media/image18.png"/><Relationship Id="rId1" Type="http://schemas.openxmlformats.org/officeDocument/2006/relationships/tags" Target="../tags/tag74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0.xml"/><Relationship Id="rId8" Type="http://schemas.openxmlformats.org/officeDocument/2006/relationships/slideLayout" Target="../slideLayouts/slideLayout3.xml"/><Relationship Id="rId7" Type="http://schemas.openxmlformats.org/officeDocument/2006/relationships/tags" Target="../tags/tag78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3" Type="http://schemas.openxmlformats.org/officeDocument/2006/relationships/image" Target="../media/image19.png"/><Relationship Id="rId2" Type="http://schemas.openxmlformats.org/officeDocument/2006/relationships/tags" Target="../tags/tag77.xml"/><Relationship Id="rId1" Type="http://schemas.openxmlformats.org/officeDocument/2006/relationships/tags" Target="../tags/tag76.xml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80.xml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tags" Target="../tags/tag7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2.xml"/><Relationship Id="rId7" Type="http://schemas.openxmlformats.org/officeDocument/2006/relationships/slideLayout" Target="../slideLayouts/slideLayout2.xml"/><Relationship Id="rId6" Type="http://schemas.openxmlformats.org/officeDocument/2006/relationships/tags" Target="../tags/tag85.xml"/><Relationship Id="rId5" Type="http://schemas.openxmlformats.org/officeDocument/2006/relationships/image" Target="../media/image2.png"/><Relationship Id="rId4" Type="http://schemas.openxmlformats.org/officeDocument/2006/relationships/tags" Target="../tags/tag84.xml"/><Relationship Id="rId3" Type="http://schemas.openxmlformats.org/officeDocument/2006/relationships/tags" Target="../tags/tag83.xml"/><Relationship Id="rId2" Type="http://schemas.openxmlformats.org/officeDocument/2006/relationships/tags" Target="../tags/tag82.xml"/><Relationship Id="rId1" Type="http://schemas.openxmlformats.org/officeDocument/2006/relationships/tags" Target="../tags/tag8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47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tags" Target="../tags/tag48.xml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53.xml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tags" Target="../tags/tag52.xml"/><Relationship Id="rId1" Type="http://schemas.openxmlformats.org/officeDocument/2006/relationships/tags" Target="../tags/tag51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3.xml"/><Relationship Id="rId8" Type="http://schemas.openxmlformats.org/officeDocument/2006/relationships/slideLayout" Target="../slideLayouts/slideLayout3.xml"/><Relationship Id="rId7" Type="http://schemas.openxmlformats.org/officeDocument/2006/relationships/tags" Target="../tags/tag5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tags" Target="../tags/tag57.xml"/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61.xml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tags" Target="../tags/tag60.xml"/><Relationship Id="rId1" Type="http://schemas.openxmlformats.org/officeDocument/2006/relationships/tags" Target="../tags/tag59.xml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5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64.xml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tags" Target="../tags/tag63.xml"/><Relationship Id="rId1" Type="http://schemas.openxmlformats.org/officeDocument/2006/relationships/tags" Target="../tags/tag62.xml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67.xml"/><Relationship Id="rId3" Type="http://schemas.openxmlformats.org/officeDocument/2006/relationships/tags" Target="../tags/tag66.xml"/><Relationship Id="rId2" Type="http://schemas.openxmlformats.org/officeDocument/2006/relationships/tags" Target="../tags/tag65.xml"/><Relationship Id="rId1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7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70.xml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tags" Target="../tags/tag69.xml"/><Relationship Id="rId1" Type="http://schemas.openxmlformats.org/officeDocument/2006/relationships/tags" Target="../tags/tag6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270635" y="1350645"/>
            <a:ext cx="9650730" cy="2168525"/>
          </a:xfrm>
          <a:prstGeom prst="rect">
            <a:avLst/>
          </a:prstGeom>
          <a:noFill/>
          <a:ln w="12700" cmpd="sng">
            <a:noFill/>
            <a:prstDash val="solid"/>
          </a:ln>
        </p:spPr>
        <p:txBody>
          <a:bodyPr wrap="square" rtlCol="0">
            <a:noAutofit/>
          </a:bodyPr>
          <a:p>
            <a:pPr algn="ctr">
              <a:lnSpc>
                <a:spcPct val="120000"/>
              </a:lnSpc>
            </a:pPr>
            <a:r>
              <a:rPr lang="zh-CN" sz="4400" b="1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短线王系列培训</a:t>
            </a:r>
            <a:endParaRPr lang="zh-CN" sz="4400" b="1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  <a:p>
            <a:pPr algn="ctr">
              <a:lnSpc>
                <a:spcPct val="120000"/>
              </a:lnSpc>
            </a:pPr>
            <a:r>
              <a:rPr lang="en-US" altLang="zh-CN" sz="4400" b="1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“</a:t>
            </a:r>
            <a:r>
              <a:rPr lang="zh-CN" altLang="en-US" sz="4400" b="1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三板斧</a:t>
            </a:r>
            <a:r>
              <a:rPr lang="en-US" altLang="zh-CN" sz="4400" b="1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”</a:t>
            </a:r>
            <a:r>
              <a:rPr lang="zh-CN" altLang="en-US" sz="4400" b="1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走天下</a:t>
            </a:r>
            <a:endParaRPr lang="zh-CN" sz="4400" b="1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sz="6600" b="0" i="0" kern="1200" cap="none" spc="0" normalizeH="0" baseline="0" noProof="0" dirty="0">
              <a:solidFill>
                <a:srgbClr val="FFFFF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  <a:p>
            <a:pPr algn="r"/>
            <a:endParaRPr lang="en-US" altLang="zh-CN" sz="2000" b="1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</p:txBody>
      </p:sp>
      <p:pic>
        <p:nvPicPr>
          <p:cNvPr id="6" name="图片 5" descr="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707005" y="3855720"/>
            <a:ext cx="6777990" cy="460375"/>
          </a:xfrm>
          <a:prstGeom prst="rect">
            <a:avLst/>
          </a:prstGeom>
        </p:spPr>
      </p:pic>
      <p:sp>
        <p:nvSpPr>
          <p:cNvPr id="9" name="文本框 8"/>
          <p:cNvSpPr txBox="1"/>
          <p:nvPr>
            <p:custDataLst>
              <p:tags r:id="rId3"/>
            </p:custDataLst>
          </p:nvPr>
        </p:nvSpPr>
        <p:spPr>
          <a:xfrm>
            <a:off x="2707005" y="3903345"/>
            <a:ext cx="31438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主讲老师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     </a:t>
            </a:r>
            <a:r>
              <a:rPr lang="zh-CN" altLang="en-US" dirty="0">
                <a:solidFill>
                  <a:srgbClr val="DDEA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  <a:sym typeface="+mn-ea"/>
              </a:rPr>
              <a:t>冯锐枭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4"/>
            </p:custDataLst>
          </p:nvPr>
        </p:nvSpPr>
        <p:spPr>
          <a:xfrm>
            <a:off x="6392545" y="3903345"/>
            <a:ext cx="36239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执业编号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</a:t>
            </a:r>
            <a:r>
              <a:rPr lang="zh-CN" altLang="en-US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sym typeface="+mn-ea"/>
              </a:rPr>
              <a:t>A1120623040002</a:t>
            </a:r>
            <a:endParaRPr lang="zh-CN" altLang="en-US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</a:endParaRPr>
          </a:p>
          <a:p>
            <a:endParaRPr lang="zh-CN" altLang="en-US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582285" y="3229610"/>
            <a:ext cx="16637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r"/>
            <a:r>
              <a:rPr lang="en-US" altLang="zh-CN" sz="2000" b="1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2026-1-28</a:t>
            </a:r>
            <a:endParaRPr lang="en-US" altLang="zh-CN" sz="2000" b="1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5"/>
            </p:custDataLst>
          </p:nvPr>
        </p:nvSpPr>
        <p:spPr>
          <a:xfrm>
            <a:off x="4243705" y="4655820"/>
            <a:ext cx="3985895" cy="3987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p>
            <a:pPr algn="ctr"/>
            <a:r>
              <a:rPr lang="zh-CN" altLang="en-US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基金执业编号：</a:t>
            </a:r>
            <a:r>
              <a:rPr lang="en-US" altLang="zh-CN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A20250706000187</a:t>
            </a:r>
            <a:endParaRPr lang="en-US" altLang="zh-CN" sz="2000">
              <a:solidFill>
                <a:schemeClr val="bg1"/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</a:endParaRPr>
          </a:p>
        </p:txBody>
      </p:sp>
    </p:spTree>
    <p:custDataLst>
      <p:tags r:id="rId6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模式卖点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10494645" y="5347335"/>
            <a:ext cx="475615" cy="448945"/>
          </a:xfrm>
          <a:prstGeom prst="ellipse">
            <a:avLst/>
          </a:prstGeom>
          <a:noFill/>
          <a:ln w="127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-52705" y="5995670"/>
            <a:ext cx="120269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b="1">
                <a:solidFill>
                  <a:srgbClr val="FF0000"/>
                </a:solidFill>
              </a:rPr>
              <a:t>60</a:t>
            </a:r>
            <a:r>
              <a:rPr lang="zh-CN" altLang="en-US" b="1">
                <a:solidFill>
                  <a:srgbClr val="FF0000"/>
                </a:solidFill>
              </a:rPr>
              <a:t>分钟金叉波段未创新高就死叉，或</a:t>
            </a:r>
            <a:r>
              <a:rPr lang="en-US" altLang="zh-CN" b="1">
                <a:solidFill>
                  <a:srgbClr val="FF0000"/>
                </a:solidFill>
              </a:rPr>
              <a:t>60</a:t>
            </a:r>
            <a:r>
              <a:rPr lang="zh-CN" altLang="en-US" b="1">
                <a:solidFill>
                  <a:srgbClr val="FF0000"/>
                </a:solidFill>
              </a:rPr>
              <a:t>分钟趋势破位，均为短线卖点</a:t>
            </a:r>
            <a:endParaRPr lang="zh-CN" altLang="en-US" b="1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525" y="981710"/>
            <a:ext cx="6243955" cy="48152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4520" y="981075"/>
            <a:ext cx="4592320" cy="466852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5" name="矩形 14"/>
          <p:cNvSpPr/>
          <p:nvPr/>
        </p:nvSpPr>
        <p:spPr>
          <a:xfrm>
            <a:off x="1018540" y="1318895"/>
            <a:ext cx="887095" cy="28194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1905635" y="1600835"/>
            <a:ext cx="1027430" cy="31242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5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 b="1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790" y="878205"/>
            <a:ext cx="9964420" cy="560514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635" y="663384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2223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 b="1"/>
          </a:p>
        </p:txBody>
      </p:sp>
      <p:sp>
        <p:nvSpPr>
          <p:cNvPr id="12" name="文本框 11"/>
          <p:cNvSpPr txBox="1"/>
          <p:nvPr/>
        </p:nvSpPr>
        <p:spPr>
          <a:xfrm>
            <a:off x="8292465" y="5988685"/>
            <a:ext cx="29692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00"/>
              <a:t>（以上为特定条件、特定时间区间下的部分案例展示，以及公司用户部分较好的反馈展示，不代表普遍现象，个股历史涨幅不预示其未来表现，过往收益亦不代表未来收益承诺。市场有风险，投资需谨慎！）</a:t>
            </a:r>
            <a:endParaRPr lang="zh-CN" altLang="en-US" sz="900"/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趋势初期把握龙头启动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620" y="991870"/>
            <a:ext cx="7330440" cy="546481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6085" y="3574415"/>
            <a:ext cx="3771265" cy="236029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6085" y="843280"/>
            <a:ext cx="3640455" cy="168338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爆炸形 1 7"/>
          <p:cNvSpPr/>
          <p:nvPr/>
        </p:nvSpPr>
        <p:spPr>
          <a:xfrm>
            <a:off x="639445" y="1980565"/>
            <a:ext cx="3966845" cy="2900045"/>
          </a:xfrm>
          <a:prstGeom prst="irregularSeal1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1480820" y="3035935"/>
            <a:ext cx="2283460" cy="8001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2000" b="1">
                <a:solidFill>
                  <a:srgbClr val="FF0000"/>
                </a:solidFill>
              </a:rPr>
              <a:t>2</a:t>
            </a:r>
            <a:r>
              <a:rPr lang="zh-CN" altLang="en-US" sz="2000" b="1">
                <a:solidFill>
                  <a:srgbClr val="FF0000"/>
                </a:solidFill>
              </a:rPr>
              <a:t>月</a:t>
            </a:r>
            <a:r>
              <a:rPr lang="en-US" altLang="zh-CN" sz="2000" b="1">
                <a:solidFill>
                  <a:srgbClr val="FF0000"/>
                </a:solidFill>
              </a:rPr>
              <a:t>5</a:t>
            </a:r>
            <a:r>
              <a:rPr lang="zh-CN" altLang="en-US" sz="2000" b="1">
                <a:solidFill>
                  <a:srgbClr val="FF0000"/>
                </a:solidFill>
              </a:rPr>
              <a:t>日晚内参选出</a:t>
            </a:r>
            <a:endParaRPr lang="zh-CN" altLang="en-US" sz="2000" b="1">
              <a:solidFill>
                <a:srgbClr val="FF0000"/>
              </a:solidFill>
            </a:endParaRPr>
          </a:p>
          <a:p>
            <a:r>
              <a:rPr lang="zh-CN" altLang="en-US" sz="2000" b="1">
                <a:solidFill>
                  <a:srgbClr val="FF0000"/>
                </a:solidFill>
              </a:rPr>
              <a:t>发布次日收获涨停！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46085" y="2526665"/>
            <a:ext cx="3640455" cy="92392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7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 b="1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080" y="925830"/>
            <a:ext cx="5706110" cy="5207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2555" y="925830"/>
            <a:ext cx="5111750" cy="5207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文本框 4"/>
          <p:cNvSpPr txBox="1"/>
          <p:nvPr/>
        </p:nvSpPr>
        <p:spPr>
          <a:xfrm>
            <a:off x="960120" y="6293485"/>
            <a:ext cx="10489565" cy="2298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900">
                <a:sym typeface="+mn-ea"/>
              </a:rPr>
              <a:t>（以上为特定条件、特定时间区间下的部分案例展示，不代表普遍现象，个股历史涨幅不预示其未来表现，过往收益亦不代表未来收益承诺。市场有风险，投资需谨慎！）</a:t>
            </a:r>
            <a:endParaRPr lang="zh-CN" altLang="en-US" sz="900">
              <a:sym typeface="+mn-ea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 userDrawn="1">
            <p:custDataLst>
              <p:tags r:id="rId1"/>
            </p:custDataLst>
          </p:nvPr>
        </p:nvSpPr>
        <p:spPr>
          <a:xfrm>
            <a:off x="2384108" y="1743075"/>
            <a:ext cx="7325995" cy="132207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p>
            <a:pPr algn="ctr"/>
            <a:r>
              <a:rPr lang="zh-CN" sz="8000" b="1">
                <a:gradFill>
                  <a:gsLst>
                    <a:gs pos="0">
                      <a:srgbClr val="FFFBE0"/>
                    </a:gs>
                    <a:gs pos="100000">
                      <a:srgbClr val="FFF39A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唯信自己相信的</a:t>
            </a:r>
            <a:endParaRPr lang="zh-CN" sz="8000" b="1">
              <a:gradFill>
                <a:gsLst>
                  <a:gs pos="0">
                    <a:srgbClr val="FFFBE0"/>
                  </a:gs>
                  <a:gs pos="100000">
                    <a:srgbClr val="FFF39A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4" name="圆角矩形 3"/>
          <p:cNvSpPr/>
          <p:nvPr userDrawn="1">
            <p:custDataLst>
              <p:tags r:id="rId2"/>
            </p:custDataLst>
          </p:nvPr>
        </p:nvSpPr>
        <p:spPr>
          <a:xfrm>
            <a:off x="2305368" y="3008630"/>
            <a:ext cx="7581265" cy="2172335"/>
          </a:xfrm>
          <a:prstGeom prst="roundRect">
            <a:avLst>
              <a:gd name="adj" fmla="val 4235"/>
            </a:avLst>
          </a:prstGeom>
          <a:solidFill>
            <a:schemeClr val="bg1"/>
          </a:solidFill>
          <a:ln>
            <a:solidFill>
              <a:srgbClr val="FBE4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 userDrawn="1">
            <p:custDataLst>
              <p:tags r:id="rId3"/>
            </p:custDataLst>
          </p:nvPr>
        </p:nvSpPr>
        <p:spPr>
          <a:xfrm>
            <a:off x="2501900" y="3173730"/>
            <a:ext cx="7215505" cy="18129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60000"/>
              </a:lnSpc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我司所有工作人员均不允许推荐股票、不允许承诺收益、不允许代客理财、不允许合作分成、不允许私下收款，如您发现有任何违规行为，请立即拨打400-700-3809向我们举报!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  <a:p>
            <a:pPr fontAlgn="auto">
              <a:lnSpc>
                <a:spcPct val="160000"/>
              </a:lnSpc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所有信息及观点均来源于公开信息及经传软件信号显示，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2" name="图片 1" descr="12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113020" y="892175"/>
            <a:ext cx="1965960" cy="42037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464435" y="3114040"/>
            <a:ext cx="817499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大盘状态</a:t>
            </a:r>
            <a:endParaRPr lang="zh-CN" altLang="en-US" sz="54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市场的整体风格定调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/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2" name="右箭头 1"/>
          <p:cNvSpPr/>
          <p:nvPr/>
        </p:nvSpPr>
        <p:spPr>
          <a:xfrm>
            <a:off x="718820" y="3858895"/>
            <a:ext cx="9325610" cy="28575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右箭头 5"/>
          <p:cNvSpPr/>
          <p:nvPr/>
        </p:nvSpPr>
        <p:spPr>
          <a:xfrm rot="16200000">
            <a:off x="3005455" y="3902710"/>
            <a:ext cx="4765675" cy="28575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599815" y="813435"/>
            <a:ext cx="343471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高度</a:t>
            </a:r>
            <a:endParaRPr lang="zh-CN" altLang="en-US" sz="2000" b="1">
              <a:solidFill>
                <a:srgbClr val="FF0000"/>
              </a:solidFill>
            </a:endParaRPr>
          </a:p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（决定一轮炒作的想象空间）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044430" y="3437890"/>
            <a:ext cx="203517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流动性</a:t>
            </a:r>
            <a:endParaRPr lang="zh-CN" altLang="en-US" sz="2000" b="1">
              <a:solidFill>
                <a:srgbClr val="FF0000"/>
              </a:solidFill>
            </a:endParaRPr>
          </a:p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（决定炒作宽度）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068060" y="1563370"/>
            <a:ext cx="4243705" cy="10896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b="1"/>
              <a:t>兼具高度和流动性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风格：强趋势普涨行情（</a:t>
            </a:r>
            <a:r>
              <a:rPr lang="en-US" altLang="zh-CN"/>
              <a:t>2</a:t>
            </a:r>
            <a:r>
              <a:rPr lang="zh-CN" altLang="en-US"/>
              <a:t>月初、</a:t>
            </a:r>
            <a:r>
              <a:rPr lang="en-US" altLang="zh-CN"/>
              <a:t>9</a:t>
            </a:r>
            <a:r>
              <a:rPr lang="zh-CN" altLang="en-US"/>
              <a:t>月底）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资金属性：大游资、机构合力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策略：聚焦大容量强趋势个股，以及弹性最大的套利方向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6068060" y="4366260"/>
            <a:ext cx="4161790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无高度有流动性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风格：消息驱动的新题材轮动（</a:t>
            </a:r>
            <a:r>
              <a:rPr lang="en-US" altLang="zh-CN"/>
              <a:t>11</a:t>
            </a:r>
            <a:r>
              <a:rPr lang="zh-CN" altLang="en-US"/>
              <a:t>月初）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资金属性：小游资、量化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策略：分仓试错新题材的发酵节点</a:t>
            </a:r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855345" y="4366260"/>
            <a:ext cx="4111625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高度和流动性双杀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风格：博弈难度极大，十档电风扇内卷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资金属性：仅少量小体量资金仍在活跃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策略：适合空仓休息</a:t>
            </a:r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855345" y="1481455"/>
            <a:ext cx="422592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有高度无流动性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风格：缩量抱团行情（大众、华强时期）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资金属性：游资</a:t>
            </a:r>
            <a:r>
              <a:rPr lang="en-US" altLang="zh-CN"/>
              <a:t>+</a:t>
            </a:r>
            <a:r>
              <a:rPr lang="zh-CN" altLang="en-US"/>
              <a:t>量化日内套利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策略：情绪倒推的抱团核心，以及抱团股超预期节点的日内套利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指数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&amp;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情绪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2" name="文本框 1"/>
          <p:cNvSpPr txBox="1"/>
          <p:nvPr userDrawn="1">
            <p:custDataLst>
              <p:tags r:id="rId2"/>
            </p:custDataLst>
          </p:nvPr>
        </p:nvSpPr>
        <p:spPr>
          <a:xfrm>
            <a:off x="127000" y="654621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266815" y="3892550"/>
            <a:ext cx="5499735" cy="11423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1600" b="1">
                <a:solidFill>
                  <a:srgbClr val="FF0000"/>
                </a:solidFill>
              </a:rPr>
              <a:t>平均股价</a:t>
            </a:r>
            <a:r>
              <a:rPr lang="zh-CN" sz="1600" b="1">
                <a:solidFill>
                  <a:srgbClr val="FF0000"/>
                </a:solidFill>
              </a:rPr>
              <a:t>弱势金叉</a:t>
            </a:r>
            <a:r>
              <a:rPr lang="zh-CN" altLang="en-US" sz="1600" b="1">
                <a:solidFill>
                  <a:srgbClr val="FF0000"/>
                </a:solidFill>
              </a:rPr>
              <a:t>，流动资金连续翻绿，</a:t>
            </a:r>
            <a:r>
              <a:rPr lang="zh-CN" sz="1600" b="1">
                <a:solidFill>
                  <a:srgbClr val="FF0000"/>
                </a:solidFill>
              </a:rPr>
              <a:t>量能减弱。不过两次调整都企稳反弹，形成横盘震荡箱体，系统性风险也不算大，题材还会反复活跃，只不过轮动节奏更快</a:t>
            </a:r>
            <a:endParaRPr lang="zh-CN" sz="1600" b="1">
              <a:solidFill>
                <a:srgbClr val="FF0000"/>
              </a:solidFill>
            </a:endParaRPr>
          </a:p>
          <a:p>
            <a:endParaRPr lang="zh-CN" altLang="en-US" sz="1600" b="1">
              <a:solidFill>
                <a:srgbClr val="FF0000"/>
              </a:solidFill>
            </a:endParaRPr>
          </a:p>
          <a:p>
            <a:r>
              <a:rPr lang="zh-CN" altLang="en-US" sz="1600"/>
              <a:t>整体仓位</a:t>
            </a:r>
            <a:r>
              <a:rPr lang="en-US" altLang="zh-CN" sz="1600" b="1">
                <a:solidFill>
                  <a:srgbClr val="FF0000"/>
                </a:solidFill>
              </a:rPr>
              <a:t>5</a:t>
            </a:r>
            <a:r>
              <a:rPr lang="zh-CN" altLang="en-US" sz="1600" b="1">
                <a:solidFill>
                  <a:srgbClr val="FF0000"/>
                </a:solidFill>
              </a:rPr>
              <a:t>成仓左右</a:t>
            </a:r>
            <a:endParaRPr lang="zh-CN" altLang="en-US" sz="1600" b="1">
              <a:solidFill>
                <a:srgbClr val="FF0000"/>
              </a:solidFill>
            </a:endParaRPr>
          </a:p>
          <a:p>
            <a:endParaRPr lang="zh-CN" altLang="en-US" sz="1600"/>
          </a:p>
          <a:p>
            <a:r>
              <a:rPr lang="zh-CN" altLang="en-US" sz="1600">
                <a:sym typeface="+mn-ea"/>
              </a:rPr>
              <a:t>趋势题材（</a:t>
            </a:r>
            <a:r>
              <a:rPr lang="en-US" altLang="zh-CN" sz="1600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CPO/PCB/</a:t>
            </a:r>
            <a:r>
              <a:rPr lang="zh-CN" altLang="en-US" sz="1600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铜缆、有色</a:t>
            </a:r>
            <a:r>
              <a:rPr lang="en-US" altLang="zh-CN" sz="1600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/</a:t>
            </a:r>
            <a:r>
              <a:rPr lang="zh-CN" altLang="en-US" sz="1600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黄金、石油</a:t>
            </a:r>
            <a:r>
              <a:rPr lang="en-US" altLang="zh-CN" sz="1600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/</a:t>
            </a:r>
            <a:r>
              <a:rPr lang="zh-CN" altLang="en-US" sz="1600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煤炭</a:t>
            </a:r>
            <a:r>
              <a:rPr lang="en-US" altLang="zh-CN" sz="1600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/</a:t>
            </a:r>
            <a:r>
              <a:rPr lang="zh-CN" altLang="en-US" sz="1600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化工等</a:t>
            </a:r>
            <a:r>
              <a:rPr lang="zh-CN" altLang="en-US" sz="1600">
                <a:sym typeface="+mn-ea"/>
              </a:rPr>
              <a:t>）</a:t>
            </a:r>
            <a:endParaRPr lang="zh-CN" altLang="en-US" sz="1600">
              <a:sym typeface="+mn-ea"/>
            </a:endParaRPr>
          </a:p>
          <a:p>
            <a:endParaRPr lang="zh-CN" altLang="en-US" sz="1600">
              <a:sym typeface="+mn-ea"/>
            </a:endParaRPr>
          </a:p>
          <a:p>
            <a:r>
              <a:rPr lang="zh-CN" altLang="en-US" sz="1600">
                <a:sym typeface="+mn-ea"/>
              </a:rPr>
              <a:t>情绪题材（</a:t>
            </a:r>
            <a:r>
              <a:rPr lang="en-US" sz="1600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AI</a:t>
            </a:r>
            <a:r>
              <a:rPr lang="zh-CN" altLang="en-US" sz="1600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应用、云计算、化工等</a:t>
            </a:r>
            <a:r>
              <a:rPr lang="zh-CN" altLang="en-US" sz="1600">
                <a:sym typeface="+mn-ea"/>
              </a:rPr>
              <a:t>）</a:t>
            </a:r>
            <a:endParaRPr lang="zh-CN" altLang="en-US" sz="1600"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650" y="977900"/>
            <a:ext cx="5021580" cy="549529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6815" y="978535"/>
            <a:ext cx="5100955" cy="239268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板块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3"/>
            </p:custDataLst>
          </p:nvPr>
        </p:nvSpPr>
        <p:spPr>
          <a:xfrm>
            <a:off x="1483995" y="168910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涨停家数前五或多次上榜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11" name="文本框 10"/>
          <p:cNvSpPr txBox="1"/>
          <p:nvPr>
            <p:custDataLst>
              <p:tags r:id="rId4"/>
            </p:custDataLst>
          </p:nvPr>
        </p:nvSpPr>
        <p:spPr>
          <a:xfrm>
            <a:off x="7807325" y="1689100"/>
            <a:ext cx="34524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5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日主力净买额排名前五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825" y="2371725"/>
            <a:ext cx="5495290" cy="33369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01765" y="2529205"/>
            <a:ext cx="4972050" cy="272415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7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智能盯盘选股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0" y="6131560"/>
            <a:ext cx="120269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b="1">
                <a:solidFill>
                  <a:srgbClr val="FF0000"/>
                </a:solidFill>
              </a:rPr>
              <a:t>资金强势背景下（流动资金持续翻红</a:t>
            </a:r>
            <a:r>
              <a:rPr lang="en-US" altLang="zh-CN" b="1">
                <a:solidFill>
                  <a:srgbClr val="FF0000"/>
                </a:solidFill>
              </a:rPr>
              <a:t>+</a:t>
            </a:r>
            <a:r>
              <a:rPr lang="zh-CN" altLang="en-US" b="1">
                <a:solidFill>
                  <a:srgbClr val="FF0000"/>
                </a:solidFill>
              </a:rPr>
              <a:t>主力净买额红肥绿瘦），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金叉初期或死叉后期</a:t>
            </a:r>
            <a:r>
              <a:rPr lang="zh-CN" altLang="en-US" b="1">
                <a:solidFill>
                  <a:srgbClr val="FF0000"/>
                </a:solidFill>
              </a:rPr>
              <a:t>，盘中放量拉升后的分时回档</a:t>
            </a:r>
            <a:endParaRPr lang="zh-CN" altLang="en-US" b="1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685" y="898525"/>
            <a:ext cx="5993130" cy="517017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9225" y="903605"/>
            <a:ext cx="4944745" cy="516509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小平台突破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35" y="1017905"/>
            <a:ext cx="5688965" cy="505269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5550" y="1017905"/>
            <a:ext cx="5349875" cy="505269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矩形 8"/>
          <p:cNvSpPr/>
          <p:nvPr/>
        </p:nvSpPr>
        <p:spPr>
          <a:xfrm>
            <a:off x="6737350" y="1393190"/>
            <a:ext cx="1078865" cy="377825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7879080" y="1807845"/>
            <a:ext cx="1249680" cy="47625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10494645" y="5347335"/>
            <a:ext cx="475615" cy="448945"/>
          </a:xfrm>
          <a:prstGeom prst="ellipse">
            <a:avLst/>
          </a:prstGeom>
          <a:noFill/>
          <a:ln w="127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4826000" y="5347335"/>
            <a:ext cx="386080" cy="448945"/>
          </a:xfrm>
          <a:prstGeom prst="ellipse">
            <a:avLst/>
          </a:prstGeom>
          <a:noFill/>
          <a:ln w="127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-113665" y="6184900"/>
            <a:ext cx="120269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b="1">
                <a:solidFill>
                  <a:srgbClr val="FF0000"/>
                </a:solidFill>
              </a:rPr>
              <a:t>资金强势背景下（流动资金持续翻红</a:t>
            </a:r>
            <a:r>
              <a:rPr lang="en-US" altLang="zh-CN" b="1">
                <a:solidFill>
                  <a:srgbClr val="FF0000"/>
                </a:solidFill>
              </a:rPr>
              <a:t>+</a:t>
            </a:r>
            <a:r>
              <a:rPr lang="zh-CN" altLang="en-US" b="1">
                <a:solidFill>
                  <a:srgbClr val="FF0000"/>
                </a:solidFill>
              </a:rPr>
              <a:t>主力净买额红肥绿瘦），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金叉初期或死叉后期</a:t>
            </a:r>
            <a:r>
              <a:rPr lang="zh-CN" altLang="en-US" b="1">
                <a:solidFill>
                  <a:srgbClr val="FF0000"/>
                </a:solidFill>
              </a:rPr>
              <a:t>，盘中放量拉升尝试突破平台</a:t>
            </a:r>
            <a:endParaRPr lang="zh-CN" altLang="en-US" b="1">
              <a:solidFill>
                <a:srgbClr val="FF0000"/>
              </a:solidFill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74925" y="810895"/>
            <a:ext cx="7656195" cy="536448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支撑位异动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364865" y="1393190"/>
            <a:ext cx="1078865" cy="377825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4443730" y="1771015"/>
            <a:ext cx="1101725" cy="362585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-113665" y="6184900"/>
            <a:ext cx="120269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b="1">
                <a:solidFill>
                  <a:srgbClr val="FF0000"/>
                </a:solidFill>
              </a:rPr>
              <a:t>资金强势背景下（流动资金持续翻红</a:t>
            </a:r>
            <a:r>
              <a:rPr lang="en-US" altLang="zh-CN" b="1">
                <a:solidFill>
                  <a:srgbClr val="FF0000"/>
                </a:solidFill>
              </a:rPr>
              <a:t>+</a:t>
            </a:r>
            <a:r>
              <a:rPr lang="zh-CN" altLang="en-US" b="1">
                <a:solidFill>
                  <a:srgbClr val="FF0000"/>
                </a:solidFill>
              </a:rPr>
              <a:t>主力净买额红肥绿瘦），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金叉初期或死叉后期</a:t>
            </a:r>
            <a:r>
              <a:rPr lang="zh-CN" altLang="en-US" b="1">
                <a:solidFill>
                  <a:srgbClr val="FF0000"/>
                </a:solidFill>
              </a:rPr>
              <a:t>，支撑位附近出现放量拉升</a:t>
            </a:r>
            <a:endParaRPr lang="zh-CN" altLang="en-US" b="1">
              <a:solidFill>
                <a:srgbClr val="FF0000"/>
              </a:solidFill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模式卖点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10494645" y="5347335"/>
            <a:ext cx="475615" cy="448945"/>
          </a:xfrm>
          <a:prstGeom prst="ellipse">
            <a:avLst/>
          </a:prstGeom>
          <a:noFill/>
          <a:ln w="127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-52705" y="5995670"/>
            <a:ext cx="120269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b="1">
                <a:solidFill>
                  <a:srgbClr val="FF0000"/>
                </a:solidFill>
              </a:rPr>
              <a:t>60</a:t>
            </a:r>
            <a:r>
              <a:rPr lang="zh-CN" altLang="en-US" b="1">
                <a:solidFill>
                  <a:srgbClr val="FF0000"/>
                </a:solidFill>
              </a:rPr>
              <a:t>分钟回档不破位为持股待涨节点，</a:t>
            </a:r>
            <a:r>
              <a:rPr lang="en-US" altLang="zh-CN" b="1">
                <a:solidFill>
                  <a:srgbClr val="FF0000"/>
                </a:solidFill>
              </a:rPr>
              <a:t>60</a:t>
            </a:r>
            <a:r>
              <a:rPr lang="zh-CN" altLang="en-US" b="1">
                <a:solidFill>
                  <a:srgbClr val="FF0000"/>
                </a:solidFill>
              </a:rPr>
              <a:t>分钟顶背离死叉为短线降低仓位节点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0230" y="946785"/>
            <a:ext cx="4809490" cy="489331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050" y="946785"/>
            <a:ext cx="5998210" cy="490156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矩形 8"/>
          <p:cNvSpPr/>
          <p:nvPr/>
        </p:nvSpPr>
        <p:spPr>
          <a:xfrm>
            <a:off x="1245870" y="1111250"/>
            <a:ext cx="887095" cy="28194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2132965" y="1393190"/>
            <a:ext cx="1027430" cy="31242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5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DIAGRAM_VIRTUALLY_FRAME" val="{&quot;height&quot;:68.5,&quot;left&quot;:224.1,&quot;top&quot;:304.85,&quot;width&quot;:549.05}"/>
</p:tagLst>
</file>

<file path=ppt/tags/tag4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4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DIAGRAM_VIRTUALLY_FRAME" val="{&quot;height&quot;:291.6,&quot;left&quot;:43.9,&quot;top&quot;:133,&quot;width&quot;:890.45}"/>
</p:tagLst>
</file>

<file path=ppt/tags/tag57.xml><?xml version="1.0" encoding="utf-8"?>
<p:tagLst xmlns:p="http://schemas.openxmlformats.org/presentationml/2006/main">
  <p:tag name="KSO_WM_DIAGRAM_VIRTUALLY_FRAME" val="{&quot;height&quot;:291.6,&quot;left&quot;:43.9,&quot;top&quot;:133,&quot;width&quot;:890.45}"/>
</p:tagLst>
</file>

<file path=ppt/tags/tag5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UNIT_PLACING_PICTURE_USER_VIEWPORT" val="{&quot;height&quot;:1539,&quot;width&quot;:39003}"/>
  <p:tag name="KSO_WM_BEAUTIFY_FLAG" val="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6.xml><?xml version="1.0" encoding="utf-8"?>
<p:tagLst xmlns:p="http://schemas.openxmlformats.org/presentationml/2006/main">
  <p:tag name="KSO_WPP_MARK_KEY" val="34a5c737-2527-451b-a6cc-313a70f4ce21"/>
  <p:tag name="COMMONDATA" val="eyJoZGlkIjoiOTQ1ZjcwNmNkMTFhMjA1Zjg5NzQyMTQ1MGUxYmIzMWEifQ=="/>
  <p:tag name="commondata" val="eyJoZGlkIjoiMTE5OTlmMmY3Mzc0MTBlODE0YTNlMWY0MTJhZTZiYTYifQ==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1649</Words>
  <Application>WPS 演示</Application>
  <PresentationFormat>宽屏</PresentationFormat>
  <Paragraphs>128</Paragraphs>
  <Slides>14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8" baseType="lpstr">
      <vt:lpstr>Arial</vt:lpstr>
      <vt:lpstr>宋体</vt:lpstr>
      <vt:lpstr>Wingdings</vt:lpstr>
      <vt:lpstr>Wingdings</vt:lpstr>
      <vt:lpstr>思源黑体 CN Light</vt:lpstr>
      <vt:lpstr>黑体</vt:lpstr>
      <vt:lpstr>思源黑体 CN Bold</vt:lpstr>
      <vt:lpstr>思源黑体 CN Medium</vt:lpstr>
      <vt:lpstr>思源黑体 CN Normal</vt:lpstr>
      <vt:lpstr>思源黑体 CN Regular</vt:lpstr>
      <vt:lpstr>微软雅黑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木栖鸟</cp:lastModifiedBy>
  <cp:revision>545</cp:revision>
  <dcterms:created xsi:type="dcterms:W3CDTF">2019-06-19T02:08:00Z</dcterms:created>
  <dcterms:modified xsi:type="dcterms:W3CDTF">2026-02-11T06:12:18Z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2052-12.1.0.25225</vt:lpwstr>
  </property>
  <property fmtid="{D5CDD505-2E9C-101B-9397-08002B2CF9AE}" pid="3" name="ICV">
    <vt:lpwstr>4E845F0E2E6C4D3392512C85E0237726_13</vt:lpwstr>
  </property>
</Properties>
</file>