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7"/>
  </p:handoutMasterIdLst>
  <p:sldIdLst>
    <p:sldId id="263" r:id="rId3"/>
    <p:sldId id="816" r:id="rId4"/>
    <p:sldId id="817" r:id="rId5"/>
    <p:sldId id="859" r:id="rId7"/>
    <p:sldId id="860" r:id="rId8"/>
    <p:sldId id="863" r:id="rId9"/>
    <p:sldId id="850" r:id="rId10"/>
    <p:sldId id="847" r:id="rId11"/>
    <p:sldId id="853" r:id="rId12"/>
    <p:sldId id="852" r:id="rId13"/>
    <p:sldId id="851" r:id="rId14"/>
    <p:sldId id="843" r:id="rId15"/>
    <p:sldId id="273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8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EFF"/>
    <a:srgbClr val="F0B928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48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84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3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6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8.xml"/><Relationship Id="rId2" Type="http://schemas.openxmlformats.org/officeDocument/2006/relationships/image" Target="../media/image19.png"/><Relationship Id="rId1" Type="http://schemas.openxmlformats.org/officeDocument/2006/relationships/tags" Target="../tags/tag7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83.xml"/><Relationship Id="rId5" Type="http://schemas.openxmlformats.org/officeDocument/2006/relationships/image" Target="../media/image2.png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1.xml"/><Relationship Id="rId3" Type="http://schemas.openxmlformats.org/officeDocument/2006/relationships/image" Target="../media/image9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4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7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短线王系列培训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三板斧</a:t>
            </a: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走天下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66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285" y="3229610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2026-4-1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4243705" y="4655820"/>
            <a:ext cx="3985895" cy="3987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52705" y="599567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分钟回档不破位为持股待涨节点，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分钟顶背离死叉为短线降低仓位节点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230" y="946785"/>
            <a:ext cx="4809490" cy="48933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50" y="946785"/>
            <a:ext cx="5998210" cy="49015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1245870" y="1111250"/>
            <a:ext cx="887095" cy="2819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132965" y="1393190"/>
            <a:ext cx="1027430" cy="3124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52705" y="599567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分钟金叉波段未创新高就死叉，或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分钟趋势破位，均为短线卖点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" y="981710"/>
            <a:ext cx="6243955" cy="4815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520" y="981075"/>
            <a:ext cx="4592320" cy="46685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矩形 14"/>
          <p:cNvSpPr/>
          <p:nvPr/>
        </p:nvSpPr>
        <p:spPr>
          <a:xfrm>
            <a:off x="1018540" y="1318895"/>
            <a:ext cx="887095" cy="2819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905635" y="1600835"/>
            <a:ext cx="1027430" cy="3124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315" y="1054735"/>
            <a:ext cx="9369425" cy="5270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2"/>
            </p:custDataLst>
          </p:nvPr>
        </p:nvSpPr>
        <p:spPr>
          <a:xfrm>
            <a:off x="127000" y="6546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70955" y="4053205"/>
            <a:ext cx="5499735" cy="1142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 b="1">
                <a:solidFill>
                  <a:srgbClr val="FF0000"/>
                </a:solidFill>
              </a:rPr>
              <a:t>平均股价破位反抽，流动资金连续翻绿，大盘状态中线上攻向下，短线上攻向上，低位题材轮动但未形成持续性，策略上以控仓防守等待轮动冲高为主</a:t>
            </a:r>
            <a:endParaRPr lang="zh-CN" altLang="en-US" sz="1600" b="1">
              <a:solidFill>
                <a:srgbClr val="FF0000"/>
              </a:solidFill>
            </a:endParaRPr>
          </a:p>
          <a:p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/>
              <a:t>整体仓位</a:t>
            </a:r>
            <a:r>
              <a:rPr lang="en-US" altLang="zh-CN" sz="1600"/>
              <a:t> </a:t>
            </a:r>
            <a:r>
              <a:rPr lang="en-US" altLang="zh-CN" sz="1600" b="1">
                <a:solidFill>
                  <a:srgbClr val="FF0000"/>
                </a:solidFill>
              </a:rPr>
              <a:t>3</a:t>
            </a:r>
            <a:r>
              <a:rPr lang="zh-CN" altLang="en-US" sz="1600" b="1">
                <a:solidFill>
                  <a:srgbClr val="FF0000"/>
                </a:solidFill>
              </a:rPr>
              <a:t>成仓左右</a:t>
            </a:r>
            <a:endParaRPr lang="zh-CN" altLang="en-US" sz="1600" b="1">
              <a:solidFill>
                <a:srgbClr val="FF0000"/>
              </a:solidFill>
            </a:endParaRPr>
          </a:p>
          <a:p>
            <a:endParaRPr lang="zh-CN" altLang="en-US" sz="1600"/>
          </a:p>
          <a:p>
            <a:r>
              <a:rPr lang="zh-CN" altLang="en-US" sz="1600">
                <a:sym typeface="+mn-ea"/>
              </a:rPr>
              <a:t>趋势题材（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CPO/PCB/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铜缆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玻纤、</a:t>
            </a:r>
            <a:r>
              <a:rPr 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锂电池</a:t>
            </a:r>
            <a:r>
              <a:rPr 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、医药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 sz="1600">
                <a:sym typeface="+mn-ea"/>
              </a:rPr>
              <a:t>）</a:t>
            </a:r>
            <a:endParaRPr lang="zh-CN" altLang="en-US" sz="1600">
              <a:sym typeface="+mn-ea"/>
            </a:endParaRPr>
          </a:p>
          <a:p>
            <a:endParaRPr lang="zh-CN" altLang="en-US" sz="1600">
              <a:sym typeface="+mn-ea"/>
            </a:endParaRPr>
          </a:p>
          <a:p>
            <a:r>
              <a:rPr lang="zh-CN" altLang="en-US" sz="1600">
                <a:sym typeface="+mn-ea"/>
              </a:rPr>
              <a:t>情绪题材（</a:t>
            </a:r>
            <a:r>
              <a:rPr 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电力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、云计算、</a:t>
            </a:r>
            <a:r>
              <a:rPr 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锂电池、商业航天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 sz="1600">
                <a:sym typeface="+mn-ea"/>
              </a:rPr>
              <a:t>）</a:t>
            </a:r>
            <a:endParaRPr lang="zh-CN" altLang="en-US" sz="160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90" y="1064895"/>
            <a:ext cx="5068570" cy="52336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535" y="1502410"/>
            <a:ext cx="5156200" cy="21355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78562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807325" y="1689100"/>
            <a:ext cx="3452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550" y="2383155"/>
            <a:ext cx="5446395" cy="35648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6375" y="2668270"/>
            <a:ext cx="5137150" cy="22390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0" y="1115060"/>
            <a:ext cx="7508240" cy="50965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8376285" y="1753870"/>
            <a:ext cx="2447925" cy="1826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流动资金开始翻红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主力净买额红肥绿瘦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b="1">
                <a:solidFill>
                  <a:srgbClr val="FF0000"/>
                </a:solidFill>
              </a:rPr>
              <a:t>熊线上移趋势转强</a:t>
            </a:r>
            <a:endParaRPr lang="zh-CN" b="1">
              <a:solidFill>
                <a:srgbClr val="FF000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8213725" y="3851910"/>
            <a:ext cx="3201670" cy="197167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第</a:t>
            </a:r>
            <a:r>
              <a:rPr lang="en-US" altLang="zh-CN" b="1"/>
              <a:t>117</a:t>
            </a:r>
            <a:r>
              <a:rPr lang="zh-CN" altLang="en-US" b="1"/>
              <a:t>届美国癌症研究协会年会（</a:t>
            </a:r>
            <a:r>
              <a:rPr lang="en-US" altLang="zh-CN" b="1"/>
              <a:t>AACR Annual Meeting</a:t>
            </a:r>
            <a:r>
              <a:rPr lang="zh-CN" altLang="en-US" b="1"/>
              <a:t>）将于</a:t>
            </a:r>
            <a:r>
              <a:rPr lang="en-US" altLang="zh-CN" b="1"/>
              <a:t>4</a:t>
            </a:r>
            <a:r>
              <a:rPr lang="zh-CN" altLang="en-US" b="1"/>
              <a:t>月</a:t>
            </a:r>
            <a:r>
              <a:rPr lang="en-US" altLang="zh-CN" b="1"/>
              <a:t>17</a:t>
            </a:r>
            <a:r>
              <a:rPr lang="zh-CN" altLang="en-US" b="1"/>
              <a:t>日至</a:t>
            </a:r>
            <a:r>
              <a:rPr lang="en-US" altLang="zh-CN" b="1"/>
              <a:t>22</a:t>
            </a:r>
            <a:r>
              <a:rPr lang="zh-CN" altLang="en-US" b="1"/>
              <a:t>日在圣地亚哥举行</a:t>
            </a:r>
            <a:endParaRPr lang="zh-CN" altLang="en-US" b="1"/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智能盯盘选股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6194425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，盘中放量拉升后的分时回档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90" y="903605"/>
            <a:ext cx="5212715" cy="51701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1180" y="903605"/>
            <a:ext cx="6196330" cy="51701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小平台突破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35" y="1017905"/>
            <a:ext cx="5688965" cy="5052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550" y="1017905"/>
            <a:ext cx="5349875" cy="5052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6737350" y="1393190"/>
            <a:ext cx="1078865" cy="3778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879080" y="1807845"/>
            <a:ext cx="1249680" cy="4762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826000" y="5347335"/>
            <a:ext cx="386080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113665" y="618490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，盘中放量拉升尝试突破平台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4925" y="810895"/>
            <a:ext cx="7656195" cy="53644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支撑位异动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64865" y="1393190"/>
            <a:ext cx="1078865" cy="3778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443730" y="1771015"/>
            <a:ext cx="1101725" cy="36258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113665" y="618490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，支撑位附近出现放量拉升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7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1483</Words>
  <Application>WPS 演示</Application>
  <PresentationFormat>宽屏</PresentationFormat>
  <Paragraphs>127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6" baseType="lpstr">
      <vt:lpstr>Arial</vt:lpstr>
      <vt:lpstr>宋体</vt:lpstr>
      <vt:lpstr>Wingdings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思源黑体 CN Regular</vt:lpstr>
      <vt:lpstr>微软雅黑</vt:lpstr>
      <vt:lpstr>Arial Unicode MS</vt:lpstr>
      <vt:lpstr>Calibri</vt:lpstr>
      <vt:lpstr>思源黑体 CN Bold</vt:lpstr>
      <vt:lpstr>思源黑体 CN Light</vt:lpstr>
      <vt:lpstr>思源黑体 CN Medium</vt:lpstr>
      <vt:lpstr>思源黑体 CN Normal</vt:lpstr>
      <vt:lpstr>思源黑体 CN Regular</vt:lpstr>
      <vt:lpstr>方正宝黑体 简 Light</vt:lpstr>
      <vt:lpstr>方正大黑体_GBK</vt:lpstr>
      <vt:lpstr>方正宝黑体 简 Medium</vt:lpstr>
      <vt:lpstr>文道潮黑体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木栖鸟</cp:lastModifiedBy>
  <cp:revision>552</cp:revision>
  <dcterms:created xsi:type="dcterms:W3CDTF">2019-06-19T02:08:00Z</dcterms:created>
  <dcterms:modified xsi:type="dcterms:W3CDTF">2026-04-01T06:40:54Z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D795EF1855F1415FAB41974F61AF254F_13</vt:lpwstr>
  </property>
</Properties>
</file>