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816" r:id="rId4"/>
    <p:sldId id="817" r:id="rId5"/>
    <p:sldId id="859" r:id="rId7"/>
    <p:sldId id="860" r:id="rId8"/>
    <p:sldId id="868" r:id="rId9"/>
    <p:sldId id="850" r:id="rId10"/>
    <p:sldId id="869" r:id="rId11"/>
    <p:sldId id="847" r:id="rId12"/>
    <p:sldId id="853" r:id="rId13"/>
    <p:sldId id="852" r:id="rId14"/>
    <p:sldId id="851" r:id="rId15"/>
    <p:sldId id="843" r:id="rId16"/>
    <p:sldId id="871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90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3.png"/><Relationship Id="rId1" Type="http://schemas.openxmlformats.org/officeDocument/2006/relationships/tags" Target="../tags/tag8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89.xml"/><Relationship Id="rId5" Type="http://schemas.openxmlformats.org/officeDocument/2006/relationships/image" Target="../media/image2.png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1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2026-6-17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43705" y="4655820"/>
            <a:ext cx="3985895" cy="3987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925" y="810895"/>
            <a:ext cx="7656195" cy="5364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支撑位异动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64865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43730" y="1771015"/>
            <a:ext cx="1101725" cy="362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，支撑位附近出现放量拉升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分钟回档不破位为持股待涨节点，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分钟顶背离死叉为短线降低仓位节点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230" y="946785"/>
            <a:ext cx="4809490" cy="489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" y="946785"/>
            <a:ext cx="5998210" cy="4901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245870" y="1111250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32965" y="1393190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52705" y="599567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分钟金叉波段未创新高就死叉，或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分钟趋势破位，均为短线卖点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5" y="981710"/>
            <a:ext cx="6243955" cy="481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520" y="981075"/>
            <a:ext cx="4592320" cy="4668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1018540" y="1318895"/>
            <a:ext cx="88709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5635" y="1600835"/>
            <a:ext cx="1027430" cy="3124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15" y="916940"/>
            <a:ext cx="9895840" cy="5566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46190" y="2874010"/>
            <a:ext cx="50482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12</a:t>
            </a:r>
            <a:r>
              <a:rPr lang="zh-CN" altLang="en-US" sz="2400" b="1">
                <a:solidFill>
                  <a:srgbClr val="FF0000"/>
                </a:solidFill>
              </a:rPr>
              <a:t>只发布后一周内涨停或触及涨停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868680" y="1061085"/>
          <a:ext cx="4975860" cy="5259070"/>
        </p:xfrm>
        <a:graphic>
          <a:graphicData uri="http://schemas.openxmlformats.org/drawingml/2006/table">
            <a:tbl>
              <a:tblPr/>
              <a:tblGrid>
                <a:gridCol w="387350"/>
                <a:gridCol w="551815"/>
                <a:gridCol w="1313815"/>
                <a:gridCol w="2722880"/>
              </a:tblGrid>
              <a:tr h="415290">
                <a:tc gridSpan="4">
                  <a:txBody>
                    <a:bodyPr/>
                    <a:p>
                      <a:pPr algn="ctr" fontAlgn="ctr"/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4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</a:t>
                      </a:r>
                      <a:endParaRPr lang="zh-CN" altLang="en-US" sz="14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 gridSpan="4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的强势异动个股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862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国际复材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 </a:t>
                      </a:r>
                      <a:r>
                        <a:rPr 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20cm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6.17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大族数控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三安光电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麦格米特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荣安地产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6.07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北玻股份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6.08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三环集团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冲高超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15%</a:t>
                      </a:r>
                      <a:endParaRPr lang="en-US" altLang="zh-CN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京东方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涨停，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触及二连板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香江控股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天洋新材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生益科技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6.09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6.15</a:t>
                      </a:r>
                      <a:r>
                        <a:rPr lang="zh-CN" altLang="en-US" sz="12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12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24180">
                <a:tc gridSpan="4"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的部分弱势个股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0980"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2161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6.04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瑞贝卡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0345"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久其软件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发布次日跌超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20980">
                <a:tc gridSpan="4"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346190" y="3548380"/>
            <a:ext cx="5543550" cy="434975"/>
          </a:xfrm>
          <a:prstGeom prst="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pPr algn="l" fontAlgn="ctr"/>
            <a:r>
              <a:rPr lang="en-US" altLang="zh-CN" sz="2400" b="1">
                <a:solidFill>
                  <a:srgbClr val="FF0000"/>
                </a:solidFill>
              </a:rPr>
              <a:t>2</a:t>
            </a:r>
            <a:r>
              <a:rPr lang="zh-CN" altLang="en-US" sz="2400" b="1">
                <a:solidFill>
                  <a:srgbClr val="FF0000"/>
                </a:solidFill>
              </a:rPr>
              <a:t>只发布后一周内出现超</a:t>
            </a:r>
            <a:r>
              <a:rPr lang="en-US" altLang="zh-CN" sz="2400" b="1">
                <a:solidFill>
                  <a:srgbClr val="FF0000"/>
                </a:solidFill>
              </a:rPr>
              <a:t>15%</a:t>
            </a:r>
            <a:r>
              <a:rPr lang="zh-CN" altLang="en-US" sz="2400" b="1">
                <a:solidFill>
                  <a:srgbClr val="FF0000"/>
                </a:solidFill>
              </a:rPr>
              <a:t>的冲高大阳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127000" y="6546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23660" y="3901440"/>
            <a:ext cx="5436235" cy="24860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平均股价</a:t>
            </a:r>
            <a:r>
              <a:rPr lang="zh-CN" sz="1600" b="1">
                <a:solidFill>
                  <a:srgbClr val="FF0000"/>
                </a:solidFill>
              </a:rPr>
              <a:t>日线金叉超</a:t>
            </a:r>
            <a:r>
              <a:rPr lang="en-US" altLang="zh-CN" sz="1600" b="1">
                <a:solidFill>
                  <a:srgbClr val="FF0000"/>
                </a:solidFill>
              </a:rPr>
              <a:t>7</a:t>
            </a:r>
            <a:r>
              <a:rPr lang="zh-CN" altLang="en-US" sz="1600" b="1">
                <a:solidFill>
                  <a:srgbClr val="FF0000"/>
                </a:solidFill>
              </a:rPr>
              <a:t>个交易日</a:t>
            </a:r>
            <a:r>
              <a:rPr lang="zh-CN" sz="1600" b="1">
                <a:solidFill>
                  <a:srgbClr val="FF0000"/>
                </a:solidFill>
              </a:rPr>
              <a:t>，日线反弹到牛线压力附近容易分化</a:t>
            </a:r>
            <a:r>
              <a:rPr lang="zh-CN" altLang="en-US" sz="1600" b="1">
                <a:solidFill>
                  <a:srgbClr val="FF0000"/>
                </a:solidFill>
              </a:rPr>
              <a:t>，留意有无缩量回踩的性价比节点，大仓位</a:t>
            </a:r>
            <a:r>
              <a:rPr lang="zh-CN" sz="1600" b="1">
                <a:solidFill>
                  <a:srgbClr val="FF0000"/>
                </a:solidFill>
              </a:rPr>
              <a:t>耐心等待新一轮周线金叉</a:t>
            </a:r>
            <a:endParaRPr lang="zh-CN" sz="1600" b="1">
              <a:solidFill>
                <a:srgbClr val="FF0000"/>
              </a:solidFill>
            </a:endParaRPr>
          </a:p>
          <a:p>
            <a:endParaRPr lang="zh-CN" altLang="en-US" sz="1600" b="1">
              <a:solidFill>
                <a:srgbClr val="FF0000"/>
              </a:solidFill>
            </a:endParaRPr>
          </a:p>
          <a:p>
            <a:r>
              <a:rPr lang="zh-CN" altLang="en-US" sz="1600"/>
              <a:t>整体仓位</a:t>
            </a:r>
            <a:r>
              <a:rPr lang="en-US" altLang="zh-CN" sz="1600"/>
              <a:t> </a:t>
            </a:r>
            <a:r>
              <a:rPr lang="en-US" altLang="zh-CN" sz="1600" b="1">
                <a:solidFill>
                  <a:srgbClr val="FF0000"/>
                </a:solidFill>
              </a:rPr>
              <a:t>3-5</a:t>
            </a:r>
            <a:r>
              <a:rPr lang="zh-CN" altLang="en-US" sz="1600" b="1">
                <a:solidFill>
                  <a:srgbClr val="FF0000"/>
                </a:solidFill>
              </a:rPr>
              <a:t>成仓左右</a:t>
            </a:r>
            <a:endParaRPr lang="zh-CN" altLang="en-US" sz="1600" b="1">
              <a:solidFill>
                <a:srgbClr val="FF0000"/>
              </a:solidFill>
            </a:endParaRP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趋势题材（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CPO/PCB/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玻纤、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</a:t>
            </a:r>
            <a:r>
              <a:rPr lang="en-US" alt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MLCC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情绪题材（</a:t>
            </a:r>
            <a:r>
              <a:rPr lang="zh-CN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半导体、玻纤、电力、房地产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 sz="1600">
                <a:sym typeface="+mn-ea"/>
              </a:rPr>
              <a:t>）</a:t>
            </a:r>
            <a:endParaRPr lang="zh-CN" altLang="en-US" sz="160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40" y="1127125"/>
            <a:ext cx="5251450" cy="2526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410" y="1087120"/>
            <a:ext cx="4817110" cy="52749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78562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33335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327910"/>
            <a:ext cx="5734050" cy="3964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3375" y="2501265"/>
            <a:ext cx="4775835" cy="31527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0110" y="6158865"/>
            <a:ext cx="8338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微盘股和低价股指数，已经连续跌破熊线连续背离下杀，有望迎来超跌反弹行情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245" y="1024255"/>
            <a:ext cx="4902835" cy="5013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55" y="1024255"/>
            <a:ext cx="4958715" cy="50145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智能盯盘选股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6194425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，盘中放量拉升后的分时回档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246505"/>
            <a:ext cx="6036945" cy="4605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475" y="1121410"/>
            <a:ext cx="4417695" cy="4729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475" y="3840480"/>
            <a:ext cx="3013075" cy="2011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2415" y="5356860"/>
            <a:ext cx="395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（以上为特定条件、特定时间区间下的部分案例展示，以及公司用户部分较好的反馈展示，不代表普遍现象，个股历史涨幅不预示其未来表现，过往收益亦不代表未来收益承诺。市场有风险，投资需谨慎！）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" y="1118235"/>
            <a:ext cx="6962775" cy="5088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529840" y="35490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资金流入的回档金叉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熊线上移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收获玻璃基板概念京东方涨停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370" y="1118235"/>
            <a:ext cx="4403725" cy="38722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小平台突破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" y="1017905"/>
            <a:ext cx="568896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550" y="1017905"/>
            <a:ext cx="5349875" cy="5052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6737350" y="1393190"/>
            <a:ext cx="1078865" cy="3778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79080" y="1807845"/>
            <a:ext cx="1249680" cy="4762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494645" y="5347335"/>
            <a:ext cx="475615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26000" y="5347335"/>
            <a:ext cx="386080" cy="448945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-113665" y="6184900"/>
            <a:ext cx="12026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>
                <a:solidFill>
                  <a:srgbClr val="FF0000"/>
                </a:solidFill>
              </a:rPr>
              <a:t>资金强势背景下（流动资金持续翻红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主力净买额红肥绿瘦），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金叉初期或死叉后期</a:t>
            </a:r>
            <a:r>
              <a:rPr lang="zh-CN" altLang="en-US" b="1">
                <a:solidFill>
                  <a:srgbClr val="FF0000"/>
                </a:solidFill>
              </a:rPr>
              <a:t>，盘中放量拉升尝试突破平台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7.xml><?xml version="1.0" encoding="utf-8"?>
<p:tagLst xmlns:p="http://schemas.openxmlformats.org/presentationml/2006/main">
  <p:tag name="KSO_WM_DIAGRAM_VIRTUALLY_FRAME" val="{&quot;height&quot;:291.6,&quot;left&quot;:43.9,&quot;top&quot;:133,&quot;width&quot;:890.45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391*404"/>
  <p:tag name="TABLE_ENDDRAG_RECT" val="68*89*391*404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2512</Words>
  <Application>WPS 演示</Application>
  <PresentationFormat>宽屏</PresentationFormat>
  <Paragraphs>294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5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思源黑体 CN Regular</vt:lpstr>
      <vt:lpstr>KSOFDDF4E7ED</vt:lpstr>
      <vt:lpstr>ksdb</vt:lpstr>
      <vt:lpstr>KSOF954951BB</vt:lpstr>
      <vt:lpstr>KSOFD72470BC</vt:lpstr>
      <vt:lpstr>KSOF28C8607A</vt:lpstr>
      <vt:lpstr>微软雅黑</vt:lpstr>
      <vt:lpstr>Arial Unicode MS</vt:lpstr>
      <vt:lpstr>Calibri</vt:lpstr>
      <vt:lpstr>KSOF618801C0</vt:lpstr>
      <vt:lpstr>思源黑体 CN Bold</vt:lpstr>
      <vt:lpstr>思源黑体 CN Light</vt:lpstr>
      <vt:lpstr>思源黑体 CN Medium</vt:lpstr>
      <vt:lpstr>思源黑体 CN Normal</vt:lpstr>
      <vt:lpstr>思源黑体 CN Regular</vt:lpstr>
      <vt:lpstr>方正宝黑体 简 Light</vt:lpstr>
      <vt:lpstr>兰米黑体</vt:lpstr>
      <vt:lpstr>方正宝黑体 简 Medium</vt:lpstr>
      <vt:lpstr>方正大黑体_GBK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565</cp:revision>
  <dcterms:created xsi:type="dcterms:W3CDTF">2019-06-19T02:08:00Z</dcterms:created>
  <dcterms:modified xsi:type="dcterms:W3CDTF">2026-06-17T06:34:37Z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0DD397DD96F246F597F91BC830C524F3_13</vt:lpwstr>
  </property>
</Properties>
</file>