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0"/>
  </p:handoutMasterIdLst>
  <p:sldIdLst>
    <p:sldId id="263" r:id="rId3"/>
    <p:sldId id="816" r:id="rId4"/>
    <p:sldId id="817" r:id="rId5"/>
    <p:sldId id="859" r:id="rId7"/>
    <p:sldId id="873" r:id="rId8"/>
    <p:sldId id="874" r:id="rId9"/>
    <p:sldId id="860" r:id="rId10"/>
    <p:sldId id="875" r:id="rId11"/>
    <p:sldId id="850" r:id="rId12"/>
    <p:sldId id="876" r:id="rId13"/>
    <p:sldId id="847" r:id="rId14"/>
    <p:sldId id="853" r:id="rId15"/>
    <p:sldId id="852" r:id="rId16"/>
    <p:sldId id="851" r:id="rId17"/>
    <p:sldId id="843" r:id="rId18"/>
    <p:sldId id="273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1"/>
        <p:guide pos="380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95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7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8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4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7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9.xml"/><Relationship Id="rId2" Type="http://schemas.openxmlformats.org/officeDocument/2006/relationships/image" Target="../media/image27.png"/><Relationship Id="rId1" Type="http://schemas.openxmlformats.org/officeDocument/2006/relationships/tags" Target="../tags/tag8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94.xml"/><Relationship Id="rId5" Type="http://schemas.openxmlformats.org/officeDocument/2006/relationships/image" Target="../media/image2.png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Relationship Id="rId3" Type="http://schemas.openxmlformats.org/officeDocument/2006/relationships/image" Target="../media/image7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2026-7-15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8020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27315" y="5855970"/>
            <a:ext cx="3955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《明日前瞻》选股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430" y="2522220"/>
            <a:ext cx="4485640" cy="3333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065" y="922020"/>
            <a:ext cx="4485005" cy="160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90" y="904240"/>
            <a:ext cx="7036435" cy="55238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925" y="810895"/>
            <a:ext cx="7656195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支撑位异动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865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3730" y="1771015"/>
            <a:ext cx="1101725" cy="362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，支撑位附近出现放量拉升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分钟回档不破位为持股待涨节点，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分钟顶背离死叉为短线降低仓位节点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46785"/>
            <a:ext cx="4809490" cy="48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946785"/>
            <a:ext cx="5998210" cy="4901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245870" y="1111250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32965" y="1393190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分钟金叉波段未创新高就死叉，或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分钟趋势破位，均为短线卖点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981710"/>
            <a:ext cx="6243955" cy="481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981075"/>
            <a:ext cx="4592320" cy="466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18540" y="1318895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5635" y="1600835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660" y="993775"/>
            <a:ext cx="9758680" cy="54895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13955" y="4060190"/>
            <a:ext cx="4246245" cy="2486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 b="1">
              <a:solidFill>
                <a:srgbClr val="FF0000"/>
              </a:solidFill>
            </a:endParaRPr>
          </a:p>
          <a:p>
            <a:r>
              <a:rPr lang="en-US" altLang="zh-CN" sz="1600"/>
              <a:t>  </a:t>
            </a:r>
            <a:r>
              <a:rPr lang="zh-CN" altLang="en-US" sz="1600"/>
              <a:t>整体仓位</a:t>
            </a:r>
            <a:r>
              <a:rPr lang="en-US" altLang="zh-CN" sz="1600"/>
              <a:t> </a:t>
            </a:r>
            <a:r>
              <a:rPr lang="en-US" altLang="zh-CN" sz="1600" b="1">
                <a:solidFill>
                  <a:srgbClr val="FF0000"/>
                </a:solidFill>
              </a:rPr>
              <a:t>3-5</a:t>
            </a:r>
            <a:r>
              <a:rPr lang="zh-CN" altLang="en-US" sz="1600" b="1">
                <a:solidFill>
                  <a:srgbClr val="FF0000"/>
                </a:solidFill>
              </a:rPr>
              <a:t>成仓左右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/>
          </a:p>
          <a:p>
            <a:r>
              <a:rPr lang="en-US" altLang="zh-CN" sz="1600">
                <a:sym typeface="+mn-ea"/>
              </a:rPr>
              <a:t>  </a:t>
            </a:r>
            <a:r>
              <a:rPr lang="zh-CN" altLang="en-US" sz="1600">
                <a:sym typeface="+mn-ea"/>
              </a:rPr>
              <a:t>趋势题材</a:t>
            </a:r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（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玻纤、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半导体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存储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硅片等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r>
              <a:rPr lang="en-US" altLang="zh-CN" sz="1600">
                <a:sym typeface="+mn-ea"/>
              </a:rPr>
              <a:t>  </a:t>
            </a:r>
            <a:r>
              <a:rPr lang="zh-CN" altLang="en-US" sz="1600">
                <a:sym typeface="+mn-ea"/>
              </a:rPr>
              <a:t>情绪题材</a:t>
            </a:r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（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机器人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、医药、大消费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15" y="1019175"/>
            <a:ext cx="6845935" cy="5368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7604760" y="2946400"/>
            <a:ext cx="4156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平均股价</a:t>
            </a:r>
            <a:r>
              <a:rPr lang="zh-CN" b="1">
                <a:solidFill>
                  <a:srgbClr val="FF0000"/>
                </a:solidFill>
                <a:sym typeface="+mn-ea"/>
              </a:rPr>
              <a:t>周线死叉，超跌蓝线抬头，日线反抽都是主动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T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低成本或收缩仓位的节点，耐心等待周线绿柱金叉的拐点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595" y="1039495"/>
            <a:ext cx="3763010" cy="1793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60" y="1336040"/>
            <a:ext cx="7858760" cy="49142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9079230" y="2891155"/>
            <a:ext cx="2740660" cy="958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</a:t>
            </a:r>
            <a:r>
              <a:rPr lang="zh-CN" altLang="en-US"/>
              <a:t>指数锚定</a:t>
            </a:r>
            <a:r>
              <a:rPr lang="zh-CN" altLang="en-US" b="1">
                <a:solidFill>
                  <a:srgbClr val="FF0000"/>
                </a:solidFill>
              </a:rPr>
              <a:t>创业板指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底背离修复结构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底部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   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筹码未松动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压力位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/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资金走弱个股适当切换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" y="1008380"/>
            <a:ext cx="4013200" cy="48787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625" y="1008380"/>
            <a:ext cx="4023995" cy="48787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825" y="1008380"/>
            <a:ext cx="3417570" cy="48787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967865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63333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445" y="2522220"/>
            <a:ext cx="5553075" cy="304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9445" y="2706370"/>
            <a:ext cx="4378325" cy="24079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45295" y="2877185"/>
            <a:ext cx="23971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高位等待科技底背离</a:t>
            </a:r>
            <a:endParaRPr lang="en-US" altLang="zh-CN" b="1">
              <a:solidFill>
                <a:srgbClr val="FF0000"/>
              </a:solidFill>
            </a:endParaRPr>
          </a:p>
          <a:p>
            <a:endParaRPr lang="en-US" altLang="zh-CN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低位资金翻红启动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10" y="1033780"/>
            <a:ext cx="4408170" cy="535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365" y="1033780"/>
            <a:ext cx="4172585" cy="53555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6194425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35" y="903605"/>
            <a:ext cx="5257800" cy="5222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110" y="903605"/>
            <a:ext cx="5949950" cy="52222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DIAGRAM_VIRTUALLY_FRAME" val="{&quot;height&quot;:309.1,&quot;left&quot;:43.9,&quot;top&quot;:133,&quot;width&quot;:890.45}"/>
</p:tagLst>
</file>

<file path=ppt/tags/tag63.xml><?xml version="1.0" encoding="utf-8"?>
<p:tagLst xmlns:p="http://schemas.openxmlformats.org/presentationml/2006/main">
  <p:tag name="KSO_WM_DIAGRAM_VIRTUALLY_FRAME" val="{&quot;height&quot;:309.1,&quot;left&quot;:43.9,&quot;top&quot;:133,&quot;width&quot;:890.45}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1696</Words>
  <Application>WPS 演示</Application>
  <PresentationFormat>宽屏</PresentationFormat>
  <Paragraphs>143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45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思源黑体 CN Regular</vt:lpstr>
      <vt:lpstr>KSOFDDF4E7ED</vt:lpstr>
      <vt:lpstr>ksdb</vt:lpstr>
      <vt:lpstr>KSOF954951BB</vt:lpstr>
      <vt:lpstr>KSOFD72470BC</vt:lpstr>
      <vt:lpstr>KSOF28C8607A</vt:lpstr>
      <vt:lpstr>微软雅黑</vt:lpstr>
      <vt:lpstr>Arial Unicode MS</vt:lpstr>
      <vt:lpstr>Calibri</vt:lpstr>
      <vt:lpstr>KSOF618801C0</vt:lpstr>
      <vt:lpstr>思源黑体 CN Bold</vt:lpstr>
      <vt:lpstr>思源黑体 CN Light</vt:lpstr>
      <vt:lpstr>思源黑体 CN Medium</vt:lpstr>
      <vt:lpstr>思源黑体 CN Normal</vt:lpstr>
      <vt:lpstr>思源黑体 CN Regular</vt:lpstr>
      <vt:lpstr>方正宝黑体 简 Light</vt:lpstr>
      <vt:lpstr>方正大黑体_GBK</vt:lpstr>
      <vt:lpstr>方正宝黑体 简 Medium</vt:lpstr>
      <vt:lpstr>KSOF6188761F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572</cp:revision>
  <dcterms:created xsi:type="dcterms:W3CDTF">2019-06-19T02:08:00Z</dcterms:created>
  <dcterms:modified xsi:type="dcterms:W3CDTF">2026-07-15T06:51:16Z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DB9DA0542EC44B918DA7FA380887FEBC_13</vt:lpwstr>
  </property>
</Properties>
</file>