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16"/>
  </p:handoutMasterIdLst>
  <p:sldIdLst>
    <p:sldId id="263" r:id="rId3"/>
    <p:sldId id="816" r:id="rId4"/>
    <p:sldId id="817" r:id="rId5"/>
    <p:sldId id="859" r:id="rId7"/>
    <p:sldId id="860" r:id="rId8"/>
    <p:sldId id="875" r:id="rId9"/>
    <p:sldId id="882" r:id="rId10"/>
    <p:sldId id="878" r:id="rId11"/>
    <p:sldId id="879" r:id="rId12"/>
    <p:sldId id="876" r:id="rId13"/>
    <p:sldId id="881" r:id="rId14"/>
    <p:sldId id="273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 userDrawn="1">
          <p15:clr>
            <a:srgbClr val="A4A3A4"/>
          </p15:clr>
        </p15:guide>
        <p15:guide id="2" pos="37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0EFF"/>
    <a:srgbClr val="F0B928"/>
    <a:srgbClr val="FFFAD7"/>
    <a:srgbClr val="FFFD9C"/>
    <a:srgbClr val="FFFEED"/>
    <a:srgbClr val="FFF5AD"/>
    <a:srgbClr val="FFF9CA"/>
    <a:srgbClr val="FFF4A1"/>
    <a:srgbClr val="F5F7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9"/>
        <p:guide pos="378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84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/>
              <a:t>人永远赚不到</a:t>
            </a:r>
            <a:r>
              <a:rPr lang="en-US" altLang="zh-CN"/>
              <a:t>ta</a:t>
            </a:r>
            <a:r>
              <a:rPr lang="zh-CN" altLang="en-US"/>
              <a:t>认知以外的钱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image" Target="../media/image4.png"/><Relationship Id="rId1" Type="http://schemas.openxmlformats.org/officeDocument/2006/relationships/tags" Target="../tags/tag4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7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8.xml"/><Relationship Id="rId2" Type="http://schemas.openxmlformats.org/officeDocument/2006/relationships/image" Target="../media/image18.png"/><Relationship Id="rId1" Type="http://schemas.openxmlformats.org/officeDocument/2006/relationships/tags" Target="../tags/tag7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83.xml"/><Relationship Id="rId5" Type="http://schemas.openxmlformats.org/officeDocument/2006/relationships/image" Target="../media/image2.png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6.xml"/><Relationship Id="rId4" Type="http://schemas.openxmlformats.org/officeDocument/2006/relationships/image" Target="../media/image11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72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270635" y="1350645"/>
            <a:ext cx="9650730" cy="2168525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>
              <a:lnSpc>
                <a:spcPct val="120000"/>
              </a:lnSpc>
            </a:pPr>
            <a:r>
              <a:rPr 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短线王系列培训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“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三板斧</a:t>
            </a:r>
            <a:r>
              <a:rPr lang="en-US" altLang="zh-CN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”</a:t>
            </a:r>
            <a:r>
              <a:rPr lang="zh-CN" altLang="en-US" sz="44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走天下</a:t>
            </a:r>
            <a:endParaRPr lang="zh-CN" sz="44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sz="6600" b="0" i="0" kern="1200" cap="none" spc="0" normalizeH="0" baseline="0" noProof="0" dirty="0">
              <a:solidFill>
                <a:srgbClr val="FFFFF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  <a:p>
            <a:pPr algn="r"/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707005" y="38557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707005" y="39033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 dirty="0">
                <a:solidFill>
                  <a:srgbClr val="DDEA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6392545" y="3903345"/>
            <a:ext cx="36239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sym typeface="+mn-ea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  <a:p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582285" y="3229610"/>
            <a:ext cx="16637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r"/>
            <a:r>
              <a:rPr lang="en-US" altLang="zh-CN" sz="2000" b="1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  <a:sym typeface="+mn-ea"/>
              </a:rPr>
              <a:t>2026-8-14</a:t>
            </a:r>
            <a:endParaRPr lang="en-US" altLang="zh-CN" sz="2000" b="1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243705" y="4655820"/>
            <a:ext cx="3985895" cy="80200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27315" y="5855970"/>
            <a:ext cx="39554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（以上为特定条件、特定时间区间下的部分案例展示，以及公司用户部分较好的反馈展示，不代表普遍现象，个股历史涨幅不预示其未来表现，过往收益亦不代表未来收益承诺。市场有风险，投资需谨慎！）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227330" y="978535"/>
            <a:ext cx="7080250" cy="537718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7348855" y="978535"/>
            <a:ext cx="4712335" cy="46964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95" y="925195"/>
            <a:ext cx="9702800" cy="5457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384108" y="1743075"/>
            <a:ext cx="7325995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唯信自己相信的</a:t>
            </a:r>
            <a:endParaRPr 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我司所有工作人员均不允许推荐股票、不允许承诺收益、不允许代客理财、不允许合作分成、不允许私下收款，如您发现有任何违规行为，请立即拨打400-700-3809向我们举报!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2" name="文本框 1"/>
          <p:cNvSpPr txBox="1"/>
          <p:nvPr userDrawn="1">
            <p:custDataLst>
              <p:tags r:id="rId2"/>
            </p:custDataLst>
          </p:nvPr>
        </p:nvSpPr>
        <p:spPr>
          <a:xfrm>
            <a:off x="127000" y="6546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356350" y="4202430"/>
            <a:ext cx="5365115" cy="24860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rgbClr val="FF0000"/>
              </a:solidFill>
            </a:endParaRPr>
          </a:p>
          <a:p>
            <a:r>
              <a:rPr lang="en-US" altLang="zh-CN" sz="1600"/>
              <a:t>  </a:t>
            </a:r>
            <a:r>
              <a:rPr lang="zh-CN" altLang="en-US" sz="1600"/>
              <a:t>整体仓位</a:t>
            </a:r>
            <a:r>
              <a:rPr lang="en-US" altLang="zh-CN" sz="1600"/>
              <a:t> </a:t>
            </a:r>
            <a:r>
              <a:rPr lang="en-US" altLang="zh-CN" sz="1600" b="1">
                <a:solidFill>
                  <a:srgbClr val="FF0000"/>
                </a:solidFill>
              </a:rPr>
              <a:t>3</a:t>
            </a:r>
            <a:r>
              <a:rPr lang="zh-CN" altLang="en-US" sz="1600" b="1">
                <a:solidFill>
                  <a:srgbClr val="FF0000"/>
                </a:solidFill>
              </a:rPr>
              <a:t>成仓左右</a:t>
            </a:r>
            <a:endParaRPr lang="zh-CN" altLang="en-US" sz="1600" b="1">
              <a:solidFill>
                <a:srgbClr val="FF0000"/>
              </a:solidFill>
            </a:endParaRPr>
          </a:p>
          <a:p>
            <a:endParaRPr lang="zh-CN" altLang="en-US" sz="1600"/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趋势题材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CPO/PCB/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玻纤、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半导体</a:t>
            </a:r>
            <a:r>
              <a:rPr lang="en-US" alt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存储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、被动元件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  <a:p>
            <a:endParaRPr lang="zh-CN" altLang="en-US" sz="1600">
              <a:sym typeface="+mn-ea"/>
            </a:endParaRPr>
          </a:p>
          <a:p>
            <a:r>
              <a:rPr lang="en-US" altLang="zh-CN" sz="1600">
                <a:sym typeface="+mn-ea"/>
              </a:rPr>
              <a:t>  </a:t>
            </a:r>
            <a:r>
              <a:rPr lang="zh-CN" altLang="en-US" sz="1600">
                <a:sym typeface="+mn-ea"/>
              </a:rPr>
              <a:t>情绪题材</a:t>
            </a:r>
            <a:endParaRPr lang="zh-CN" altLang="en-US" sz="1600">
              <a:sym typeface="+mn-ea"/>
            </a:endParaRPr>
          </a:p>
          <a:p>
            <a:r>
              <a:rPr lang="zh-CN" altLang="en-US" sz="1600">
                <a:sym typeface="+mn-ea"/>
              </a:rPr>
              <a:t>（</a:t>
            </a:r>
            <a:r>
              <a:rPr lang="zh-CN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电力、医药、云计算、机器人、农业</a:t>
            </a:r>
            <a:r>
              <a:rPr lang="zh-CN" altLang="en-US" sz="1600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 sz="1600">
                <a:sym typeface="+mn-ea"/>
              </a:rPr>
              <a:t>）</a:t>
            </a:r>
            <a:endParaRPr lang="zh-CN" altLang="en-US" sz="1600"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459220" y="3486150"/>
            <a:ext cx="49733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  <a:sym typeface="+mn-ea"/>
              </a:rPr>
              <a:t>平均股价</a:t>
            </a:r>
            <a:r>
              <a:rPr lang="zh-CN" sz="1600" b="1">
                <a:solidFill>
                  <a:srgbClr val="FF0000"/>
                </a:solidFill>
                <a:sym typeface="+mn-ea"/>
              </a:rPr>
              <a:t>日线死叉，且回档出现跳空低开缺口，分歧加速放大，需要警惕进一步分化走弱的风险，逢</a:t>
            </a:r>
            <a:r>
              <a:rPr lang="en-US" altLang="zh-CN" sz="1600" b="1">
                <a:solidFill>
                  <a:srgbClr val="FF0000"/>
                </a:solidFill>
                <a:sym typeface="+mn-ea"/>
              </a:rPr>
              <a:t>60</a:t>
            </a:r>
            <a:r>
              <a:rPr lang="zh-CN" altLang="en-US" sz="1600" b="1">
                <a:solidFill>
                  <a:srgbClr val="FF0000"/>
                </a:solidFill>
                <a:sym typeface="+mn-ea"/>
              </a:rPr>
              <a:t>分钟反抽适当收缩仓位防守</a:t>
            </a:r>
            <a:endParaRPr lang="zh-CN" altLang="en-US" sz="1600" b="1">
              <a:solidFill>
                <a:srgbClr val="FF0000"/>
              </a:solidFill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765" y="928370"/>
            <a:ext cx="5064760" cy="54203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4470" y="1185545"/>
            <a:ext cx="4238625" cy="20186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6786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33335" y="1689100"/>
            <a:ext cx="3452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220" y="2357120"/>
            <a:ext cx="5324475" cy="34004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8315" y="2585085"/>
            <a:ext cx="4247515" cy="2743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91650" y="2998470"/>
            <a:ext cx="28003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</a:rPr>
              <a:t>低位周线金叉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日线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lang="zh-CN" altLang="en-US" b="1">
                <a:solidFill>
                  <a:srgbClr val="FF0000"/>
                </a:solidFill>
              </a:rPr>
              <a:t>点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（等待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lang="zh-CN" altLang="en-US" b="1">
                <a:solidFill>
                  <a:srgbClr val="FF0000"/>
                </a:solidFill>
              </a:rPr>
              <a:t>点首次回档）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40" y="1113790"/>
            <a:ext cx="4627245" cy="52165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1405" y="1118235"/>
            <a:ext cx="4395470" cy="52120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个股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1105" y="1211580"/>
            <a:ext cx="5740400" cy="504317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7224395" y="2842895"/>
            <a:ext cx="4064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顶背离死叉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+S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点破位的个股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逢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分钟反抽注意收缩仓位防守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19442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0" y="960755"/>
            <a:ext cx="5462905" cy="5061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9525" y="960755"/>
            <a:ext cx="4980305" cy="506222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7.xml><?xml version="1.0" encoding="utf-8"?>
<p:tagLst xmlns:p="http://schemas.openxmlformats.org/presentationml/2006/main">
  <p:tag name="KSO_WM_DIAGRAM_VIRTUALLY_FRAME" val="{&quot;height&quot;:309.1,&quot;left&quot;:43.9,&quot;top&quot;:133,&quot;width&quot;:890.45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4.xml><?xml version="1.0" encoding="utf-8"?>
<p:tagLst xmlns:p="http://schemas.openxmlformats.org/presentationml/2006/main">
  <p:tag name="KSO_WPP_MARK_KEY" val="34a5c737-2527-451b-a6cc-313a70f4ce21"/>
  <p:tag name="COMMONDATA" val="eyJoZGlkIjoiOTQ1ZjcwNmNkMTFhMjA1Zjg5NzQyMTQ1MGUxYmIzMWEifQ=="/>
  <p:tag name="commondata" val="eyJoZGlkIjoiMTE5OTlmMmY3Mzc0MTBlODE0YTNlMWY0MTJhZTZiYTYifQ=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1385</Words>
  <Application>WPS 演示</Application>
  <PresentationFormat>宽屏</PresentationFormat>
  <Paragraphs>120</Paragraphs>
  <Slides>12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42" baseType="lpstr">
      <vt:lpstr>Arial</vt:lpstr>
      <vt:lpstr>宋体</vt:lpstr>
      <vt:lpstr>Wingdings</vt:lpstr>
      <vt:lpstr>Wingdings</vt:lpstr>
      <vt:lpstr>思源黑体 CN Light</vt:lpstr>
      <vt:lpstr>黑体</vt:lpstr>
      <vt:lpstr>思源黑体 CN Bold</vt:lpstr>
      <vt:lpstr>思源黑体 CN Medium</vt:lpstr>
      <vt:lpstr>思源黑体 CN Normal</vt:lpstr>
      <vt:lpstr>思源黑体 CN Regular</vt:lpstr>
      <vt:lpstr>KSOFDDF4E7ED</vt:lpstr>
      <vt:lpstr>ksdb</vt:lpstr>
      <vt:lpstr>KSOF954951BB</vt:lpstr>
      <vt:lpstr>KSOFD72470BC</vt:lpstr>
      <vt:lpstr>KSOF28C8607A</vt:lpstr>
      <vt:lpstr>微软雅黑</vt:lpstr>
      <vt:lpstr>Arial Unicode MS</vt:lpstr>
      <vt:lpstr>KSOF618801C0</vt:lpstr>
      <vt:lpstr>Calibri</vt:lpstr>
      <vt:lpstr>KSOF6188761F</vt:lpstr>
      <vt:lpstr>思源黑体 CN Bold</vt:lpstr>
      <vt:lpstr>思源黑体 CN Light</vt:lpstr>
      <vt:lpstr>思源黑体 CN Medium</vt:lpstr>
      <vt:lpstr>思源黑体 CN Normal</vt:lpstr>
      <vt:lpstr>思源黑体 CN Regular</vt:lpstr>
      <vt:lpstr>方正宝黑体 简 Light</vt:lpstr>
      <vt:lpstr>兰米黑体</vt:lpstr>
      <vt:lpstr>方正宝黑体 简 Medium</vt:lpstr>
      <vt:lpstr>方正悠黑体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木栖鸟</cp:lastModifiedBy>
  <cp:revision>577</cp:revision>
  <dcterms:created xsi:type="dcterms:W3CDTF">2019-06-19T02:08:00Z</dcterms:created>
  <dcterms:modified xsi:type="dcterms:W3CDTF">2026-08-19T06:50:03Z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34AC0098AE4C42478AA8C2F1926B556C_13</vt:lpwstr>
  </property>
</Properties>
</file>