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5"/>
  </p:handoutMasterIdLst>
  <p:sldIdLst>
    <p:sldId id="263" r:id="rId3"/>
    <p:sldId id="816" r:id="rId4"/>
    <p:sldId id="817" r:id="rId5"/>
    <p:sldId id="885" r:id="rId7"/>
    <p:sldId id="886" r:id="rId8"/>
    <p:sldId id="884" r:id="rId9"/>
    <p:sldId id="887" r:id="rId10"/>
    <p:sldId id="878" r:id="rId11"/>
    <p:sldId id="879" r:id="rId12"/>
    <p:sldId id="881" r:id="rId13"/>
    <p:sldId id="273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 userDrawn="1">
          <p15:clr>
            <a:srgbClr val="A4A3A4"/>
          </p15:clr>
        </p15:guide>
        <p15:guide id="2" pos="37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EFF"/>
    <a:srgbClr val="F0B928"/>
    <a:srgbClr val="FFFAD7"/>
    <a:srgbClr val="FFFD9C"/>
    <a:srgbClr val="FFFEED"/>
    <a:srgbClr val="FFF5AD"/>
    <a:srgbClr val="FFF9CA"/>
    <a:srgbClr val="FFF4A1"/>
    <a:srgbClr val="F5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9"/>
        <p:guide pos="378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80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人永远赚不到</a:t>
            </a:r>
            <a:r>
              <a:rPr lang="en-US" altLang="zh-CN"/>
              <a:t>ta</a:t>
            </a:r>
            <a:r>
              <a:rPr lang="zh-CN" altLang="en-US"/>
              <a:t>认知以外的钱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image" Target="../media/image4.png"/><Relationship Id="rId1" Type="http://schemas.openxmlformats.org/officeDocument/2006/relationships/tags" Target="../tags/tag4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4.xml"/><Relationship Id="rId2" Type="http://schemas.openxmlformats.org/officeDocument/2006/relationships/image" Target="../media/image17.png"/><Relationship Id="rId1" Type="http://schemas.openxmlformats.org/officeDocument/2006/relationships/tags" Target="../tags/tag7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9.xml"/><Relationship Id="rId5" Type="http://schemas.openxmlformats.org/officeDocument/2006/relationships/image" Target="../media/image2.png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70635" y="1350645"/>
            <a:ext cx="9650730" cy="216852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>
              <a:lnSpc>
                <a:spcPct val="120000"/>
              </a:lnSpc>
            </a:pPr>
            <a:r>
              <a:rPr 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短线王系列培训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“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三板斧</a:t>
            </a: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”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走天下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sz="6600" b="0" i="0" kern="1200" cap="none" spc="0" normalizeH="0" baseline="0" noProof="0" dirty="0">
              <a:solidFill>
                <a:srgbClr val="FFFFF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  <a:p>
            <a:pPr algn="r"/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707005" y="38557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707005" y="39033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392545" y="3903345"/>
            <a:ext cx="3623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  <a:p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82285" y="3229610"/>
            <a:ext cx="1663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en-US" altLang="zh-CN" sz="20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2026-9-16</a:t>
            </a:r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243705" y="4655820"/>
            <a:ext cx="3985895" cy="8020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943610"/>
            <a:ext cx="9664065" cy="54197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384108" y="1743075"/>
            <a:ext cx="7325995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唯信自己相信的</a:t>
            </a:r>
            <a:endParaRPr 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我司所有工作人员均不允许推荐股票、不允许承诺收益、不允许代客理财、不允许合作分成、不允许私下收款，如您发现有任何违规行为，请立即拨打400-700-3809向我们举报!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127000" y="6546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77305" y="4316095"/>
            <a:ext cx="5626735" cy="2486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rgbClr val="FF0000"/>
              </a:solidFill>
            </a:endParaRPr>
          </a:p>
          <a:p>
            <a:r>
              <a:rPr lang="en-US" altLang="zh-CN" sz="1600"/>
              <a:t>  </a:t>
            </a:r>
            <a:r>
              <a:rPr lang="zh-CN" altLang="en-US" sz="1600"/>
              <a:t>整体仓位</a:t>
            </a:r>
            <a:r>
              <a:rPr lang="en-US" altLang="zh-CN" sz="1600"/>
              <a:t> </a:t>
            </a:r>
            <a:r>
              <a:rPr lang="en-US" altLang="zh-CN" sz="1600" b="1">
                <a:solidFill>
                  <a:srgbClr val="FF0000"/>
                </a:solidFill>
              </a:rPr>
              <a:t>2-3</a:t>
            </a:r>
            <a:r>
              <a:rPr lang="zh-CN" altLang="en-US" sz="1600" b="1">
                <a:solidFill>
                  <a:srgbClr val="FF0000"/>
                </a:solidFill>
              </a:rPr>
              <a:t>成仓左右</a:t>
            </a:r>
            <a:endParaRPr lang="zh-CN" altLang="en-US" sz="1600" b="1">
              <a:solidFill>
                <a:srgbClr val="FF0000"/>
              </a:solidFill>
            </a:endParaRPr>
          </a:p>
          <a:p>
            <a:endParaRPr lang="zh-CN" altLang="en-US" sz="1600"/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趋势题材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CPO/PCB/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玻纤、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半导体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存储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、被动元件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  <a:p>
            <a:endParaRPr lang="zh-CN" altLang="en-US" sz="1600">
              <a:sym typeface="+mn-ea"/>
            </a:endParaRPr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情绪题材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电力、网络安全、消费、锂电池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86525" y="3239770"/>
            <a:ext cx="5255895" cy="12712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FF0000"/>
                </a:solidFill>
                <a:sym typeface="+mn-ea"/>
              </a:rPr>
              <a:t>平均股价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流动资金连续翻绿走低，周线金叉反弹多周走出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周线死叉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，存在大级别分化回档预期，注意回避重仓追涨，仅适合小仓位聚焦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2-3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天的短线机会（以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阴线反包和断板反包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为主）</a:t>
            </a:r>
            <a:endParaRPr lang="zh-CN" altLang="en-US" sz="1600" b="1">
              <a:solidFill>
                <a:srgbClr val="FF0000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35" y="984250"/>
            <a:ext cx="5205730" cy="5410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825" y="1080770"/>
            <a:ext cx="4181475" cy="1981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6786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811135" y="1689100"/>
            <a:ext cx="3452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315" y="2433955"/>
            <a:ext cx="5088890" cy="34182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495" y="2433955"/>
            <a:ext cx="5324475" cy="33813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59595" y="2856230"/>
            <a:ext cx="24371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题材聚焦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</a:rPr>
              <a:t>周线回档金叉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的板块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440" y="903605"/>
            <a:ext cx="4278630" cy="5543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845" y="903605"/>
            <a:ext cx="4379595" cy="55435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45907"/>
          <a:stretch>
            <a:fillRect/>
          </a:stretch>
        </p:blipFill>
        <p:spPr>
          <a:xfrm>
            <a:off x="559435" y="1148080"/>
            <a:ext cx="355790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8223250" y="2842895"/>
            <a:ext cx="36010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顶背离死叉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点破位的个股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分钟反抽注意收缩仓位防守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7340" y="1148080"/>
            <a:ext cx="3898265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5" y="1005840"/>
            <a:ext cx="5462905" cy="508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40" y="1007745"/>
            <a:ext cx="5163820" cy="508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小平台试盘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1017905"/>
            <a:ext cx="568896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017905"/>
            <a:ext cx="534987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737350" y="1393190"/>
            <a:ext cx="1078865" cy="3778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79080" y="1807845"/>
            <a:ext cx="1249680" cy="4762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494645" y="5347335"/>
            <a:ext cx="475615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826000" y="5347335"/>
            <a:ext cx="386080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-113665" y="6184900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，盘中放量拉升尝试突破平台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7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PP_MARK_KEY" val="34a5c737-2527-451b-a6cc-313a70f4ce21"/>
  <p:tag name="COMMONDATA" val="eyJoZGlkIjoiOTQ1ZjcwNmNkMTFhMjA1Zjg5NzQyMTQ1MGUxYmIzMWEifQ=="/>
  <p:tag name="commondata" val="eyJoZGlkIjoiMTE5OTlmMmY3Mzc0MTBlODE0YTNlMWY0MTJhZTZiYTY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1256</Words>
  <Application>WPS 演示</Application>
  <PresentationFormat>宽屏</PresentationFormat>
  <Paragraphs>115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思源黑体 CN Light</vt:lpstr>
      <vt:lpstr>黑体</vt:lpstr>
      <vt:lpstr>思源黑体 CN Bold</vt:lpstr>
      <vt:lpstr>思源黑体 CN Medium</vt:lpstr>
      <vt:lpstr>思源黑体 CN Normal</vt:lpstr>
      <vt:lpstr>思源黑体 CN Regular</vt:lpstr>
      <vt:lpstr>KSOFDDF4E7ED</vt:lpstr>
      <vt:lpstr>ksdb</vt:lpstr>
      <vt:lpstr>KSOF954951BB</vt:lpstr>
      <vt:lpstr>KSOFD72470BC</vt:lpstr>
      <vt:lpstr>KSOF28C8607A</vt:lpstr>
      <vt:lpstr>微软雅黑</vt:lpstr>
      <vt:lpstr>Arial Unicode MS</vt:lpstr>
      <vt:lpstr>Calibri</vt:lpstr>
      <vt:lpstr>KSOF618801C0</vt:lpstr>
      <vt:lpstr>KSOF6188761F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木栖鸟</cp:lastModifiedBy>
  <cp:revision>583</cp:revision>
  <dcterms:created xsi:type="dcterms:W3CDTF">2019-06-19T02:08:00Z</dcterms:created>
  <dcterms:modified xsi:type="dcterms:W3CDTF">2026-09-16T06:26:13Z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9732EA86F8374C4F9C340942D4886A50_13</vt:lpwstr>
  </property>
</Properties>
</file>