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16"/>
  </p:handoutMasterIdLst>
  <p:sldIdLst>
    <p:sldId id="263" r:id="rId3"/>
    <p:sldId id="816" r:id="rId4"/>
    <p:sldId id="817" r:id="rId5"/>
    <p:sldId id="885" r:id="rId7"/>
    <p:sldId id="888" r:id="rId8"/>
    <p:sldId id="886" r:id="rId9"/>
    <p:sldId id="889" r:id="rId10"/>
    <p:sldId id="887" r:id="rId11"/>
    <p:sldId id="878" r:id="rId12"/>
    <p:sldId id="879" r:id="rId13"/>
    <p:sldId id="881" r:id="rId14"/>
    <p:sldId id="273" r:id="rId15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7" userDrawn="1">
          <p15:clr>
            <a:srgbClr val="A4A3A4"/>
          </p15:clr>
        </p15:guide>
        <p15:guide id="2" pos="378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2" name="作者" initials="A" lastIdx="0" clrIdx="1"/>
  <p:cmAuthor id="3" name="PP" initials="P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0EFF"/>
    <a:srgbClr val="F0B928"/>
    <a:srgbClr val="FFFAD7"/>
    <a:srgbClr val="FFFD9C"/>
    <a:srgbClr val="FFFEED"/>
    <a:srgbClr val="FFF5AD"/>
    <a:srgbClr val="FFF9CA"/>
    <a:srgbClr val="FFF4A1"/>
    <a:srgbClr val="F5F7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77"/>
        <p:guide pos="378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gs" Target="tags/tag82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人永远赚不到</a:t>
            </a:r>
            <a:r>
              <a:rPr lang="en-US" altLang="zh-CN"/>
              <a:t>ta</a:t>
            </a:r>
            <a:r>
              <a:rPr lang="zh-CN" altLang="en-US"/>
              <a:t>认知以外的钱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5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0" y="780415"/>
            <a:ext cx="12191365" cy="6077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  <p:sp>
        <p:nvSpPr>
          <p:cNvPr id="13" name="文本框 12"/>
          <p:cNvSpPr txBox="1"/>
          <p:nvPr userDrawn="1">
            <p:custDataLst>
              <p:tags r:id="rId5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1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4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image" Target="../media/image4.png"/><Relationship Id="rId1" Type="http://schemas.openxmlformats.org/officeDocument/2006/relationships/tags" Target="../tags/tag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7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53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3.xml"/><Relationship Id="rId7" Type="http://schemas.openxmlformats.org/officeDocument/2006/relationships/tags" Target="../tags/tag5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61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tags" Target="../tags/tag60.xml"/><Relationship Id="rId1" Type="http://schemas.openxmlformats.org/officeDocument/2006/relationships/tags" Target="../tags/tag59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64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tags" Target="../tags/tag63.xml"/><Relationship Id="rId1" Type="http://schemas.openxmlformats.org/officeDocument/2006/relationships/tags" Target="../tags/tag6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68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tags" Target="../tags/tag65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71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74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tags" Target="../tags/tag73.xml"/><Relationship Id="rId1" Type="http://schemas.openxmlformats.org/officeDocument/2006/relationships/tags" Target="../tags/tag72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76.xml"/><Relationship Id="rId2" Type="http://schemas.openxmlformats.org/officeDocument/2006/relationships/image" Target="../media/image19.png"/><Relationship Id="rId1" Type="http://schemas.openxmlformats.org/officeDocument/2006/relationships/tags" Target="../tags/tag7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81.xml"/><Relationship Id="rId5" Type="http://schemas.openxmlformats.org/officeDocument/2006/relationships/image" Target="../media/image2.png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270635" y="1350645"/>
            <a:ext cx="9650730" cy="2168525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wrap="square" rtlCol="0">
            <a:noAutofit/>
          </a:bodyPr>
          <a:p>
            <a:pPr algn="ctr">
              <a:lnSpc>
                <a:spcPct val="120000"/>
              </a:lnSpc>
            </a:pPr>
            <a:r>
              <a:rPr lang="zh-CN" sz="4400" b="1">
                <a:ln>
                  <a:solidFill>
                    <a:srgbClr val="FF0000"/>
                  </a:solidFill>
                </a:ln>
                <a:gradFill>
                  <a:gsLst>
                    <a:gs pos="0">
                      <a:srgbClr val="FFFEED"/>
                    </a:gs>
                    <a:gs pos="100000">
                      <a:srgbClr val="FFFD9C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  <a:sym typeface="+mn-ea"/>
              </a:rPr>
              <a:t>短线王系列培训</a:t>
            </a:r>
            <a:endParaRPr lang="zh-CN" sz="4400" b="1">
              <a:ln>
                <a:solidFill>
                  <a:srgbClr val="FF0000"/>
                </a:solidFill>
              </a:ln>
              <a:gradFill>
                <a:gsLst>
                  <a:gs pos="0">
                    <a:srgbClr val="FFFEED"/>
                  </a:gs>
                  <a:gs pos="100000">
                    <a:srgbClr val="FFFD9C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  <a:sym typeface="+mn-ea"/>
            </a:endParaRPr>
          </a:p>
          <a:p>
            <a:pPr algn="ctr">
              <a:lnSpc>
                <a:spcPct val="120000"/>
              </a:lnSpc>
            </a:pPr>
            <a:r>
              <a:rPr lang="en-US" altLang="zh-CN" sz="4400" b="1">
                <a:ln>
                  <a:solidFill>
                    <a:srgbClr val="FF0000"/>
                  </a:solidFill>
                </a:ln>
                <a:gradFill>
                  <a:gsLst>
                    <a:gs pos="0">
                      <a:srgbClr val="FFFEED"/>
                    </a:gs>
                    <a:gs pos="100000">
                      <a:srgbClr val="FFFD9C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“</a:t>
            </a:r>
            <a:r>
              <a:rPr lang="zh-CN" altLang="en-US" sz="4400" b="1">
                <a:ln>
                  <a:solidFill>
                    <a:srgbClr val="FF0000"/>
                  </a:solidFill>
                </a:ln>
                <a:gradFill>
                  <a:gsLst>
                    <a:gs pos="0">
                      <a:srgbClr val="FFFEED"/>
                    </a:gs>
                    <a:gs pos="100000">
                      <a:srgbClr val="FFFD9C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三板斧</a:t>
            </a:r>
            <a:r>
              <a:rPr lang="en-US" altLang="zh-CN" sz="4400" b="1">
                <a:ln>
                  <a:solidFill>
                    <a:srgbClr val="FF0000"/>
                  </a:solidFill>
                </a:ln>
                <a:gradFill>
                  <a:gsLst>
                    <a:gs pos="0">
                      <a:srgbClr val="FFFEED"/>
                    </a:gs>
                    <a:gs pos="100000">
                      <a:srgbClr val="FFFD9C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”</a:t>
            </a:r>
            <a:r>
              <a:rPr lang="zh-CN" altLang="en-US" sz="4400" b="1">
                <a:ln>
                  <a:solidFill>
                    <a:srgbClr val="FF0000"/>
                  </a:solidFill>
                </a:ln>
                <a:gradFill>
                  <a:gsLst>
                    <a:gs pos="0">
                      <a:srgbClr val="FFFEED"/>
                    </a:gs>
                    <a:gs pos="100000">
                      <a:srgbClr val="FFFD9C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走天下</a:t>
            </a:r>
            <a:endParaRPr lang="zh-CN" sz="4400" b="1">
              <a:ln>
                <a:solidFill>
                  <a:srgbClr val="FF0000"/>
                </a:solidFill>
              </a:ln>
              <a:gradFill>
                <a:gsLst>
                  <a:gs pos="0">
                    <a:srgbClr val="FFFEED"/>
                  </a:gs>
                  <a:gs pos="100000">
                    <a:srgbClr val="FFFD9C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sz="6600" b="0" i="0" kern="1200" cap="none" spc="0" normalizeH="0" baseline="0" noProof="0" dirty="0">
              <a:solidFill>
                <a:srgbClr val="FFFFF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  <a:p>
            <a:pPr algn="r"/>
            <a:endParaRPr lang="en-US" altLang="zh-CN" sz="2000" b="1">
              <a:ln>
                <a:solidFill>
                  <a:srgbClr val="FF0000"/>
                </a:solidFill>
              </a:ln>
              <a:gradFill>
                <a:gsLst>
                  <a:gs pos="0">
                    <a:srgbClr val="FFFEED"/>
                  </a:gs>
                  <a:gs pos="100000">
                    <a:srgbClr val="FFFD9C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  <a:sym typeface="+mn-ea"/>
            </a:endParaRPr>
          </a:p>
        </p:txBody>
      </p:sp>
      <p:pic>
        <p:nvPicPr>
          <p:cNvPr id="6" name="图片 5" descr="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707005" y="3855720"/>
            <a:ext cx="6777990" cy="46037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2707005" y="3903345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 dirty="0">
                <a:solidFill>
                  <a:srgbClr val="DDEA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冯锐枭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6392545" y="3903345"/>
            <a:ext cx="36239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执业编号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r>
              <a:rPr lang="zh-CN" altLang="en-US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sym typeface="+mn-ea"/>
              </a:rPr>
              <a:t>A1120623040002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  <a:p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82285" y="3229610"/>
            <a:ext cx="16637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r"/>
            <a:r>
              <a:rPr lang="en-US" altLang="zh-CN" sz="2000" b="1">
                <a:ln>
                  <a:solidFill>
                    <a:srgbClr val="FF0000"/>
                  </a:solidFill>
                </a:ln>
                <a:gradFill>
                  <a:gsLst>
                    <a:gs pos="0">
                      <a:srgbClr val="FFFEED"/>
                    </a:gs>
                    <a:gs pos="100000">
                      <a:srgbClr val="FFFD9C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  <a:sym typeface="+mn-ea"/>
              </a:rPr>
              <a:t>2026-9-23</a:t>
            </a:r>
            <a:endParaRPr lang="en-US" altLang="zh-CN" sz="2000" b="1">
              <a:ln>
                <a:solidFill>
                  <a:srgbClr val="FF0000"/>
                </a:solidFill>
              </a:ln>
              <a:gradFill>
                <a:gsLst>
                  <a:gs pos="0">
                    <a:srgbClr val="FFFEED"/>
                  </a:gs>
                  <a:gs pos="100000">
                    <a:srgbClr val="FFFD9C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4243705" y="4655820"/>
            <a:ext cx="3985895" cy="80200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noAutofit/>
          </a:bodyPr>
          <a:p>
            <a:pPr algn="ctr"/>
            <a:r>
              <a:rPr lang="zh-CN" altLang="en-US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基金执业编号：</a:t>
            </a:r>
            <a:r>
              <a:rPr lang="en-US" altLang="zh-CN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A20250706000187</a:t>
            </a:r>
            <a:endParaRPr lang="en-US" altLang="zh-CN" sz="2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64435" y="3114040"/>
            <a:ext cx="817499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大盘状态</a:t>
            </a:r>
            <a:endParaRPr lang="zh-CN" altLang="en-US" sz="54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市场的整体风格定调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09365" y="1133475"/>
            <a:ext cx="4573905" cy="7581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/>
          </a:p>
        </p:txBody>
      </p:sp>
      <p:sp>
        <p:nvSpPr>
          <p:cNvPr id="13" name="文本框 12"/>
          <p:cNvSpPr txBox="1"/>
          <p:nvPr userDrawn="1">
            <p:custDataLst>
              <p:tags r:id="rId2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2" name="右箭头 1"/>
          <p:cNvSpPr/>
          <p:nvPr/>
        </p:nvSpPr>
        <p:spPr>
          <a:xfrm>
            <a:off x="718820" y="3858895"/>
            <a:ext cx="9325610" cy="28575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右箭头 5"/>
          <p:cNvSpPr/>
          <p:nvPr/>
        </p:nvSpPr>
        <p:spPr>
          <a:xfrm rot="16200000">
            <a:off x="3005455" y="3902710"/>
            <a:ext cx="4765675" cy="28575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599815" y="813435"/>
            <a:ext cx="34347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高度</a:t>
            </a:r>
            <a:endParaRPr lang="zh-CN" altLang="en-US" sz="2000" b="1">
              <a:solidFill>
                <a:srgbClr val="FF0000"/>
              </a:solidFill>
            </a:endParaRPr>
          </a:p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（决定一轮炒作的想象空间）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044430" y="3437890"/>
            <a:ext cx="20351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流动性</a:t>
            </a:r>
            <a:endParaRPr lang="zh-CN" altLang="en-US" sz="2000" b="1">
              <a:solidFill>
                <a:srgbClr val="FF0000"/>
              </a:solidFill>
            </a:endParaRPr>
          </a:p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（决定炒作宽度）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68060" y="1563370"/>
            <a:ext cx="4243705" cy="10896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/>
              <a:t>兼具高度和流动性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风格：强趋势普涨行情（</a:t>
            </a:r>
            <a:r>
              <a:rPr lang="en-US" altLang="zh-CN"/>
              <a:t>2</a:t>
            </a:r>
            <a:r>
              <a:rPr lang="zh-CN" altLang="en-US"/>
              <a:t>月初、</a:t>
            </a:r>
            <a:r>
              <a:rPr lang="en-US" altLang="zh-CN"/>
              <a:t>9</a:t>
            </a:r>
            <a:r>
              <a:rPr lang="zh-CN" altLang="en-US"/>
              <a:t>月底）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资金属性：大游资、机构合力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策略：聚焦大容量强趋势个股，以及弹性最大的套利方向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68060" y="4366260"/>
            <a:ext cx="416179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无高度有流动性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风格：消息驱动的新题材轮动（</a:t>
            </a:r>
            <a:r>
              <a:rPr lang="en-US" altLang="zh-CN"/>
              <a:t>11</a:t>
            </a:r>
            <a:r>
              <a:rPr lang="zh-CN" altLang="en-US"/>
              <a:t>月初）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资金属性：小游资、量化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策略：分仓试错新题材的发酵节点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855345" y="4366260"/>
            <a:ext cx="411162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高度和流动性双杀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风格：博弈难度极大，十档电风扇内卷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资金属性：仅少量小体量资金仍在活跃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策略：适合空仓休息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55345" y="1481455"/>
            <a:ext cx="422592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有高度无流动性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风格：缩量抱团行情（大众、华强时期）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资金属性：游资</a:t>
            </a:r>
            <a:r>
              <a:rPr lang="en-US" altLang="zh-CN"/>
              <a:t>+</a:t>
            </a:r>
            <a:r>
              <a:rPr lang="zh-CN" altLang="en-US"/>
              <a:t>量化日内套利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策略：情绪倒推的抱团核心，以及抱团股超预期节点的日内套利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指数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&amp;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情绪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 userDrawn="1">
            <p:custDataLst>
              <p:tags r:id="rId2"/>
            </p:custDataLst>
          </p:nvPr>
        </p:nvSpPr>
        <p:spPr>
          <a:xfrm>
            <a:off x="127000" y="654621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77305" y="4316095"/>
            <a:ext cx="5626735" cy="24860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1600" b="1">
              <a:solidFill>
                <a:srgbClr val="FF0000"/>
              </a:solidFill>
            </a:endParaRPr>
          </a:p>
          <a:p>
            <a:r>
              <a:rPr lang="en-US" altLang="zh-CN" sz="1600"/>
              <a:t>  </a:t>
            </a:r>
            <a:r>
              <a:rPr lang="zh-CN" altLang="en-US" sz="1600"/>
              <a:t>整体仓位</a:t>
            </a:r>
            <a:r>
              <a:rPr lang="en-US" altLang="zh-CN" sz="1600"/>
              <a:t> </a:t>
            </a:r>
            <a:r>
              <a:rPr lang="en-US" altLang="zh-CN" sz="1600" b="1">
                <a:solidFill>
                  <a:srgbClr val="FF0000"/>
                </a:solidFill>
              </a:rPr>
              <a:t>2-3</a:t>
            </a:r>
            <a:r>
              <a:rPr lang="zh-CN" altLang="en-US" sz="1600" b="1">
                <a:solidFill>
                  <a:srgbClr val="FF0000"/>
                </a:solidFill>
              </a:rPr>
              <a:t>成仓左右</a:t>
            </a:r>
            <a:endParaRPr lang="zh-CN" altLang="en-US" sz="1600" b="1">
              <a:solidFill>
                <a:srgbClr val="FF0000"/>
              </a:solidFill>
            </a:endParaRPr>
          </a:p>
          <a:p>
            <a:endParaRPr lang="zh-CN" altLang="en-US" sz="1600"/>
          </a:p>
          <a:p>
            <a:r>
              <a:rPr lang="en-US" altLang="zh-CN" sz="1600">
                <a:sym typeface="+mn-ea"/>
              </a:rPr>
              <a:t>  </a:t>
            </a:r>
            <a:r>
              <a:rPr lang="zh-CN" altLang="en-US" sz="1600">
                <a:sym typeface="+mn-ea"/>
              </a:rPr>
              <a:t>趋势题材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（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CPO/PCB/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光纤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玻纤、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半导体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存储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、被动元件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等</a:t>
            </a:r>
            <a:r>
              <a:rPr lang="zh-CN" altLang="en-US" sz="1600">
                <a:sym typeface="+mn-ea"/>
              </a:rPr>
              <a:t>）</a:t>
            </a:r>
            <a:endParaRPr lang="zh-CN" altLang="en-US" sz="1600">
              <a:sym typeface="+mn-ea"/>
            </a:endParaRPr>
          </a:p>
          <a:p>
            <a:endParaRPr lang="zh-CN" altLang="en-US" sz="1600">
              <a:sym typeface="+mn-ea"/>
            </a:endParaRPr>
          </a:p>
          <a:p>
            <a:r>
              <a:rPr lang="en-US" altLang="zh-CN" sz="1600">
                <a:sym typeface="+mn-ea"/>
              </a:rPr>
              <a:t>  </a:t>
            </a:r>
            <a:r>
              <a:rPr lang="zh-CN" altLang="en-US" sz="1600">
                <a:sym typeface="+mn-ea"/>
              </a:rPr>
              <a:t>情绪题材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（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房地产、医药、消费、传媒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等</a:t>
            </a:r>
            <a:r>
              <a:rPr lang="zh-CN" altLang="en-US" sz="1600">
                <a:sym typeface="+mn-ea"/>
              </a:rPr>
              <a:t>）</a:t>
            </a:r>
            <a:endParaRPr lang="zh-CN" altLang="en-US" sz="1600"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86525" y="3239770"/>
            <a:ext cx="5255895" cy="12712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1600" b="1">
                <a:solidFill>
                  <a:srgbClr val="FF0000"/>
                </a:solidFill>
                <a:sym typeface="+mn-ea"/>
              </a:rPr>
              <a:t>平均股价</a:t>
            </a:r>
            <a:r>
              <a:rPr lang="zh-CN" sz="1600" b="1">
                <a:solidFill>
                  <a:srgbClr val="FF0000"/>
                </a:solidFill>
                <a:sym typeface="+mn-ea"/>
              </a:rPr>
              <a:t>流动资金翻绿走低，周线金叉反抽过后，仍有二次回档需求，存在大级别分化回档预期，注意回避重仓追涨，仅适合小仓位聚焦</a:t>
            </a:r>
            <a:r>
              <a:rPr lang="en-US" altLang="zh-CN" sz="1600" b="1">
                <a:solidFill>
                  <a:srgbClr val="FF0000"/>
                </a:solidFill>
                <a:sym typeface="+mn-ea"/>
              </a:rPr>
              <a:t>2-3</a:t>
            </a:r>
            <a:r>
              <a:rPr lang="zh-CN" altLang="en-US" sz="1600" b="1">
                <a:solidFill>
                  <a:srgbClr val="FF0000"/>
                </a:solidFill>
                <a:sym typeface="+mn-ea"/>
              </a:rPr>
              <a:t>天的短线机会（以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回档阴线反包和断板反包</a:t>
            </a:r>
            <a:r>
              <a:rPr lang="zh-CN" altLang="en-US" sz="1600" b="1">
                <a:solidFill>
                  <a:srgbClr val="FF0000"/>
                </a:solidFill>
                <a:sym typeface="+mn-ea"/>
              </a:rPr>
              <a:t>为主）</a:t>
            </a:r>
            <a:endParaRPr lang="zh-CN" altLang="en-US" sz="1600" b="1">
              <a:solidFill>
                <a:srgbClr val="FF0000"/>
              </a:solidFill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485" y="903605"/>
            <a:ext cx="5390515" cy="56432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2725" y="982980"/>
            <a:ext cx="4819650" cy="217932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1967865" y="16891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涨停家数前五或多次上榜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7811135" y="1689100"/>
            <a:ext cx="34524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5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日主力净买额排名前五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6965" y="2294890"/>
            <a:ext cx="4914900" cy="38061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9875" y="2442845"/>
            <a:ext cx="5019675" cy="278066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7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05" y="1001395"/>
            <a:ext cx="4523740" cy="52158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115" y="984885"/>
            <a:ext cx="4304030" cy="52324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文本框 9"/>
          <p:cNvSpPr txBox="1"/>
          <p:nvPr/>
        </p:nvSpPr>
        <p:spPr>
          <a:xfrm>
            <a:off x="9373870" y="2856230"/>
            <a:ext cx="24371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题材聚焦：</a:t>
            </a:r>
            <a:endParaRPr lang="zh-CN" altLang="en-US" b="1">
              <a:solidFill>
                <a:srgbClr val="FF0000"/>
              </a:solidFill>
            </a:endParaRPr>
          </a:p>
          <a:p>
            <a:r>
              <a:rPr lang="zh-CN" b="1">
                <a:solidFill>
                  <a:srgbClr val="FF0000"/>
                </a:solidFill>
                <a:highlight>
                  <a:srgbClr val="FFFF00"/>
                </a:highlight>
              </a:rPr>
              <a:t>周线金叉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+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日线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B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点</a:t>
            </a:r>
            <a:endParaRPr lang="zh-CN" b="1">
              <a:solidFill>
                <a:srgbClr val="FF0000"/>
              </a:solidFill>
            </a:endParaRPr>
          </a:p>
          <a:p>
            <a:endParaRPr lang="zh-CN" b="1">
              <a:solidFill>
                <a:srgbClr val="FF0000"/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373870" y="2856230"/>
            <a:ext cx="24371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题材聚焦：</a:t>
            </a:r>
            <a:endParaRPr lang="zh-CN" altLang="en-US" b="1">
              <a:solidFill>
                <a:srgbClr val="FF0000"/>
              </a:solidFill>
            </a:endParaRPr>
          </a:p>
          <a:p>
            <a:r>
              <a:rPr lang="zh-CN" b="1">
                <a:solidFill>
                  <a:srgbClr val="FF0000"/>
                </a:solidFill>
                <a:highlight>
                  <a:srgbClr val="FFFF00"/>
                </a:highlight>
              </a:rPr>
              <a:t>周线金叉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+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日线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B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点</a:t>
            </a:r>
            <a:endParaRPr lang="zh-CN" b="1">
              <a:solidFill>
                <a:srgbClr val="FF0000"/>
              </a:solidFill>
            </a:endParaRPr>
          </a:p>
          <a:p>
            <a:endParaRPr lang="zh-CN" b="1">
              <a:solidFill>
                <a:srgbClr val="FF0000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195" y="993140"/>
            <a:ext cx="4342765" cy="53263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655" y="992505"/>
            <a:ext cx="3939540" cy="532701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个股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rcRect l="45907"/>
          <a:stretch>
            <a:fillRect/>
          </a:stretch>
        </p:blipFill>
        <p:spPr>
          <a:xfrm>
            <a:off x="559435" y="1148080"/>
            <a:ext cx="3557905" cy="50431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8223250" y="2842895"/>
            <a:ext cx="36010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顶背离死叉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+S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点破位的个股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  <a:p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逢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60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分钟反抽注意收缩仓位防守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7340" y="1148080"/>
            <a:ext cx="3898265" cy="504317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智能盯盘选股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0" y="6194425"/>
            <a:ext cx="12026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>
                <a:solidFill>
                  <a:srgbClr val="FF0000"/>
                </a:solidFill>
              </a:rPr>
              <a:t>资金强势背景下（流动资金持续翻红</a:t>
            </a:r>
            <a:r>
              <a:rPr lang="en-US" altLang="zh-CN" b="1">
                <a:solidFill>
                  <a:srgbClr val="FF0000"/>
                </a:solidFill>
              </a:rPr>
              <a:t>+</a:t>
            </a:r>
            <a:r>
              <a:rPr lang="zh-CN" altLang="en-US" b="1">
                <a:solidFill>
                  <a:srgbClr val="FF0000"/>
                </a:solidFill>
              </a:rPr>
              <a:t>主力净买额红肥绿瘦），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金叉初期或死叉后期</a:t>
            </a:r>
            <a:r>
              <a:rPr lang="zh-CN" altLang="en-US" b="1">
                <a:solidFill>
                  <a:srgbClr val="FF0000"/>
                </a:solidFill>
              </a:rPr>
              <a:t>，盘中放量拉升后的分时回档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95" y="939800"/>
            <a:ext cx="5603240" cy="49784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3965" y="903605"/>
            <a:ext cx="5383530" cy="501459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小平台试盘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35" y="1017905"/>
            <a:ext cx="5688965" cy="50526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550" y="1017905"/>
            <a:ext cx="5349875" cy="50526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矩形 8"/>
          <p:cNvSpPr/>
          <p:nvPr/>
        </p:nvSpPr>
        <p:spPr>
          <a:xfrm>
            <a:off x="6737350" y="1393190"/>
            <a:ext cx="1078865" cy="37782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879080" y="1807845"/>
            <a:ext cx="1249680" cy="47625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0494645" y="5347335"/>
            <a:ext cx="475615" cy="448945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826000" y="5347335"/>
            <a:ext cx="386080" cy="448945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-113665" y="6184900"/>
            <a:ext cx="12026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>
                <a:solidFill>
                  <a:srgbClr val="FF0000"/>
                </a:solidFill>
              </a:rPr>
              <a:t>资金强势背景下（流动资金持续翻红</a:t>
            </a:r>
            <a:r>
              <a:rPr lang="en-US" altLang="zh-CN" b="1">
                <a:solidFill>
                  <a:srgbClr val="FF0000"/>
                </a:solidFill>
              </a:rPr>
              <a:t>+</a:t>
            </a:r>
            <a:r>
              <a:rPr lang="zh-CN" altLang="en-US" b="1">
                <a:solidFill>
                  <a:srgbClr val="FF0000"/>
                </a:solidFill>
              </a:rPr>
              <a:t>主力净买额红肥绿瘦），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金叉初期或死叉后期</a:t>
            </a:r>
            <a:r>
              <a:rPr lang="zh-CN" altLang="en-US" b="1">
                <a:solidFill>
                  <a:srgbClr val="FF0000"/>
                </a:solidFill>
              </a:rPr>
              <a:t>，盘中放量拉升尝试突破平台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09365" y="1133475"/>
            <a:ext cx="4573905" cy="7581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 b="1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5" y="943610"/>
            <a:ext cx="9664065" cy="54197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2384108" y="1743075"/>
            <a:ext cx="7325995" cy="132207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p>
            <a:pPr algn="ctr"/>
            <a:r>
              <a:rPr lang="zh-CN" sz="8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唯信自己相信的</a:t>
            </a:r>
            <a:endParaRPr lang="zh-CN" sz="8000" b="1">
              <a:gradFill>
                <a:gsLst>
                  <a:gs pos="0">
                    <a:srgbClr val="FFFBE0"/>
                  </a:gs>
                  <a:gs pos="100000">
                    <a:srgbClr val="FFF39A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4" name="圆角矩形 3"/>
          <p:cNvSpPr/>
          <p:nvPr userDrawn="1">
            <p:custDataLst>
              <p:tags r:id="rId2"/>
            </p:custDataLst>
          </p:nvPr>
        </p:nvSpPr>
        <p:spPr>
          <a:xfrm>
            <a:off x="2305368" y="3008630"/>
            <a:ext cx="7581265" cy="2172335"/>
          </a:xfrm>
          <a:prstGeom prst="roundRect">
            <a:avLst>
              <a:gd name="adj" fmla="val 4235"/>
            </a:avLst>
          </a:prstGeom>
          <a:solidFill>
            <a:schemeClr val="bg1"/>
          </a:solidFill>
          <a:ln>
            <a:solidFill>
              <a:srgbClr val="FBE4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 userDrawn="1">
            <p:custDataLst>
              <p:tags r:id="rId3"/>
            </p:custDataLst>
          </p:nvPr>
        </p:nvSpPr>
        <p:spPr>
          <a:xfrm>
            <a:off x="2501900" y="3173730"/>
            <a:ext cx="7215505" cy="18129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6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我司所有工作人员均不允许推荐股票、不允许承诺收益、不允许代客理财、不允许合作分成、不允许私下收款，如您发现有任何违规行为，请立即拨打400-700-3809向我们举报!</a:t>
            </a:r>
            <a:endParaRPr lang="zh-CN" altLang="en-US" sz="14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  <a:p>
            <a:pPr fontAlgn="auto">
              <a:lnSpc>
                <a:spcPct val="16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所有信息及观点均来源于公开信息及经传软件信号显示，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4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pic>
        <p:nvPicPr>
          <p:cNvPr id="2" name="图片 1" descr="1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113020" y="892175"/>
            <a:ext cx="1965960" cy="42037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DIAGRAM_VIRTUALLY_FRAME" val="{&quot;height&quot;:68.5,&quot;left&quot;:224.1,&quot;top&quot;:304.85,&quot;width&quot;:549.05}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DIAGRAM_VIRTUALLY_FRAME" val="{&quot;height&quot;:309.1,&quot;left&quot;:43.9,&quot;top&quot;:133,&quot;width&quot;:890.45}"/>
</p:tagLst>
</file>

<file path=ppt/tags/tag57.xml><?xml version="1.0" encoding="utf-8"?>
<p:tagLst xmlns:p="http://schemas.openxmlformats.org/presentationml/2006/main">
  <p:tag name="KSO_WM_DIAGRAM_VIRTUALLY_FRAME" val="{&quot;height&quot;:309.1,&quot;left&quot;:43.9,&quot;top&quot;:133,&quot;width&quot;:890.45}"/>
</p:tagLst>
</file>

<file path=ppt/tags/tag5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UNIT_PLACING_PICTURE_USER_VIEWPORT" val="{&quot;height&quot;:1539,&quot;width&quot;:39003}"/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2.xml><?xml version="1.0" encoding="utf-8"?>
<p:tagLst xmlns:p="http://schemas.openxmlformats.org/presentationml/2006/main">
  <p:tag name="KSO_WPP_MARK_KEY" val="34a5c737-2527-451b-a6cc-313a70f4ce21"/>
  <p:tag name="COMMONDATA" val="eyJoZGlkIjoiOTQ1ZjcwNmNkMTFhMjA1Zjg5NzQyMTQ1MGUxYmIzMWEifQ=="/>
  <p:tag name="commondata" val="eyJoZGlkIjoiMTE5OTlmMmY3Mzc0MTBlODE0YTNlMWY0MTJhZTZiYTY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1320</Words>
  <Application>WPS 演示</Application>
  <PresentationFormat>宽屏</PresentationFormat>
  <Paragraphs>123</Paragraphs>
  <Slides>12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33" baseType="lpstr">
      <vt:lpstr>Arial</vt:lpstr>
      <vt:lpstr>宋体</vt:lpstr>
      <vt:lpstr>Wingdings</vt:lpstr>
      <vt:lpstr>Wingdings</vt:lpstr>
      <vt:lpstr>思源黑体 CN Light</vt:lpstr>
      <vt:lpstr>黑体</vt:lpstr>
      <vt:lpstr>思源黑体 CN Bold</vt:lpstr>
      <vt:lpstr>思源黑体 CN Medium</vt:lpstr>
      <vt:lpstr>思源黑体 CN Normal</vt:lpstr>
      <vt:lpstr>思源黑体 CN Regular</vt:lpstr>
      <vt:lpstr>KSOFDDF4E7ED</vt:lpstr>
      <vt:lpstr>ksdb</vt:lpstr>
      <vt:lpstr>KSOF954951BB</vt:lpstr>
      <vt:lpstr>KSOFD72470BC</vt:lpstr>
      <vt:lpstr>KSOF28C8607A</vt:lpstr>
      <vt:lpstr>微软雅黑</vt:lpstr>
      <vt:lpstr>Arial Unicode MS</vt:lpstr>
      <vt:lpstr>Calibri</vt:lpstr>
      <vt:lpstr>KSOF618801C0</vt:lpstr>
      <vt:lpstr>KSOF6188761F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木栖鸟</cp:lastModifiedBy>
  <cp:revision>584</cp:revision>
  <dcterms:created xsi:type="dcterms:W3CDTF">2019-06-19T02:08:00Z</dcterms:created>
  <dcterms:modified xsi:type="dcterms:W3CDTF">2026-09-23T06:47:17Z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0DA3D73582EC47AF9E1D1F4298A6FE3F_13</vt:lpwstr>
  </property>
</Properties>
</file>