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6"/>
  </p:handoutMasterIdLst>
  <p:sldIdLst>
    <p:sldId id="263" r:id="rId3"/>
    <p:sldId id="816" r:id="rId4"/>
    <p:sldId id="817" r:id="rId5"/>
    <p:sldId id="859" r:id="rId7"/>
    <p:sldId id="860" r:id="rId8"/>
    <p:sldId id="875" r:id="rId9"/>
    <p:sldId id="883" r:id="rId10"/>
    <p:sldId id="878" r:id="rId11"/>
    <p:sldId id="879" r:id="rId12"/>
    <p:sldId id="876" r:id="rId13"/>
    <p:sldId id="881" r:id="rId14"/>
    <p:sldId id="273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9" userDrawn="1">
          <p15:clr>
            <a:srgbClr val="A4A3A4"/>
          </p15:clr>
        </p15:guide>
        <p15:guide id="2" pos="37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EFF"/>
    <a:srgbClr val="F0B928"/>
    <a:srgbClr val="FFFAD7"/>
    <a:srgbClr val="FFFD9C"/>
    <a:srgbClr val="FFFEED"/>
    <a:srgbClr val="FFF5AD"/>
    <a:srgbClr val="FFF9CA"/>
    <a:srgbClr val="FFF4A1"/>
    <a:srgbClr val="F5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9"/>
        <p:guide pos="378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84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人永远赚不到</a:t>
            </a:r>
            <a:r>
              <a:rPr lang="en-US" altLang="zh-CN"/>
              <a:t>ta</a:t>
            </a:r>
            <a:r>
              <a:rPr lang="zh-CN" altLang="en-US"/>
              <a:t>认知以外的钱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image" Target="../media/image4.png"/><Relationship Id="rId1" Type="http://schemas.openxmlformats.org/officeDocument/2006/relationships/tags" Target="../tags/tag4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7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8.xml"/><Relationship Id="rId2" Type="http://schemas.openxmlformats.org/officeDocument/2006/relationships/image" Target="../media/image19.png"/><Relationship Id="rId1" Type="http://schemas.openxmlformats.org/officeDocument/2006/relationships/tags" Target="../tags/tag7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83.xml"/><Relationship Id="rId5" Type="http://schemas.openxmlformats.org/officeDocument/2006/relationships/image" Target="../media/image2.png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70635" y="1350645"/>
            <a:ext cx="9650730" cy="216852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>
              <a:lnSpc>
                <a:spcPct val="120000"/>
              </a:lnSpc>
            </a:pPr>
            <a:r>
              <a:rPr 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短线王系列培训</a:t>
            </a:r>
            <a:endParaRPr lang="zh-CN" sz="44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  <a:p>
            <a:pPr algn="ctr">
              <a:lnSpc>
                <a:spcPct val="120000"/>
              </a:lnSpc>
            </a:pPr>
            <a:r>
              <a:rPr lang="en-US" alt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“</a:t>
            </a:r>
            <a:r>
              <a:rPr lang="zh-CN" altLang="en-US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三板斧</a:t>
            </a:r>
            <a:r>
              <a:rPr lang="en-US" alt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”</a:t>
            </a:r>
            <a:r>
              <a:rPr lang="zh-CN" altLang="en-US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走天下</a:t>
            </a:r>
            <a:endParaRPr lang="zh-CN" sz="44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sz="6600" b="0" i="0" kern="1200" cap="none" spc="0" normalizeH="0" baseline="0" noProof="0" dirty="0">
              <a:solidFill>
                <a:srgbClr val="FFFFF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  <a:p>
            <a:pPr algn="r"/>
            <a:endParaRPr lang="en-US" altLang="zh-CN" sz="20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707005" y="38557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707005" y="39033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392545" y="3903345"/>
            <a:ext cx="3623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  <a:p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82285" y="3229610"/>
            <a:ext cx="16637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en-US" altLang="zh-CN" sz="20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2026-9-02</a:t>
            </a:r>
            <a:endParaRPr lang="en-US" altLang="zh-CN" sz="20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243705" y="4655820"/>
            <a:ext cx="3985895" cy="8020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727315" y="5855970"/>
            <a:ext cx="39554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（以上为特定条件、特定时间区间下的部分案例展示，以及公司用户部分较好的反馈展示，不代表普遍现象，个股历史涨幅不预示其未来表现，过往收益亦不代表未来收益承诺。市场有风险，投资需谨慎！）</a:t>
            </a:r>
            <a:endParaRPr lang="zh-CN" altLang="en-US" sz="1000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《明日前瞻》选股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227330" y="978535"/>
            <a:ext cx="7080250" cy="537718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7348855" y="978535"/>
            <a:ext cx="4712335" cy="46964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95" y="925195"/>
            <a:ext cx="9702800" cy="5457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384108" y="1743075"/>
            <a:ext cx="7325995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唯信自己相信的</a:t>
            </a:r>
            <a:endParaRPr 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我司所有工作人员均不允许推荐股票、不允许承诺收益、不允许代客理财、不允许合作分成、不允许私下收款，如您发现有任何违规行为，请立即拨打400-700-3809向我们举报!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127000" y="6546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6350" y="4371975"/>
            <a:ext cx="5365115" cy="2486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rgbClr val="FF0000"/>
              </a:solidFill>
            </a:endParaRPr>
          </a:p>
          <a:p>
            <a:r>
              <a:rPr lang="en-US" altLang="zh-CN" sz="1600"/>
              <a:t>  </a:t>
            </a:r>
            <a:r>
              <a:rPr lang="zh-CN" altLang="en-US" sz="1600"/>
              <a:t>整体仓位</a:t>
            </a:r>
            <a:r>
              <a:rPr lang="en-US" altLang="zh-CN" sz="1600"/>
              <a:t> </a:t>
            </a:r>
            <a:r>
              <a:rPr lang="en-US" altLang="zh-CN" sz="1600" b="1">
                <a:solidFill>
                  <a:srgbClr val="FF0000"/>
                </a:solidFill>
              </a:rPr>
              <a:t>3</a:t>
            </a:r>
            <a:r>
              <a:rPr lang="zh-CN" altLang="en-US" sz="1600" b="1">
                <a:solidFill>
                  <a:srgbClr val="FF0000"/>
                </a:solidFill>
              </a:rPr>
              <a:t>成仓左右</a:t>
            </a:r>
            <a:endParaRPr lang="zh-CN" altLang="en-US" sz="1600" b="1">
              <a:solidFill>
                <a:srgbClr val="FF0000"/>
              </a:solidFill>
            </a:endParaRPr>
          </a:p>
          <a:p>
            <a:endParaRPr lang="zh-CN" altLang="en-US" sz="1600"/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趋势题材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CPO/PCB/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玻纤、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半导体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存储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、被动元件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  <a:p>
            <a:endParaRPr lang="zh-CN" altLang="en-US" sz="1600">
              <a:sym typeface="+mn-ea"/>
            </a:endParaRPr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情绪题材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房地产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、医药、液冷、机器人、农业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59220" y="3286125"/>
            <a:ext cx="497332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rgbClr val="FF0000"/>
                </a:solidFill>
                <a:sym typeface="+mn-ea"/>
              </a:rPr>
              <a:t>平均股价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日线死叉，且回档出现跳空低开缺口，分歧加速放大，需要警惕进一步分化走弱的风险，周线金叉后期，连续滞涨分化后容易出现周线死叉，逢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60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分钟反抽适当收缩仓位防守</a:t>
            </a:r>
            <a:endParaRPr lang="zh-CN" altLang="en-US" sz="1600" b="1">
              <a:solidFill>
                <a:srgbClr val="FF0000"/>
              </a:solidFill>
              <a:sym typeface="+mn-ea"/>
            </a:endParaRPr>
          </a:p>
          <a:p>
            <a:endParaRPr lang="zh-CN" altLang="en-US" sz="1600" b="1">
              <a:solidFill>
                <a:srgbClr val="FF0000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275" y="1035685"/>
            <a:ext cx="5207635" cy="53009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220" y="1035685"/>
            <a:ext cx="4889500" cy="21183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967865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33335" y="1689100"/>
            <a:ext cx="3452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225" y="2454275"/>
            <a:ext cx="5488940" cy="3486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1050" y="2677795"/>
            <a:ext cx="3848100" cy="24980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91650" y="2998470"/>
            <a:ext cx="28003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solidFill>
                  <a:srgbClr val="FF0000"/>
                </a:solidFill>
              </a:rPr>
              <a:t>题材等待捕捞季节底背离</a:t>
            </a:r>
            <a:endParaRPr lang="zh-CN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  <a:p>
            <a:r>
              <a:rPr lang="zh-CN" b="1">
                <a:solidFill>
                  <a:srgbClr val="FF0000"/>
                </a:solidFill>
              </a:rPr>
              <a:t>适当切换周线金叉的红利</a:t>
            </a:r>
            <a:endParaRPr lang="zh-CN" b="1">
              <a:solidFill>
                <a:srgbClr val="FF0000"/>
              </a:solidFill>
            </a:endParaRPr>
          </a:p>
          <a:p>
            <a:r>
              <a:rPr lang="zh-CN" b="1">
                <a:solidFill>
                  <a:srgbClr val="FF0000"/>
                </a:solidFill>
              </a:rPr>
              <a:t>板块防守</a:t>
            </a:r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075" y="1028065"/>
            <a:ext cx="4683125" cy="5410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145" y="1026160"/>
            <a:ext cx="4446905" cy="541401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个股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45907"/>
          <a:stretch>
            <a:fillRect/>
          </a:stretch>
        </p:blipFill>
        <p:spPr>
          <a:xfrm>
            <a:off x="559435" y="1148080"/>
            <a:ext cx="3557905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8223250" y="2842895"/>
            <a:ext cx="36010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顶背离死叉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+S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点破位的个股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逢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60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分钟反抽注意收缩仓位防守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7340" y="1148080"/>
            <a:ext cx="3898265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19442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50" y="903605"/>
            <a:ext cx="5452110" cy="51822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760" y="903605"/>
            <a:ext cx="5262245" cy="5181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小平台试盘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" y="1017905"/>
            <a:ext cx="568896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1017905"/>
            <a:ext cx="534987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6737350" y="1393190"/>
            <a:ext cx="1078865" cy="37782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879080" y="1807845"/>
            <a:ext cx="1249680" cy="4762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494645" y="5347335"/>
            <a:ext cx="475615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826000" y="5347335"/>
            <a:ext cx="386080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-113665" y="6184900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，盘中放量拉升尝试突破平台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7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4.xml><?xml version="1.0" encoding="utf-8"?>
<p:tagLst xmlns:p="http://schemas.openxmlformats.org/presentationml/2006/main">
  <p:tag name="KSO_WPP_MARK_KEY" val="34a5c737-2527-451b-a6cc-313a70f4ce21"/>
  <p:tag name="COMMONDATA" val="eyJoZGlkIjoiOTQ1ZjcwNmNkMTFhMjA1Zjg5NzQyMTQ1MGUxYmIzMWEifQ=="/>
  <p:tag name="commondata" val="eyJoZGlkIjoiMTE5OTlmMmY3Mzc0MTBlODE0YTNlMWY0MTJhZTZiYTY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1413</Words>
  <Application>WPS 演示</Application>
  <PresentationFormat>宽屏</PresentationFormat>
  <Paragraphs>123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42" baseType="lpstr">
      <vt:lpstr>Arial</vt:lpstr>
      <vt:lpstr>宋体</vt:lpstr>
      <vt:lpstr>Wingdings</vt:lpstr>
      <vt:lpstr>Wingdings</vt:lpstr>
      <vt:lpstr>思源黑体 CN Light</vt:lpstr>
      <vt:lpstr>黑体</vt:lpstr>
      <vt:lpstr>思源黑体 CN Bold</vt:lpstr>
      <vt:lpstr>思源黑体 CN Medium</vt:lpstr>
      <vt:lpstr>思源黑体 CN Normal</vt:lpstr>
      <vt:lpstr>思源黑体 CN Regular</vt:lpstr>
      <vt:lpstr>KSOFDDF4E7ED</vt:lpstr>
      <vt:lpstr>ksdb</vt:lpstr>
      <vt:lpstr>KSOF954951BB</vt:lpstr>
      <vt:lpstr>KSOFD72470BC</vt:lpstr>
      <vt:lpstr>KSOF28C8607A</vt:lpstr>
      <vt:lpstr>微软雅黑</vt:lpstr>
      <vt:lpstr>Arial Unicode MS</vt:lpstr>
      <vt:lpstr>Calibri</vt:lpstr>
      <vt:lpstr>KSOF618801C0</vt:lpstr>
      <vt:lpstr>KSOF6188761F</vt:lpstr>
      <vt:lpstr>思源黑体 CN Bold</vt:lpstr>
      <vt:lpstr>思源黑体 CN Light</vt:lpstr>
      <vt:lpstr>思源黑体 CN Medium</vt:lpstr>
      <vt:lpstr>思源黑体 CN Normal</vt:lpstr>
      <vt:lpstr>思源黑体 CN Regular</vt:lpstr>
      <vt:lpstr>方正宝黑体 简 Light</vt:lpstr>
      <vt:lpstr>清雅黑体</vt:lpstr>
      <vt:lpstr>方正宝黑体 简 Medium</vt:lpstr>
      <vt:lpstr>方正大黑体_GBK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木栖鸟</cp:lastModifiedBy>
  <cp:revision>578</cp:revision>
  <dcterms:created xsi:type="dcterms:W3CDTF">2019-06-19T02:08:00Z</dcterms:created>
  <dcterms:modified xsi:type="dcterms:W3CDTF">2026-09-02T06:51:51Z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C498E9318C6D4F428F39366CF602B98B_13</vt:lpwstr>
  </property>
</Properties>
</file>