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63" r:id="rId3"/>
    <p:sldId id="534" r:id="rId4"/>
    <p:sldId id="557" r:id="rId6"/>
    <p:sldId id="546" r:id="rId7"/>
    <p:sldId id="374" r:id="rId8"/>
    <p:sldId id="547" r:id="rId9"/>
    <p:sldId id="558" r:id="rId10"/>
    <p:sldId id="452" r:id="rId11"/>
    <p:sldId id="548" r:id="rId12"/>
    <p:sldId id="460" r:id="rId13"/>
    <p:sldId id="499" r:id="rId14"/>
    <p:sldId id="273" r:id="rId15"/>
    <p:sldId id="52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FFD9C"/>
    <a:srgbClr val="FFFEED"/>
    <a:srgbClr val="FFF5AD"/>
    <a:srgbClr val="FFF9CA"/>
    <a:srgbClr val="FFF4A1"/>
    <a:srgbClr val="F5F7F9"/>
    <a:srgbClr val="FFF6CD"/>
    <a:srgbClr val="FF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25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95.xml"/><Relationship Id="rId24" Type="http://schemas.openxmlformats.org/officeDocument/2006/relationships/comments" Target="../comments/comment2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94.xml"/><Relationship Id="rId19" Type="http://schemas.openxmlformats.org/officeDocument/2006/relationships/image" Target="../media/image30.png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3.xml"/><Relationship Id="rId5" Type="http://schemas.openxmlformats.org/officeDocument/2006/relationships/image" Target="../media/image2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5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69.xml"/><Relationship Id="rId11" Type="http://schemas.openxmlformats.org/officeDocument/2006/relationships/image" Target="../media/image12.jpeg"/><Relationship Id="rId10" Type="http://schemas.openxmlformats.org/officeDocument/2006/relationships/tags" Target="../tags/tag68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6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20.png"/><Relationship Id="rId5" Type="http://schemas.openxmlformats.org/officeDocument/2006/relationships/tags" Target="../tags/tag80.xml"/><Relationship Id="rId4" Type="http://schemas.openxmlformats.org/officeDocument/2006/relationships/image" Target="../media/image19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8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1650" y="2218055"/>
            <a:ext cx="6109335" cy="8966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三板斧中线短线全覆盖</a:t>
            </a:r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5090" y="3114675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2024-03-27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筹码分布看透主力行为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44955" y="973455"/>
            <a:ext cx="9464040" cy="532384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09055" cy="776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手机版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智能盯盘</a:t>
            </a: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4480" y="908685"/>
            <a:ext cx="11731625" cy="5442585"/>
            <a:chOff x="641" y="1443"/>
            <a:chExt cx="18475" cy="8571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14" y="1443"/>
              <a:ext cx="3351" cy="7721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rcRect t="4049"/>
            <a:stretch>
              <a:fillRect/>
            </a:stretch>
          </p:blipFill>
          <p:spPr>
            <a:xfrm>
              <a:off x="8144" y="1531"/>
              <a:ext cx="3475" cy="7556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rcRect t="5332" b="4742"/>
            <a:stretch>
              <a:fillRect/>
            </a:stretch>
          </p:blipFill>
          <p:spPr>
            <a:xfrm>
              <a:off x="641" y="1571"/>
              <a:ext cx="3577" cy="7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rcRect t="5329" r="2595" b="6352"/>
            <a:stretch>
              <a:fillRect/>
            </a:stretch>
          </p:blipFill>
          <p:spPr>
            <a:xfrm>
              <a:off x="11772" y="1443"/>
              <a:ext cx="3730" cy="7721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641" y="9459"/>
              <a:ext cx="33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第一步：解盘</a:t>
              </a:r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盯盘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252" y="9484"/>
              <a:ext cx="3892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第二步：下拉找智能盯盘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744" y="9422"/>
              <a:ext cx="38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第四步：设置或保存模板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5856" y="9421"/>
              <a:ext cx="3067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第五步：精选个股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61" y="86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596" y="19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2"/>
              </p:custDataLst>
            </p:nvPr>
          </p:nvSpPr>
          <p:spPr>
            <a:xfrm>
              <a:off x="10688" y="1844"/>
              <a:ext cx="931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3"/>
              </p:custDataLst>
            </p:nvPr>
          </p:nvSpPr>
          <p:spPr>
            <a:xfrm>
              <a:off x="11772" y="5117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4"/>
              </p:custDataLst>
            </p:nvPr>
          </p:nvSpPr>
          <p:spPr>
            <a:xfrm>
              <a:off x="11744" y="4233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5714" y="2963"/>
              <a:ext cx="3402" cy="5458"/>
            </a:xfrm>
            <a:prstGeom prst="rect">
              <a:avLst/>
            </a:prstGeom>
            <a:noFill/>
            <a:ln>
              <a:solidFill>
                <a:srgbClr val="FF0EF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1825" y="2788"/>
              <a:ext cx="157" cy="5632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>
              <p:custDataLst>
                <p:tags r:id="rId15"/>
              </p:custDataLst>
            </p:nvPr>
          </p:nvCxnSpPr>
          <p:spPr>
            <a:xfrm>
              <a:off x="8967" y="2126"/>
              <a:ext cx="1516" cy="170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2696" y="4530"/>
              <a:ext cx="701" cy="175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12752" y="5363"/>
              <a:ext cx="640" cy="133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381" y="1531"/>
              <a:ext cx="3616" cy="775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6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8257" y="9469"/>
              <a:ext cx="337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第三步：点条件设置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2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68320" y="0"/>
            <a:ext cx="6056630" cy="772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策略回顾与答疑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29000" y="64135"/>
            <a:ext cx="5585460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温固：三板斧盈利模式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0162"/>
          <a:stretch>
            <a:fillRect/>
          </a:stretch>
        </p:blipFill>
        <p:spPr>
          <a:xfrm>
            <a:off x="715645" y="1361440"/>
            <a:ext cx="6500495" cy="47161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3600" y="4700905"/>
            <a:ext cx="715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资金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34085" y="1557655"/>
            <a:ext cx="705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趋势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88035" y="5433060"/>
            <a:ext cx="962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买卖点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098925" y="1747520"/>
            <a:ext cx="11715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EFF"/>
                </a:solidFill>
                <a:sym typeface="+mn-ea"/>
              </a:rPr>
              <a:t>上升回档</a:t>
            </a:r>
            <a:endParaRPr lang="zh-CN" altLang="en-US" b="1">
              <a:solidFill>
                <a:srgbClr val="FF0EFF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2590" y="1677670"/>
            <a:ext cx="26314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上升回档是最典型的三板斧盈利模式，做的是常规的稳健的回档低吸。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想做更强势反弹？进阶战法：涨停复制、主力控盘等。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sp>
        <p:nvSpPr>
          <p:cNvPr id="17" name="云形标注 16"/>
          <p:cNvSpPr/>
          <p:nvPr>
            <p:custDataLst>
              <p:tags r:id="rId8"/>
            </p:custDataLst>
          </p:nvPr>
        </p:nvSpPr>
        <p:spPr>
          <a:xfrm>
            <a:off x="9083675" y="4810760"/>
            <a:ext cx="2767965" cy="147066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sz="1600"/>
          </a:p>
        </p:txBody>
      </p:sp>
      <p:sp>
        <p:nvSpPr>
          <p:cNvPr id="3" name="文本框 2"/>
          <p:cNvSpPr txBox="1"/>
          <p:nvPr/>
        </p:nvSpPr>
        <p:spPr>
          <a:xfrm>
            <a:off x="9261475" y="5142865"/>
            <a:ext cx="24117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1400" b="1">
                <a:solidFill>
                  <a:schemeClr val="bg1"/>
                </a:solidFill>
                <a:sym typeface="+mn-ea"/>
              </a:rPr>
              <a:t>有些反弹比较弱，有些比较强，怎么捕捉到强势反弹？或更稳健盈利？</a:t>
            </a:r>
            <a:endParaRPr lang="zh-CN" altLang="en-US" sz="14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目前日</a:t>
            </a:r>
            <a:r>
              <a:rPr kumimoji="0" lang="en-US" alt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k</a:t>
            </a: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趋势金叉题材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42793"/>
          <a:stretch>
            <a:fillRect/>
          </a:stretch>
        </p:blipFill>
        <p:spPr>
          <a:xfrm>
            <a:off x="630555" y="1071880"/>
            <a:ext cx="4869180" cy="46107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75" y="1174750"/>
            <a:ext cx="3832860" cy="41433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385" y="2084705"/>
            <a:ext cx="4095115" cy="412813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73855" y="64135"/>
            <a:ext cx="432244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本周一案例回顾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835" y="2653030"/>
            <a:ext cx="6898640" cy="3748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" y="986790"/>
            <a:ext cx="7088505" cy="37331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430" y="1591310"/>
            <a:ext cx="6736080" cy="44938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短线跟庄之涨停复制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986790"/>
            <a:ext cx="1080516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《涨停复制》是上升回档的升级版，主要针对近期有过涨停板的个股去捕捉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再次涨停拉升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的短线爆发机会。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28995" y="2281555"/>
            <a:ext cx="1242060" cy="680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8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复制涨停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29760" y="207708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回档调整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583305" y="2892425"/>
            <a:ext cx="1402080" cy="363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9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涨停突破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51170" y="5641340"/>
            <a:ext cx="436880" cy="3987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5669280" y="3101340"/>
            <a:ext cx="318770" cy="3098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037830" y="2002155"/>
            <a:ext cx="337566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操作要点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1、涨停突破</a:t>
            </a:r>
            <a:r>
              <a:rPr lang="zh-CN" altLang="en-US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：</a:t>
            </a: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寻找在技术形态上有突破性的涨停板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2、回档确认：对涨停之后的回档过程做量价确认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3、复制涨停：关注回档调整后</a:t>
            </a:r>
            <a:r>
              <a:rPr lang="zh-CN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的再次启动最佳买点</a:t>
            </a:r>
            <a:endParaRPr lang="zh-CN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94010" y="5076825"/>
            <a:ext cx="1435100" cy="1525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案例回顾（上周三）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718310"/>
            <a:ext cx="7603490" cy="40843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07005" y="989330"/>
            <a:ext cx="2826385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tx1"/>
                </a:solidFill>
                <a:sym typeface="+mn-ea"/>
              </a:rPr>
              <a:t>成功与失败的原因分析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16100"/>
          <a:stretch>
            <a:fillRect/>
          </a:stretch>
        </p:blipFill>
        <p:spPr>
          <a:xfrm>
            <a:off x="7762240" y="989330"/>
            <a:ext cx="4275455" cy="519049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2866390" y="2233295"/>
            <a:ext cx="2344420" cy="3067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1400">
                <a:solidFill>
                  <a:schemeClr val="bg1"/>
                </a:solidFill>
                <a:sym typeface="+mn-ea"/>
              </a:rPr>
              <a:t>2024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月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日案例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实战演练分析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68935" y="5148580"/>
            <a:ext cx="6207125" cy="1334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第一步：</a:t>
            </a:r>
            <a:r>
              <a:rPr lang="zh-CN" sz="1400">
                <a:sym typeface="+mn-ea"/>
              </a:rPr>
              <a:t>一键选出符合三板斧且近期有涨停基因个股</a:t>
            </a:r>
            <a:endParaRPr lang="zh-CN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第二步：选出涨停板具备突破性质的个股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第三步：优选涨跌幅±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，正在回档末段或金叉初期的个股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（回档的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个买点：</a:t>
            </a:r>
            <a:r>
              <a:rPr lang="en-US" altLang="zh-CN" sz="1400">
                <a:sym typeface="+mn-ea"/>
              </a:rPr>
              <a:t>60</a:t>
            </a:r>
            <a:r>
              <a:rPr lang="zh-CN" altLang="en-US" sz="1400">
                <a:sym typeface="+mn-ea"/>
              </a:rPr>
              <a:t>分钟首个金叉、日</a:t>
            </a:r>
            <a:r>
              <a:rPr lang="en-US" altLang="zh-CN" sz="1400">
                <a:sym typeface="+mn-ea"/>
              </a:rPr>
              <a:t>k</a:t>
            </a:r>
            <a:r>
              <a:rPr lang="zh-CN" altLang="en-US" sz="1400">
                <a:sym typeface="+mn-ea"/>
              </a:rPr>
              <a:t>的首个金叉）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21622" r="13017"/>
          <a:stretch>
            <a:fillRect/>
          </a:stretch>
        </p:blipFill>
        <p:spPr>
          <a:xfrm>
            <a:off x="7076440" y="956945"/>
            <a:ext cx="2555875" cy="21678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16756"/>
          <a:stretch>
            <a:fillRect/>
          </a:stretch>
        </p:blipFill>
        <p:spPr>
          <a:xfrm>
            <a:off x="8797290" y="1680210"/>
            <a:ext cx="3014980" cy="24231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l="24970" r="9066"/>
          <a:stretch>
            <a:fillRect/>
          </a:stretch>
        </p:blipFill>
        <p:spPr>
          <a:xfrm>
            <a:off x="6922135" y="3694430"/>
            <a:ext cx="3496310" cy="27889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30" y="956945"/>
            <a:ext cx="6114415" cy="4308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32315" y="1050290"/>
            <a:ext cx="2287905" cy="306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已成功例子</a:t>
            </a:r>
            <a:r>
              <a:rPr lang="en-US" altLang="zh-CN" sz="1400">
                <a:sym typeface="+mn-ea"/>
              </a:rPr>
              <a:t>VS</a:t>
            </a:r>
            <a:r>
              <a:rPr lang="zh-CN" altLang="en-US" sz="1400">
                <a:sym typeface="+mn-ea"/>
              </a:rPr>
              <a:t>或</a:t>
            </a:r>
            <a:r>
              <a:rPr lang="zh-CN" altLang="en-US" sz="1400">
                <a:sym typeface="+mn-ea"/>
              </a:rPr>
              <a:t>失败例子</a:t>
            </a:r>
            <a:endParaRPr lang="zh-CN" altLang="en-US" sz="1400"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中线控盘之稳健盈利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835660"/>
            <a:ext cx="1080516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《中线控盘》是上升回档的升级版，主要是优选有中线主力潜伏托底股价的个股，在安全性上做上升回档，甚至捕捉完整主升浪。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4095" y="1699260"/>
            <a:ext cx="562292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9920" y="1699260"/>
            <a:ext cx="149796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730240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②号位置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108825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9125" y="2922905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②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3566160" y="3195320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6160" y="4577080"/>
            <a:ext cx="862330" cy="400050"/>
          </a:xfrm>
          <a:prstGeom prst="rect">
            <a:avLst/>
          </a:prstGeom>
          <a:noFill/>
          <a:ln w="12700" cmpd="sng">
            <a:solidFill>
              <a:srgbClr val="FF0EFF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8820785" y="1803400"/>
            <a:ext cx="309880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操作要点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1、趋势向好：股价站上辅助线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2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、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主力控盘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：股价回档辅助线的过程，下方筹码没明显松动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3</a:t>
            </a: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、回档确认：回档时主力净买额红肥绿瘦且不跌破辅助线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4、捕捞金叉：关注回档调整后的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再次启动最佳买点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5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、背离死叉</a:t>
            </a: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+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跌破辅助线，离场信号</a:t>
            </a:r>
            <a:endParaRPr lang="zh-CN" altLang="en-US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92090" y="3035935"/>
            <a:ext cx="3167380" cy="157861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2085"/>
          <a:stretch>
            <a:fillRect/>
          </a:stretch>
        </p:blipFill>
        <p:spPr>
          <a:xfrm>
            <a:off x="8743315" y="938530"/>
            <a:ext cx="3261360" cy="27539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11959" r="5966"/>
          <a:stretch>
            <a:fillRect/>
          </a:stretch>
        </p:blipFill>
        <p:spPr>
          <a:xfrm>
            <a:off x="4801235" y="938530"/>
            <a:ext cx="3779520" cy="281114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640" y="2924810"/>
            <a:ext cx="4912360" cy="30448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" y="1056640"/>
            <a:ext cx="4092575" cy="47447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jUxNmU2Yzc2MjNiNjJjZGFlY2Q1MzYxMGIzYTQ4YWEifQ=="/>
  <p:tag name="resource_record_key" val="{&quot;29&quot;:[20426316,20426264,20498647,20405937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WPS 演示</Application>
  <PresentationFormat>宽屏</PresentationFormat>
  <Paragraphs>136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510</cp:revision>
  <dcterms:created xsi:type="dcterms:W3CDTF">2019-06-19T02:08:00Z</dcterms:created>
  <dcterms:modified xsi:type="dcterms:W3CDTF">2024-03-27T06:26:28Z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66AD1FA1C67D4010AB819694EA79968A_13</vt:lpwstr>
  </property>
</Properties>
</file>