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6"/>
  </p:handoutMasterIdLst>
  <p:sldIdLst>
    <p:sldId id="263" r:id="rId3"/>
    <p:sldId id="534" r:id="rId4"/>
    <p:sldId id="574" r:id="rId6"/>
    <p:sldId id="374" r:id="rId7"/>
    <p:sldId id="558" r:id="rId8"/>
    <p:sldId id="452" r:id="rId9"/>
    <p:sldId id="568" r:id="rId10"/>
    <p:sldId id="569" r:id="rId11"/>
    <p:sldId id="460" r:id="rId12"/>
    <p:sldId id="273" r:id="rId13"/>
    <p:sldId id="573" r:id="rId14"/>
    <p:sldId id="499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FFD9C"/>
    <a:srgbClr val="FFFEED"/>
    <a:srgbClr val="FFF5AD"/>
    <a:srgbClr val="FFF9CA"/>
    <a:srgbClr val="FFF4A1"/>
    <a:srgbClr val="F5F7F9"/>
    <a:srgbClr val="FFF6CD"/>
    <a:srgbClr val="FFF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13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4.xml"/><Relationship Id="rId5" Type="http://schemas.openxmlformats.org/officeDocument/2006/relationships/image" Target="../media/image2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96.xml"/><Relationship Id="rId2" Type="http://schemas.openxmlformats.org/officeDocument/2006/relationships/image" Target="../media/image22.png"/><Relationship Id="rId1" Type="http://schemas.openxmlformats.org/officeDocument/2006/relationships/tags" Target="../tags/tag9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tags" Target="../tags/tag99.xml"/><Relationship Id="rId24" Type="http://schemas.openxmlformats.org/officeDocument/2006/relationships/comments" Target="../comments/comment2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112.xml"/><Relationship Id="rId20" Type="http://schemas.openxmlformats.org/officeDocument/2006/relationships/tags" Target="../tags/tag111.xml"/><Relationship Id="rId2" Type="http://schemas.openxmlformats.org/officeDocument/2006/relationships/tags" Target="../tags/tag98.xml"/><Relationship Id="rId19" Type="http://schemas.openxmlformats.org/officeDocument/2006/relationships/image" Target="../media/image27.png"/><Relationship Id="rId18" Type="http://schemas.openxmlformats.org/officeDocument/2006/relationships/tags" Target="../tags/tag110.xml"/><Relationship Id="rId17" Type="http://schemas.openxmlformats.org/officeDocument/2006/relationships/tags" Target="../tags/tag109.xml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image" Target="../media/image5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Relationship Id="rId3" Type="http://schemas.openxmlformats.org/officeDocument/2006/relationships/image" Target="../media/image6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7.png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66.xml"/><Relationship Id="rId11" Type="http://schemas.openxmlformats.org/officeDocument/2006/relationships/image" Target="../media/image8.jpeg"/><Relationship Id="rId10" Type="http://schemas.openxmlformats.org/officeDocument/2006/relationships/tags" Target="../tags/tag65.xml"/><Relationship Id="rId1" Type="http://schemas.openxmlformats.org/officeDocument/2006/relationships/tags" Target="../tags/tag5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image" Target="../media/image15.png"/><Relationship Id="rId5" Type="http://schemas.openxmlformats.org/officeDocument/2006/relationships/tags" Target="../tags/tag74.xml"/><Relationship Id="rId4" Type="http://schemas.openxmlformats.org/officeDocument/2006/relationships/image" Target="../media/image14.png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Relationship Id="rId3" Type="http://schemas.openxmlformats.org/officeDocument/2006/relationships/image" Target="../media/image16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8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image" Target="../media/image21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1650" y="2218055"/>
            <a:ext cx="6109335" cy="89662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三板斧中线短线全覆盖</a:t>
            </a:r>
            <a:endParaRPr lang="zh-CN" altLang="en-US" sz="48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A1120619060027</a:t>
            </a:r>
            <a:endParaRPr lang="en-US" altLang="zh-CN" dirty="0">
              <a:solidFill>
                <a:srgbClr val="DDEA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65090" y="3114675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2024-04-17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8000" y="0"/>
            <a:ext cx="6096000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业绩为王</a:t>
            </a:r>
            <a:r>
              <a:rPr lang="en-US" altLang="zh-CN" sz="32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2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中线控盘</a:t>
            </a:r>
            <a:r>
              <a:rPr lang="en-US" altLang="zh-CN" sz="32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endParaRPr lang="en-US" altLang="zh-CN" sz="32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565" y="862965"/>
            <a:ext cx="9650730" cy="54292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09055" cy="776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手机版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智能盯盘</a:t>
            </a: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84480" y="908685"/>
            <a:ext cx="11731625" cy="5442585"/>
            <a:chOff x="641" y="1443"/>
            <a:chExt cx="18475" cy="8571"/>
          </a:xfrm>
        </p:grpSpPr>
        <p:pic>
          <p:nvPicPr>
            <p:cNvPr id="25" name="图片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714" y="1443"/>
              <a:ext cx="3351" cy="7721"/>
            </a:xfrm>
            <a:prstGeom prst="rect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rcRect t="4049"/>
            <a:stretch>
              <a:fillRect/>
            </a:stretch>
          </p:blipFill>
          <p:spPr>
            <a:xfrm>
              <a:off x="8144" y="1531"/>
              <a:ext cx="3475" cy="7556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/>
            <a:srcRect t="5332" b="4742"/>
            <a:stretch>
              <a:fillRect/>
            </a:stretch>
          </p:blipFill>
          <p:spPr>
            <a:xfrm>
              <a:off x="641" y="1571"/>
              <a:ext cx="3577" cy="7718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/>
            <a:srcRect t="5329" r="2595" b="6352"/>
            <a:stretch>
              <a:fillRect/>
            </a:stretch>
          </p:blipFill>
          <p:spPr>
            <a:xfrm>
              <a:off x="11772" y="1443"/>
              <a:ext cx="3730" cy="7721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641" y="9459"/>
              <a:ext cx="3343" cy="5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t">
              <a:spAutoFit/>
            </a:bodyPr>
            <a:p>
              <a:r>
                <a:rPr 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第一步：解盘</a:t>
              </a:r>
              <a:r>
                <a:rPr lang="en-US" alt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→</a:t>
              </a:r>
              <a:r>
                <a:rPr lang="zh-CN" altLang="en-US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盯盘</a:t>
              </a:r>
              <a:endPara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4252" y="9484"/>
              <a:ext cx="3892" cy="5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t">
              <a:spAutoFit/>
            </a:bodyPr>
            <a:p>
              <a:r>
                <a:rPr 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第二步：下拉找智能盯盘</a:t>
              </a:r>
              <a:endPara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11744" y="9422"/>
              <a:ext cx="3843" cy="5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t">
              <a:spAutoFit/>
            </a:bodyPr>
            <a:p>
              <a:r>
                <a:rPr 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第四步：设置或保存模板</a:t>
              </a:r>
              <a:endPara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5856" y="9421"/>
              <a:ext cx="3067" cy="5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t">
              <a:spAutoFit/>
            </a:bodyPr>
            <a:p>
              <a:r>
                <a:rPr lang="en-US" alt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第五步：精选个股</a:t>
              </a:r>
              <a:endPara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461" y="8625"/>
              <a:ext cx="830" cy="735"/>
            </a:xfrm>
            <a:prstGeom prst="ellipse">
              <a:avLst/>
            </a:prstGeom>
            <a:noFill/>
            <a:ln w="28575" cmpd="sng">
              <a:solidFill>
                <a:srgbClr val="FF0EF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11"/>
              </p:custDataLst>
            </p:nvPr>
          </p:nvSpPr>
          <p:spPr>
            <a:xfrm>
              <a:off x="1596" y="1925"/>
              <a:ext cx="830" cy="735"/>
            </a:xfrm>
            <a:prstGeom prst="ellipse">
              <a:avLst/>
            </a:prstGeom>
            <a:noFill/>
            <a:ln w="28575" cmpd="sng">
              <a:solidFill>
                <a:srgbClr val="FF0EF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>
              <p:custDataLst>
                <p:tags r:id="rId12"/>
              </p:custDataLst>
            </p:nvPr>
          </p:nvSpPr>
          <p:spPr>
            <a:xfrm>
              <a:off x="10688" y="1844"/>
              <a:ext cx="931" cy="735"/>
            </a:xfrm>
            <a:prstGeom prst="ellipse">
              <a:avLst/>
            </a:prstGeom>
            <a:noFill/>
            <a:ln w="28575" cmpd="sng">
              <a:solidFill>
                <a:srgbClr val="FF0EF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>
              <p:custDataLst>
                <p:tags r:id="rId13"/>
              </p:custDataLst>
            </p:nvPr>
          </p:nvSpPr>
          <p:spPr>
            <a:xfrm>
              <a:off x="11772" y="5117"/>
              <a:ext cx="727" cy="514"/>
            </a:xfrm>
            <a:prstGeom prst="ellipse">
              <a:avLst/>
            </a:prstGeom>
            <a:noFill/>
            <a:ln w="28575" cmpd="sng">
              <a:solidFill>
                <a:srgbClr val="FF0EF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>
              <p:custDataLst>
                <p:tags r:id="rId14"/>
              </p:custDataLst>
            </p:nvPr>
          </p:nvSpPr>
          <p:spPr>
            <a:xfrm>
              <a:off x="11744" y="4233"/>
              <a:ext cx="727" cy="514"/>
            </a:xfrm>
            <a:prstGeom prst="ellipse">
              <a:avLst/>
            </a:prstGeom>
            <a:noFill/>
            <a:ln w="28575" cmpd="sng">
              <a:solidFill>
                <a:srgbClr val="FF0EF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5714" y="2963"/>
              <a:ext cx="3402" cy="5458"/>
            </a:xfrm>
            <a:prstGeom prst="rect">
              <a:avLst/>
            </a:prstGeom>
            <a:noFill/>
            <a:ln>
              <a:solidFill>
                <a:srgbClr val="FF0EFF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1825" y="2788"/>
              <a:ext cx="157" cy="5632"/>
            </a:xfrm>
            <a:prstGeom prst="straightConnector1">
              <a:avLst/>
            </a:prstGeom>
            <a:ln w="41275">
              <a:solidFill>
                <a:srgbClr val="FF0E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>
              <p:custDataLst>
                <p:tags r:id="rId15"/>
              </p:custDataLst>
            </p:nvPr>
          </p:nvCxnSpPr>
          <p:spPr>
            <a:xfrm>
              <a:off x="8967" y="2126"/>
              <a:ext cx="1516" cy="170"/>
            </a:xfrm>
            <a:prstGeom prst="straightConnector1">
              <a:avLst/>
            </a:prstGeom>
            <a:ln w="41275">
              <a:solidFill>
                <a:srgbClr val="FF0E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>
              <p:custDataLst>
                <p:tags r:id="rId16"/>
              </p:custDataLst>
            </p:nvPr>
          </p:nvCxnSpPr>
          <p:spPr>
            <a:xfrm flipH="1" flipV="1">
              <a:off x="12696" y="4530"/>
              <a:ext cx="701" cy="175"/>
            </a:xfrm>
            <a:prstGeom prst="straightConnector1">
              <a:avLst/>
            </a:prstGeom>
            <a:ln w="41275">
              <a:solidFill>
                <a:srgbClr val="FF0E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>
              <p:custDataLst>
                <p:tags r:id="rId17"/>
              </p:custDataLst>
            </p:nvPr>
          </p:nvCxnSpPr>
          <p:spPr>
            <a:xfrm flipH="1" flipV="1">
              <a:off x="12752" y="5363"/>
              <a:ext cx="640" cy="133"/>
            </a:xfrm>
            <a:prstGeom prst="straightConnector1">
              <a:avLst/>
            </a:prstGeom>
            <a:ln w="41275">
              <a:solidFill>
                <a:srgbClr val="FF0E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pic>
          <p:nvPicPr>
            <p:cNvPr id="5" name="图片 4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4381" y="1531"/>
              <a:ext cx="3616" cy="7759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26" name="文本框 25"/>
            <p:cNvSpPr txBox="1"/>
            <p:nvPr>
              <p:custDataLst>
                <p:tags r:id="rId20"/>
              </p:custDataLst>
            </p:nvPr>
          </p:nvSpPr>
          <p:spPr>
            <a:xfrm>
              <a:off x="8257" y="9469"/>
              <a:ext cx="3373" cy="5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t">
              <a:spAutoFit/>
            </a:bodyPr>
            <a:p>
              <a:r>
                <a:rPr 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第三步：点条件设置</a:t>
              </a:r>
              <a:endPara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  <p:custDataLst>
      <p:tags r:id="rId2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429000" y="64135"/>
            <a:ext cx="5585460" cy="648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温固：三板斧盈利模式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20162"/>
          <a:stretch>
            <a:fillRect/>
          </a:stretch>
        </p:blipFill>
        <p:spPr>
          <a:xfrm>
            <a:off x="715645" y="1361440"/>
            <a:ext cx="6500495" cy="471614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63600" y="4700905"/>
            <a:ext cx="7150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资金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934085" y="1557655"/>
            <a:ext cx="7054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趋势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788035" y="5433060"/>
            <a:ext cx="9626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买卖点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098925" y="1747520"/>
            <a:ext cx="11715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EFF"/>
                </a:solidFill>
                <a:sym typeface="+mn-ea"/>
              </a:rPr>
              <a:t>上升回档</a:t>
            </a:r>
            <a:endParaRPr lang="zh-CN" altLang="en-US" b="1">
              <a:solidFill>
                <a:srgbClr val="FF0EFF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22590" y="1677670"/>
            <a:ext cx="263144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>
                <a:latin typeface="华文细黑" panose="02010600040101010101" charset="-122"/>
                <a:ea typeface="华文细黑" panose="02010600040101010101" charset="-122"/>
                <a:sym typeface="+mn-ea"/>
              </a:rPr>
              <a:t>上升回档是最典型的三板斧盈利模式，做的是常规的稳健的回档低吸。</a:t>
            </a:r>
            <a:endParaRPr lang="zh-CN" altLang="en-US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algn="l"/>
            <a:endParaRPr lang="zh-CN" altLang="en-US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algn="l"/>
            <a:endParaRPr lang="zh-CN" altLang="en-US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algn="l"/>
            <a:r>
              <a:rPr lang="zh-CN" altLang="en-US">
                <a:latin typeface="华文细黑" panose="02010600040101010101" charset="-122"/>
                <a:ea typeface="华文细黑" panose="02010600040101010101" charset="-122"/>
                <a:sym typeface="+mn-ea"/>
              </a:rPr>
              <a:t>想做更强势反弹？进阶战法：涨停复制、主力控盘等。</a:t>
            </a:r>
            <a:endParaRPr lang="zh-CN" altLang="en-US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</p:txBody>
      </p:sp>
      <p:sp>
        <p:nvSpPr>
          <p:cNvPr id="17" name="云形标注 16"/>
          <p:cNvSpPr/>
          <p:nvPr>
            <p:custDataLst>
              <p:tags r:id="rId8"/>
            </p:custDataLst>
          </p:nvPr>
        </p:nvSpPr>
        <p:spPr>
          <a:xfrm>
            <a:off x="9083675" y="4810760"/>
            <a:ext cx="2767965" cy="147066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sz="1600"/>
          </a:p>
        </p:txBody>
      </p:sp>
      <p:sp>
        <p:nvSpPr>
          <p:cNvPr id="3" name="文本框 2"/>
          <p:cNvSpPr txBox="1"/>
          <p:nvPr/>
        </p:nvSpPr>
        <p:spPr>
          <a:xfrm>
            <a:off x="9261475" y="5142865"/>
            <a:ext cx="241173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sz="1400" b="1">
                <a:solidFill>
                  <a:schemeClr val="bg1"/>
                </a:solidFill>
                <a:sym typeface="+mn-ea"/>
              </a:rPr>
              <a:t>有些反弹比较弱，有些比较强，怎么捕捉到强势反弹？或更稳健盈利？</a:t>
            </a:r>
            <a:endParaRPr lang="zh-CN" altLang="en-US" sz="1400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49930" y="25400"/>
            <a:ext cx="63373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三板斧选股</a:t>
            </a:r>
            <a:r>
              <a:rPr kumimoji="0" lang="zh-CN" sz="2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（趋势</a:t>
            </a:r>
            <a:r>
              <a:rPr kumimoji="0" lang="en-US" altLang="zh-CN" sz="2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2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资金</a:t>
            </a:r>
            <a:r>
              <a:rPr kumimoji="0" lang="en-US" altLang="zh-CN" sz="2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2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买卖）</a:t>
            </a:r>
            <a:endParaRPr kumimoji="0" lang="zh-CN" altLang="en-US" sz="2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" y="1289685"/>
            <a:ext cx="11508740" cy="39268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0430" y="1591310"/>
            <a:ext cx="6736080" cy="449389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671570" y="25400"/>
            <a:ext cx="540258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短线跟庄之涨停复制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4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7865" y="986790"/>
            <a:ext cx="10805160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120000"/>
              </a:lnSpc>
            </a:pPr>
            <a:r>
              <a:rPr 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《涨停复制》是上升回档的升级版，主要针对近期有过涨停板的个股去捕捉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再次涨停拉升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的短线爆发机会。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928995" y="2281555"/>
            <a:ext cx="1242060" cy="680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80000"/>
              </a:lnSpc>
            </a:pPr>
            <a:r>
              <a:rPr 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复制涨停</a:t>
            </a:r>
            <a:endParaRPr lang="zh-CN" sz="20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429760" y="2077085"/>
            <a:ext cx="1240155" cy="400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00000"/>
              </a:lnSpc>
            </a:pPr>
            <a:r>
              <a:rPr 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回档调整</a:t>
            </a:r>
            <a:endParaRPr lang="zh-CN" sz="20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3583305" y="2892425"/>
            <a:ext cx="1402080" cy="363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90000"/>
              </a:lnSpc>
            </a:pPr>
            <a:r>
              <a:rPr 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涨停突破</a:t>
            </a:r>
            <a:endParaRPr lang="zh-CN" sz="20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551170" y="5641340"/>
            <a:ext cx="436880" cy="398780"/>
          </a:xfrm>
          <a:prstGeom prst="ellipse">
            <a:avLst/>
          </a:prstGeom>
          <a:solidFill>
            <a:schemeClr val="accent6">
              <a:lumMod val="75000"/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8"/>
            </p:custDataLst>
          </p:nvPr>
        </p:nvSpPr>
        <p:spPr>
          <a:xfrm>
            <a:off x="5669280" y="3101340"/>
            <a:ext cx="318770" cy="309880"/>
          </a:xfrm>
          <a:prstGeom prst="ellipse">
            <a:avLst/>
          </a:prstGeom>
          <a:solidFill>
            <a:schemeClr val="accent6">
              <a:lumMod val="75000"/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8037830" y="2002155"/>
            <a:ext cx="3375660" cy="4065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40000"/>
              </a:lnSpc>
            </a:pP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操作要点</a:t>
            </a:r>
            <a:endParaRPr lang="zh-CN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40000"/>
              </a:lnSpc>
            </a:pP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1、涨停突破</a:t>
            </a:r>
            <a:r>
              <a:rPr lang="zh-CN" altLang="en-US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：</a:t>
            </a: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寻找在技术形态上有突破性的涨停板</a:t>
            </a:r>
            <a:endParaRPr lang="zh-CN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endParaRPr lang="zh-CN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2、回档确认：对涨停之后的回档过程做量价确认</a:t>
            </a:r>
            <a:endParaRPr lang="zh-CN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3、复制涨停：关注回档调整后</a:t>
            </a:r>
            <a:r>
              <a:rPr lang="zh-CN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的再次启动最佳买点</a:t>
            </a:r>
            <a:endParaRPr lang="zh-CN">
              <a:solidFill>
                <a:schemeClr val="tx1"/>
              </a:solidFill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pic>
        <p:nvPicPr>
          <p:cNvPr id="101" name="图片 100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494010" y="5076825"/>
            <a:ext cx="1435100" cy="15259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35" y="871220"/>
            <a:ext cx="6242685" cy="560959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671570" y="25400"/>
            <a:ext cx="540258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实战演练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368935" y="4836160"/>
            <a:ext cx="6207125" cy="13347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solidFill>
              <a:schemeClr val="accent4"/>
            </a:solidFill>
            <a:prstDash val="dash"/>
            <a:miter lim="800000"/>
          </a:ln>
        </p:spPr>
        <p:style>
          <a:lnRef idx="0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 sz="1400">
                <a:sym typeface="+mn-ea"/>
              </a:rPr>
              <a:t>第一步：</a:t>
            </a:r>
            <a:r>
              <a:rPr lang="zh-CN" sz="1400">
                <a:sym typeface="+mn-ea"/>
              </a:rPr>
              <a:t>一键选出符合三板斧且近期有涨停基因个股</a:t>
            </a:r>
            <a:endParaRPr lang="zh-CN" sz="14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ym typeface="+mn-ea"/>
              </a:rPr>
              <a:t>第二步：选出涨停板具备突破性质的个股</a:t>
            </a:r>
            <a:endParaRPr lang="zh-CN" altLang="en-US" sz="14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ym typeface="+mn-ea"/>
              </a:rPr>
              <a:t>第三步：优选涨跌幅±</a:t>
            </a:r>
            <a:r>
              <a:rPr lang="en-US" altLang="zh-CN" sz="1400">
                <a:sym typeface="+mn-ea"/>
              </a:rPr>
              <a:t>4</a:t>
            </a:r>
            <a:r>
              <a:rPr lang="zh-CN" altLang="en-US" sz="1400">
                <a:sym typeface="+mn-ea"/>
              </a:rPr>
              <a:t>，正在回档末段或金叉初期的个股</a:t>
            </a:r>
            <a:endParaRPr lang="zh-CN" altLang="en-US" sz="14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ym typeface="+mn-ea"/>
              </a:rPr>
              <a:t>（回档的</a:t>
            </a:r>
            <a:r>
              <a:rPr lang="en-US" altLang="zh-CN" sz="1400">
                <a:sym typeface="+mn-ea"/>
              </a:rPr>
              <a:t>2</a:t>
            </a:r>
            <a:r>
              <a:rPr lang="zh-CN" altLang="en-US" sz="1400">
                <a:sym typeface="+mn-ea"/>
              </a:rPr>
              <a:t>个买点：</a:t>
            </a:r>
            <a:r>
              <a:rPr lang="en-US" altLang="zh-CN" sz="1400">
                <a:sym typeface="+mn-ea"/>
              </a:rPr>
              <a:t>60</a:t>
            </a:r>
            <a:r>
              <a:rPr lang="zh-CN" altLang="en-US" sz="1400">
                <a:sym typeface="+mn-ea"/>
              </a:rPr>
              <a:t>分钟首个金叉、日</a:t>
            </a:r>
            <a:r>
              <a:rPr lang="en-US" altLang="zh-CN" sz="1400">
                <a:sym typeface="+mn-ea"/>
              </a:rPr>
              <a:t>k</a:t>
            </a:r>
            <a:r>
              <a:rPr lang="zh-CN" altLang="en-US" sz="1400">
                <a:sym typeface="+mn-ea"/>
              </a:rPr>
              <a:t>的首个金叉）</a:t>
            </a:r>
            <a:endParaRPr lang="zh-CN" altLang="en-US" sz="140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 b="41398"/>
          <a:stretch>
            <a:fillRect/>
          </a:stretch>
        </p:blipFill>
        <p:spPr>
          <a:xfrm>
            <a:off x="7562215" y="871220"/>
            <a:ext cx="3839210" cy="178879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l="5357" b="28016"/>
          <a:stretch>
            <a:fillRect/>
          </a:stretch>
        </p:blipFill>
        <p:spPr>
          <a:xfrm>
            <a:off x="7679690" y="2722245"/>
            <a:ext cx="3604895" cy="19094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rcRect l="20980" b="30902"/>
          <a:stretch>
            <a:fillRect/>
          </a:stretch>
        </p:blipFill>
        <p:spPr>
          <a:xfrm>
            <a:off x="7430770" y="4752340"/>
            <a:ext cx="3970655" cy="21158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rcRect l="6531" b="32771"/>
          <a:stretch>
            <a:fillRect/>
          </a:stretch>
        </p:blipFill>
        <p:spPr>
          <a:xfrm>
            <a:off x="4778375" y="1558925"/>
            <a:ext cx="3547110" cy="204279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49930" y="25400"/>
            <a:ext cx="63373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中线控盘之稳健盈利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7865" y="835660"/>
            <a:ext cx="1080516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120000"/>
              </a:lnSpc>
            </a:pPr>
            <a:r>
              <a:rPr 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《中线控盘》是上升回档的升级版，主要是优选有中线主力潜伏托底股价的个股，在安全性上做上升回档，甚至捕捉完整主升浪。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14095" y="1699260"/>
            <a:ext cx="5622925" cy="40709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79920" y="1699260"/>
            <a:ext cx="1497965" cy="40709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5730240" y="2168525"/>
            <a:ext cx="1240155" cy="400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00000"/>
              </a:lnSpc>
            </a:pP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②号位置</a:t>
            </a:r>
            <a:endParaRPr lang="zh-CN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>
              <a:lnSpc>
                <a:spcPct val="100000"/>
              </a:lnSpc>
            </a:pP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对应筹码</a:t>
            </a:r>
            <a:endParaRPr lang="zh-CN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7108825" y="2168525"/>
            <a:ext cx="1240155" cy="400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00000"/>
              </a:lnSpc>
            </a:pP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①号位置</a:t>
            </a:r>
            <a:endParaRPr lang="zh-CN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>
              <a:lnSpc>
                <a:spcPct val="100000"/>
              </a:lnSpc>
            </a:pP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对应筹码</a:t>
            </a:r>
            <a:endParaRPr lang="zh-CN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9125" y="2922905"/>
            <a:ext cx="40068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②</a:t>
            </a:r>
            <a:endParaRPr lang="zh-CN" altLang="en-US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3566160" y="3195320"/>
            <a:ext cx="40068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①</a:t>
            </a:r>
            <a:endParaRPr lang="zh-CN" altLang="en-US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66160" y="4577080"/>
            <a:ext cx="862330" cy="400050"/>
          </a:xfrm>
          <a:prstGeom prst="rect">
            <a:avLst/>
          </a:prstGeom>
          <a:noFill/>
          <a:ln w="12700" cmpd="sng">
            <a:solidFill>
              <a:srgbClr val="FF0EFF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8820785" y="1803400"/>
            <a:ext cx="3098800" cy="4065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40000"/>
              </a:lnSpc>
            </a:pPr>
            <a:r>
              <a:rPr lang="zh-CN" b="0"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操作要点</a:t>
            </a:r>
            <a:endParaRPr lang="zh-CN" b="0"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</a:endParaRPr>
          </a:p>
          <a:p>
            <a:pPr indent="0">
              <a:lnSpc>
                <a:spcPct val="140000"/>
              </a:lnSpc>
            </a:pPr>
            <a:r>
              <a:rPr lang="zh-CN" sz="1600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1、趋势向好：股价站上辅助线</a:t>
            </a:r>
            <a:endParaRPr lang="zh-CN" sz="1600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endParaRPr lang="zh-CN" sz="1600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en-US" alt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2</a:t>
            </a:r>
            <a:r>
              <a:rPr 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、</a:t>
            </a: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主力控盘</a:t>
            </a:r>
            <a:r>
              <a:rPr 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：股价回档辅助线的过程，下方筹码没明显松动</a:t>
            </a:r>
            <a:endParaRPr lang="zh-CN" sz="16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pPr indent="0">
              <a:lnSpc>
                <a:spcPct val="110000"/>
              </a:lnSpc>
            </a:pPr>
            <a:endParaRPr lang="zh-CN" sz="1600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en-US" altLang="zh-CN" sz="1600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3</a:t>
            </a:r>
            <a:r>
              <a:rPr lang="zh-CN" sz="1600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、回档确认：回档时主力净买额红肥绿瘦且不跌破辅助线</a:t>
            </a:r>
            <a:endParaRPr lang="zh-CN" sz="1600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zh-CN" sz="1600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4、捕捞金叉：关注回档调整后的</a:t>
            </a:r>
            <a:r>
              <a:rPr 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再次启动最佳买点</a:t>
            </a:r>
            <a:endParaRPr lang="zh-CN" sz="16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endParaRPr lang="zh-CN" sz="16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en-US" alt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5</a:t>
            </a:r>
            <a:r>
              <a:rPr lang="zh-CN" altLang="en-US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、背离死叉</a:t>
            </a:r>
            <a:r>
              <a:rPr lang="en-US" alt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+</a:t>
            </a:r>
            <a:r>
              <a:rPr lang="zh-CN" altLang="en-US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跌破辅助线，离场信号</a:t>
            </a:r>
            <a:endParaRPr lang="zh-CN" altLang="en-US" sz="16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92090" y="3035935"/>
            <a:ext cx="3167380" cy="1578610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49930" y="25400"/>
            <a:ext cx="63373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案例回顾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" y="723900"/>
            <a:ext cx="10896600" cy="541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66840" y="1526540"/>
            <a:ext cx="1454150" cy="52197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4"/>
          </a:fillRef>
          <a:effectRef idx="2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en-US" altLang="zh-CN" sz="1400">
                <a:sym typeface="+mn-ea"/>
              </a:rPr>
              <a:t>2024</a:t>
            </a:r>
            <a:r>
              <a:rPr lang="zh-CN" altLang="en-US" sz="1400">
                <a:sym typeface="+mn-ea"/>
              </a:rPr>
              <a:t>年</a:t>
            </a:r>
            <a:r>
              <a:rPr lang="en-US" altLang="zh-CN" sz="1400">
                <a:sym typeface="+mn-ea"/>
              </a:rPr>
              <a:t>4</a:t>
            </a:r>
            <a:r>
              <a:rPr lang="zh-CN" altLang="en-US" sz="1400">
                <a:sym typeface="+mn-ea"/>
              </a:rPr>
              <a:t>月</a:t>
            </a:r>
            <a:r>
              <a:rPr lang="en-US" altLang="zh-CN" sz="1400">
                <a:sym typeface="+mn-ea"/>
              </a:rPr>
              <a:t>10</a:t>
            </a:r>
            <a:r>
              <a:rPr lang="zh-CN" altLang="en-US" sz="1400">
                <a:sym typeface="+mn-ea"/>
              </a:rPr>
              <a:t>日</a:t>
            </a:r>
            <a:endParaRPr lang="zh-CN" altLang="en-US" sz="1400">
              <a:sym typeface="+mn-ea"/>
            </a:endParaRPr>
          </a:p>
          <a:p>
            <a:pPr algn="ctr"/>
            <a:r>
              <a:rPr lang="zh-CN" altLang="en-US" sz="1400">
                <a:sym typeface="+mn-ea"/>
              </a:rPr>
              <a:t>案例回顾</a:t>
            </a:r>
            <a:endParaRPr lang="zh-CN" altLang="en-US" sz="140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49930" y="25400"/>
            <a:ext cx="63373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实战演练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r="30265"/>
          <a:stretch>
            <a:fillRect/>
          </a:stretch>
        </p:blipFill>
        <p:spPr>
          <a:xfrm>
            <a:off x="264160" y="4544060"/>
            <a:ext cx="6276975" cy="18599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871220"/>
            <a:ext cx="6276340" cy="3449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120" y="934720"/>
            <a:ext cx="4619625" cy="419544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 b="33292"/>
          <a:stretch>
            <a:fillRect/>
          </a:stretch>
        </p:blipFill>
        <p:spPr>
          <a:xfrm>
            <a:off x="8250555" y="3509010"/>
            <a:ext cx="3346450" cy="28943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056630" cy="1287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筹码分布看透主力行为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44955" y="973455"/>
            <a:ext cx="9464040" cy="532384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4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3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jUxNmU2Yzc2MjNiNjJjZGFlY2Q1MzYxMGIzYTQ4YWEifQ=="/>
  <p:tag name="resource_record_key" val="{&quot;29&quot;:[20426316,20426264,20498647,20405937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1365</Words>
  <Application>WPS 演示</Application>
  <PresentationFormat>宽屏</PresentationFormat>
  <Paragraphs>128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华文细黑</vt:lpstr>
      <vt:lpstr>微软雅黑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522</cp:revision>
  <dcterms:created xsi:type="dcterms:W3CDTF">2019-06-19T02:08:00Z</dcterms:created>
  <dcterms:modified xsi:type="dcterms:W3CDTF">2024-04-17T06:30:18Z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66AD1FA1C67D4010AB819694EA79968A_13</vt:lpwstr>
  </property>
</Properties>
</file>