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20"/>
  </p:handoutMasterIdLst>
  <p:sldIdLst>
    <p:sldId id="263" r:id="rId3"/>
    <p:sldId id="718" r:id="rId4"/>
    <p:sldId id="755" r:id="rId5"/>
    <p:sldId id="801" r:id="rId7"/>
    <p:sldId id="719" r:id="rId8"/>
    <p:sldId id="790" r:id="rId9"/>
    <p:sldId id="343" r:id="rId10"/>
    <p:sldId id="562" r:id="rId11"/>
    <p:sldId id="691" r:id="rId12"/>
    <p:sldId id="609" r:id="rId13"/>
    <p:sldId id="699" r:id="rId14"/>
    <p:sldId id="700" r:id="rId15"/>
    <p:sldId id="791" r:id="rId16"/>
    <p:sldId id="792" r:id="rId17"/>
    <p:sldId id="751" r:id="rId18"/>
    <p:sldId id="273" r:id="rId19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EFF"/>
    <a:srgbClr val="F0B928"/>
    <a:srgbClr val="FFFAD7"/>
    <a:srgbClr val="FFFD9C"/>
    <a:srgbClr val="FFFEED"/>
    <a:srgbClr val="FFF5AD"/>
    <a:srgbClr val="FFF9CA"/>
    <a:srgbClr val="FFF4A1"/>
    <a:srgbClr val="F5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7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02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3:39:35.021" idx="1">
    <p:pos x="10" y="10"/>
    <p:text>启迪环境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3:39:35.021" idx="1">
    <p:pos x="10" y="10"/>
    <p:text>启迪环境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3:39:35.021" idx="1">
    <p:pos x="10" y="10"/>
    <p:text>启迪环境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3:39:35.021" idx="1">
    <p:pos x="10" y="10"/>
    <p:text>启迪环境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人永远赚不到</a:t>
            </a:r>
            <a:r>
              <a:rPr lang="en-US" altLang="zh-CN"/>
              <a:t>ta</a:t>
            </a:r>
            <a:r>
              <a:rPr lang="zh-CN" altLang="en-US"/>
              <a:t>认知以外的钱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4.png"/><Relationship Id="rId1" Type="http://schemas.openxmlformats.org/officeDocument/2006/relationships/tags" Target="../tags/tag4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5.xml"/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4.xml"/><Relationship Id="rId4" Type="http://schemas.openxmlformats.org/officeDocument/2006/relationships/image" Target="../media/image17.png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comments" Target="../comments/comment6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7.xml"/><Relationship Id="rId3" Type="http://schemas.openxmlformats.org/officeDocument/2006/relationships/image" Target="../media/image18.png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7.xml"/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90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92.xml"/><Relationship Id="rId2" Type="http://schemas.openxmlformats.org/officeDocument/2006/relationships/image" Target="../media/image21.png"/><Relationship Id="rId1" Type="http://schemas.openxmlformats.org/officeDocument/2006/relationships/tags" Target="../tags/tag91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tags" Target="../tags/tag94.xml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0" Type="http://schemas.openxmlformats.org/officeDocument/2006/relationships/notesSlide" Target="../notesSlides/notesSlide11.xml"/><Relationship Id="rId1" Type="http://schemas.openxmlformats.org/officeDocument/2006/relationships/tags" Target="../tags/tag93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96.xml"/><Relationship Id="rId2" Type="http://schemas.openxmlformats.org/officeDocument/2006/relationships/image" Target="../media/image28.png"/><Relationship Id="rId1" Type="http://schemas.openxmlformats.org/officeDocument/2006/relationships/tags" Target="../tags/tag9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1.xml"/><Relationship Id="rId5" Type="http://schemas.openxmlformats.org/officeDocument/2006/relationships/image" Target="../media/image2.png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49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comments" Target="../comments/comment2.xml"/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5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3.xml"/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5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tags" Target="../tags/tag63.xml"/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3" Type="http://schemas.openxmlformats.org/officeDocument/2006/relationships/comments" Target="../comments/comment4.xml"/><Relationship Id="rId22" Type="http://schemas.openxmlformats.org/officeDocument/2006/relationships/notesSlide" Target="../notesSlides/notesSlide4.xml"/><Relationship Id="rId21" Type="http://schemas.openxmlformats.org/officeDocument/2006/relationships/slideLayout" Target="../slideLayouts/slideLayout3.xml"/><Relationship Id="rId20" Type="http://schemas.openxmlformats.org/officeDocument/2006/relationships/tags" Target="../tags/tag75.xml"/><Relationship Id="rId2" Type="http://schemas.openxmlformats.org/officeDocument/2006/relationships/tags" Target="../tags/tag57.xml"/><Relationship Id="rId19" Type="http://schemas.openxmlformats.org/officeDocument/2006/relationships/tags" Target="../tags/tag74.xml"/><Relationship Id="rId18" Type="http://schemas.openxmlformats.org/officeDocument/2006/relationships/tags" Target="../tags/tag73.xml"/><Relationship Id="rId17" Type="http://schemas.openxmlformats.org/officeDocument/2006/relationships/tags" Target="../tags/tag72.xml"/><Relationship Id="rId16" Type="http://schemas.openxmlformats.org/officeDocument/2006/relationships/tags" Target="../tags/tag71.xml"/><Relationship Id="rId15" Type="http://schemas.openxmlformats.org/officeDocument/2006/relationships/tags" Target="../tags/tag70.xml"/><Relationship Id="rId14" Type="http://schemas.openxmlformats.org/officeDocument/2006/relationships/tags" Target="../tags/tag69.xml"/><Relationship Id="rId13" Type="http://schemas.openxmlformats.org/officeDocument/2006/relationships/tags" Target="../tags/tag68.xml"/><Relationship Id="rId12" Type="http://schemas.openxmlformats.org/officeDocument/2006/relationships/tags" Target="../tags/tag67.xml"/><Relationship Id="rId11" Type="http://schemas.openxmlformats.org/officeDocument/2006/relationships/tags" Target="../tags/tag66.xml"/><Relationship Id="rId10" Type="http://schemas.openxmlformats.org/officeDocument/2006/relationships/tags" Target="../tags/tag65.xml"/><Relationship Id="rId1" Type="http://schemas.openxmlformats.org/officeDocument/2006/relationships/tags" Target="../tags/tag56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8.xml"/><Relationship Id="rId3" Type="http://schemas.openxmlformats.org/officeDocument/2006/relationships/image" Target="../media/image13.png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1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70635" y="1350645"/>
            <a:ext cx="9650730" cy="216852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短线王系列培训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“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三板斧</a:t>
            </a: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”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走天下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66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algn="r"/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392545" y="3903345"/>
            <a:ext cx="3623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2285" y="3229610"/>
            <a:ext cx="16637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en-US" altLang="zh-CN" sz="20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2025-1-15</a:t>
            </a:r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r="65311"/>
          <a:stretch>
            <a:fillRect/>
          </a:stretch>
        </p:blipFill>
        <p:spPr>
          <a:xfrm>
            <a:off x="1381125" y="1217295"/>
            <a:ext cx="2290445" cy="49726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81241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、综合运用：</a:t>
            </a:r>
            <a:r>
              <a:rPr 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趋势资金买卖点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84295" y="2827020"/>
            <a:ext cx="34842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FF0000"/>
                </a:solidFill>
              </a:rPr>
              <a:t>①有明显的调整波段（重心下移）</a:t>
            </a:r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 b="1">
                <a:solidFill>
                  <a:srgbClr val="FF0000"/>
                </a:solidFill>
              </a:rPr>
              <a:t>②没有顶背离</a:t>
            </a:r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 b="1">
                <a:solidFill>
                  <a:srgbClr val="FF0000"/>
                </a:solidFill>
              </a:rPr>
              <a:t>③没有低开缺口压力</a:t>
            </a:r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 b="1">
                <a:solidFill>
                  <a:srgbClr val="FF0000"/>
                </a:solidFill>
              </a:rPr>
              <a:t>④距离智能辅助线不能太远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8540" y="1217295"/>
            <a:ext cx="4077335" cy="49739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圆角矩形 9"/>
          <p:cNvSpPr/>
          <p:nvPr/>
        </p:nvSpPr>
        <p:spPr>
          <a:xfrm>
            <a:off x="1578610" y="6079490"/>
            <a:ext cx="9068435" cy="42799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mpd="sng">
            <a:solidFill>
              <a:srgbClr val="FF0000"/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n>
                <a:solidFill>
                  <a:srgbClr val="FF0000"/>
                </a:solidFill>
                <a:prstDash val="sysDash"/>
              </a:ln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1241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、买点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53340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80870" y="6115050"/>
            <a:ext cx="8667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左侧：</a:t>
            </a:r>
            <a:r>
              <a:rPr lang="zh-CN" altLang="en-US"/>
              <a:t>提前埋伏，有先手隔日冲高容易卖在高点；</a:t>
            </a:r>
            <a:r>
              <a:rPr lang="zh-CN" altLang="en-US" b="1">
                <a:solidFill>
                  <a:srgbClr val="FF0000"/>
                </a:solidFill>
              </a:rPr>
              <a:t>右侧：</a:t>
            </a:r>
            <a:r>
              <a:rPr lang="zh-CN" altLang="en-US"/>
              <a:t>增加确定性，但机动性不足</a:t>
            </a: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70" y="838835"/>
            <a:ext cx="11071860" cy="52012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28028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、卖点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595" y="1487170"/>
            <a:ext cx="4803140" cy="49263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6538595" y="836930"/>
            <a:ext cx="4840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止损卖点（如果下影线太长，改为</a:t>
            </a:r>
            <a:r>
              <a:rPr lang="en-US" altLang="zh-CN" b="1">
                <a:solidFill>
                  <a:srgbClr val="FF0000"/>
                </a:solidFill>
              </a:rPr>
              <a:t>-5%</a:t>
            </a:r>
            <a:r>
              <a:rPr lang="zh-CN" altLang="en-US" b="1">
                <a:solidFill>
                  <a:srgbClr val="FF0000"/>
                </a:solidFill>
              </a:rPr>
              <a:t>止损）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69035" y="836930"/>
            <a:ext cx="42557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止盈卖点（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分钟死叉起码</a:t>
            </a:r>
            <a:r>
              <a:rPr lang="en-US" altLang="zh-CN" b="1">
                <a:solidFill>
                  <a:srgbClr val="FF0000"/>
                </a:solidFill>
              </a:rPr>
              <a:t>T</a:t>
            </a:r>
            <a:r>
              <a:rPr lang="zh-CN" altLang="en-US" b="1">
                <a:solidFill>
                  <a:srgbClr val="FF0000"/>
                </a:solidFill>
              </a:rPr>
              <a:t>一次，顶背离死叉坚决离场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035" y="1482090"/>
            <a:ext cx="4538345" cy="49314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-66040" y="658241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861695"/>
            <a:ext cx="10169525" cy="57207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-66040" y="658241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927735"/>
            <a:ext cx="7307580" cy="56546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315" y="1072515"/>
            <a:ext cx="4652645" cy="13779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950" y="2450465"/>
            <a:ext cx="4652010" cy="12255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3315" y="3676015"/>
            <a:ext cx="4652010" cy="88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2680" y="5356225"/>
            <a:ext cx="4653280" cy="10477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3950" y="4504690"/>
            <a:ext cx="4652010" cy="8515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8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-66040" y="658241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50" y="933450"/>
            <a:ext cx="9900285" cy="55689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384108" y="1743075"/>
            <a:ext cx="7325995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唯信自己相信的</a:t>
            </a:r>
            <a:endParaRPr 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69210" y="2552065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61640" y="-635"/>
            <a:ext cx="6810375" cy="612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大盘状态</a:t>
            </a: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44370" y="1907540"/>
            <a:ext cx="7750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</a:rPr>
              <a:t>光刻机龙头</a:t>
            </a:r>
            <a:r>
              <a:rPr lang="en-US" altLang="zh-CN" b="1">
                <a:solidFill>
                  <a:schemeClr val="bg1"/>
                </a:solidFill>
              </a:rPr>
              <a:t>ASML</a:t>
            </a:r>
            <a:r>
              <a:rPr lang="zh-CN" altLang="en-US" b="1">
                <a:solidFill>
                  <a:schemeClr val="bg1"/>
                </a:solidFill>
              </a:rPr>
              <a:t>提前发布的业绩大幅不及预期，拖累了整个半导体板块，也导致以科技股为主的纳指跌逾1%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289810" y="4333875"/>
            <a:ext cx="7750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b="1">
                <a:solidFill>
                  <a:schemeClr val="bg1"/>
                </a:solidFill>
              </a:rPr>
              <a:t>财联社10月15日电，据韩国媒体15日报道，朝鲜炸毁韩朝边境部分道路</a:t>
            </a:r>
            <a:endParaRPr b="1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46520" y="3080385"/>
            <a:ext cx="561848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/>
              <a:t>平均股价</a:t>
            </a:r>
            <a:r>
              <a:rPr lang="zh-CN" sz="1600">
                <a:highlight>
                  <a:srgbClr val="FFFF00"/>
                </a:highlight>
              </a:rPr>
              <a:t>牛线走平，熊线下移</a:t>
            </a:r>
            <a:r>
              <a:rPr lang="zh-CN" sz="1600"/>
              <a:t>，代表震荡洗盘</a:t>
            </a:r>
            <a:endParaRPr lang="zh-CN" sz="1600"/>
          </a:p>
          <a:p>
            <a:endParaRPr lang="zh-CN" sz="1600"/>
          </a:p>
          <a:p>
            <a:r>
              <a:rPr lang="zh-CN" sz="1600"/>
              <a:t>策略：底背离金叉初期的</a:t>
            </a:r>
            <a:r>
              <a:rPr lang="en-US" altLang="zh-CN" sz="1600"/>
              <a:t>60</a:t>
            </a:r>
            <a:r>
              <a:rPr lang="zh-CN" altLang="en-US" sz="1600"/>
              <a:t>分钟回档，具备低吸博弈性价比</a:t>
            </a:r>
            <a:endParaRPr lang="zh-CN" altLang="en-US" sz="1600"/>
          </a:p>
          <a:p>
            <a:r>
              <a:rPr lang="zh-CN" altLang="en-US" sz="1600"/>
              <a:t>不过因为流动资金没有连续翻红，仓位还是要控制，整体仓位</a:t>
            </a:r>
            <a:r>
              <a:rPr lang="en-US" altLang="zh-CN" sz="1600">
                <a:highlight>
                  <a:srgbClr val="FFFF00"/>
                </a:highlight>
              </a:rPr>
              <a:t>3-4</a:t>
            </a:r>
            <a:r>
              <a:rPr lang="zh-CN" altLang="en-US" sz="1600">
                <a:highlight>
                  <a:srgbClr val="FFFF00"/>
                </a:highlight>
              </a:rPr>
              <a:t>成</a:t>
            </a:r>
            <a:endParaRPr lang="zh-CN" sz="1600" b="1">
              <a:highlight>
                <a:srgbClr val="FFFF00"/>
              </a:highlight>
            </a:endParaRPr>
          </a:p>
          <a:p>
            <a:endParaRPr lang="zh-CN" altLang="en-US" sz="1600"/>
          </a:p>
          <a:p>
            <a:r>
              <a:rPr lang="zh-CN" altLang="en-US" sz="1600" b="1">
                <a:solidFill>
                  <a:srgbClr val="FF0000"/>
                </a:solidFill>
              </a:rPr>
              <a:t>【</a:t>
            </a:r>
            <a:r>
              <a:rPr lang="zh-CN" altLang="en-US" sz="1600" b="1">
                <a:solidFill>
                  <a:srgbClr val="FF0000"/>
                </a:solidFill>
                <a:sym typeface="+mn-ea"/>
              </a:rPr>
              <a:t>板块</a:t>
            </a:r>
            <a:r>
              <a:rPr lang="zh-CN" altLang="en-US" sz="1600" b="1">
                <a:solidFill>
                  <a:srgbClr val="FF0000"/>
                </a:solidFill>
              </a:rPr>
              <a:t>】</a:t>
            </a:r>
            <a:endParaRPr lang="zh-CN" altLang="en-US" sz="1600" b="1">
              <a:solidFill>
                <a:srgbClr val="FF0000"/>
              </a:solidFill>
            </a:endParaRPr>
          </a:p>
          <a:p>
            <a:r>
              <a:rPr lang="zh-CN" sz="1600">
                <a:highlight>
                  <a:srgbClr val="FFFF00"/>
                </a:highlight>
              </a:rPr>
              <a:t>金融、机器人、小红书、</a:t>
            </a:r>
            <a:r>
              <a:rPr lang="en-US" altLang="zh-CN" sz="1600">
                <a:highlight>
                  <a:srgbClr val="FFFF00"/>
                </a:highlight>
              </a:rPr>
              <a:t>AI</a:t>
            </a:r>
            <a:r>
              <a:rPr lang="zh-CN" altLang="en-US" sz="1600">
                <a:highlight>
                  <a:srgbClr val="FFFF00"/>
                </a:highlight>
              </a:rPr>
              <a:t>眼镜、零售消费</a:t>
            </a:r>
            <a:endParaRPr lang="zh-CN" altLang="en-US" sz="1600">
              <a:highlight>
                <a:srgbClr val="FFFF00"/>
              </a:highlight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940" y="1129030"/>
            <a:ext cx="3977640" cy="17240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75" y="852805"/>
            <a:ext cx="5468620" cy="56305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44370" y="1907540"/>
            <a:ext cx="7750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</a:rPr>
              <a:t>光刻机龙头</a:t>
            </a:r>
            <a:r>
              <a:rPr lang="en-US" altLang="zh-CN" b="1">
                <a:solidFill>
                  <a:schemeClr val="bg1"/>
                </a:solidFill>
              </a:rPr>
              <a:t>ASML</a:t>
            </a:r>
            <a:r>
              <a:rPr lang="zh-CN" altLang="en-US" b="1">
                <a:solidFill>
                  <a:schemeClr val="bg1"/>
                </a:solidFill>
              </a:rPr>
              <a:t>提前发布的业绩大幅不及预期，拖累了整个半导体板块，也导致以科技股为主的纳指跌逾1%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289810" y="4333875"/>
            <a:ext cx="7750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b="1">
                <a:solidFill>
                  <a:schemeClr val="bg1"/>
                </a:solidFill>
              </a:rPr>
              <a:t>财联社10月15日电，据韩国媒体15日报道，朝鲜炸毁韩朝边境部分道路</a:t>
            </a:r>
            <a:endParaRPr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915" y="3719195"/>
            <a:ext cx="4772025" cy="12680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1268730" y="13017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月</a:t>
            </a:r>
            <a:r>
              <a:rPr lang="en-US" altLang="zh-CN"/>
              <a:t>14</a:t>
            </a:r>
            <a:r>
              <a:rPr lang="zh-CN" altLang="en-US"/>
              <a:t>日</a:t>
            </a:r>
            <a:r>
              <a:rPr lang="zh-CN" altLang="en-US">
                <a:highlight>
                  <a:srgbClr val="FFFF00"/>
                </a:highlight>
              </a:rPr>
              <a:t>竞价</a:t>
            </a:r>
            <a:r>
              <a:rPr lang="zh-CN" altLang="en-US"/>
              <a:t>提示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机器人</a:t>
            </a:r>
            <a:r>
              <a:rPr lang="zh-CN" altLang="en-US"/>
              <a:t>板块机会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15" y="2168525"/>
            <a:ext cx="4772025" cy="15430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860" y="2552700"/>
            <a:ext cx="5123180" cy="16141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6506210" y="126238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月</a:t>
            </a:r>
            <a:r>
              <a:rPr lang="en-US" altLang="zh-CN"/>
              <a:t>15</a:t>
            </a:r>
            <a:r>
              <a:rPr lang="zh-CN" altLang="en-US"/>
              <a:t>日</a:t>
            </a:r>
            <a:r>
              <a:rPr lang="zh-CN" altLang="en-US">
                <a:highlight>
                  <a:srgbClr val="FFFF00"/>
                </a:highlight>
              </a:rPr>
              <a:t>竞价</a:t>
            </a:r>
            <a:r>
              <a:rPr lang="zh-CN" altLang="en-US"/>
              <a:t>提示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机器人</a:t>
            </a:r>
            <a:r>
              <a:rPr lang="zh-CN" altLang="en-US"/>
              <a:t>板块不及预期，开盘后大概率冲高分化</a:t>
            </a:r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915" y="4987290"/>
            <a:ext cx="4772025" cy="9067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69210" y="2552065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上升回档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资金三板斧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61640" y="-635"/>
            <a:ext cx="6810375" cy="612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炒股入门</a:t>
            </a:r>
            <a:r>
              <a:rPr lang="en-US" alt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“</a:t>
            </a:r>
            <a:r>
              <a:rPr lang="zh-CN" altLang="en-US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三板斧</a:t>
            </a:r>
            <a:r>
              <a:rPr lang="en-US" alt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”</a:t>
            </a: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70" y="1209040"/>
            <a:ext cx="6486525" cy="4676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1495" y="1170305"/>
            <a:ext cx="4720590" cy="53130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70" y="1209040"/>
            <a:ext cx="6257290" cy="45116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1495" y="992505"/>
            <a:ext cx="4720590" cy="53130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61640" y="-635"/>
            <a:ext cx="6810375" cy="612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炒股入门</a:t>
            </a:r>
            <a:r>
              <a:rPr lang="en-US" alt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“</a:t>
            </a:r>
            <a:r>
              <a:rPr lang="zh-CN" altLang="en-US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三板斧</a:t>
            </a:r>
            <a:r>
              <a:rPr lang="en-US" alt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”</a:t>
            </a: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83310" y="1659890"/>
            <a:ext cx="3049905" cy="3476625"/>
          </a:xfrm>
          <a:prstGeom prst="rect">
            <a:avLst/>
          </a:prstGeom>
          <a:ln w="6350" cap="flat" cmpd="sng" algn="ctr">
            <a:solidFill>
              <a:schemeClr val="accent2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进入</a:t>
            </a:r>
            <a:r>
              <a:rPr lang="en-US" altLang="zh-CN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A</a:t>
            </a:r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股市场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你是根据什么来选股？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又是根据什么来做买卖？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endParaRPr lang="en-US" altLang="zh-CN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万千头绪，止于一端！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  <a:sym typeface="+mn-ea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短线王教我们的是炒股入门的第一个盈利模式</a:t>
            </a:r>
            <a:r>
              <a:rPr lang="en-US" altLang="zh-CN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——</a:t>
            </a:r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上升回档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  <a:sym typeface="+mn-ea"/>
            </a:endParaRPr>
          </a:p>
          <a:p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553585" y="1139190"/>
            <a:ext cx="7071995" cy="5042535"/>
            <a:chOff x="7702" y="1793"/>
            <a:chExt cx="11137" cy="7941"/>
          </a:xfrm>
        </p:grpSpPr>
        <p:grpSp>
          <p:nvGrpSpPr>
            <p:cNvPr id="10" name="组合 9"/>
            <p:cNvGrpSpPr/>
            <p:nvPr/>
          </p:nvGrpSpPr>
          <p:grpSpPr>
            <a:xfrm>
              <a:off x="8643" y="2163"/>
              <a:ext cx="9955" cy="6528"/>
              <a:chOff x="497" y="2061"/>
              <a:chExt cx="13348" cy="6397"/>
            </a:xfrm>
          </p:grpSpPr>
          <p:grpSp>
            <p:nvGrpSpPr>
              <p:cNvPr id="44" name="组合 43"/>
              <p:cNvGrpSpPr/>
              <p:nvPr>
                <p:custDataLst>
                  <p:tags r:id="rId3"/>
                </p:custDataLst>
              </p:nvPr>
            </p:nvGrpSpPr>
            <p:grpSpPr>
              <a:xfrm rot="0">
                <a:off x="5266" y="2061"/>
                <a:ext cx="8144" cy="5806"/>
                <a:chOff x="3619341" y="440541"/>
                <a:chExt cx="5203833" cy="3654168"/>
              </a:xfrm>
            </p:grpSpPr>
            <p:sp>
              <p:nvSpPr>
                <p:cNvPr id="47" name="文本框 46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7092808" y="3550095"/>
                  <a:ext cx="1730366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r>
                    <a:rPr lang="zh-CN" altLang="en-US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主力追踪</a:t>
                  </a:r>
                  <a:endParaRPr lang="zh-CN" altLang="en-US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文本框 51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3619341" y="440541"/>
                  <a:ext cx="2042190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pPr algn="r"/>
                  <a:r>
                    <a:rPr lang="zh-CN" altLang="en-US" sz="1900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智能辅助线</a:t>
                  </a:r>
                  <a:endParaRPr lang="zh-CN" altLang="en-US" sz="1900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" name="文本框 7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830" y="2446"/>
                <a:ext cx="4336" cy="595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1">
                <a:noAutofit/>
              </a:bodyPr>
              <a:p>
                <a:pPr algn="ctr"/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rPr>
                  <a:t>上升趋势、下降趋势、横盘趋势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endParaRPr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>
                <a:off x="4831" y="4604"/>
                <a:ext cx="4246" cy="3262"/>
                <a:chOff x="4019" y="4638"/>
                <a:chExt cx="5679" cy="3962"/>
              </a:xfrm>
            </p:grpSpPr>
            <p:sp>
              <p:nvSpPr>
                <p:cNvPr id="9" name="等腰三角形 8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4019" y="4638"/>
                  <a:ext cx="5679" cy="3962"/>
                </a:xfrm>
                <a:prstGeom prst="triangle">
                  <a:avLst/>
                </a:prstGeom>
                <a:noFill/>
                <a:ln w="1270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>
                  <a:normAutofit/>
                </a:bodyPr>
                <a:p>
                  <a:pPr algn="ctr"/>
                  <a:endParaRPr lang="zh-CN" altLang="en-US" sz="1350"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" name="文本框 10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5151" y="6608"/>
                  <a:ext cx="3172" cy="12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炒股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三板斧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19" name="文本框 18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497" y="7590"/>
                <a:ext cx="2800" cy="463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/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  <a:sym typeface="+mn-ea"/>
                  </a:rPr>
                  <a:t>强弱金叉、顶底背离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+mn-ea"/>
                </a:endParaRPr>
              </a:p>
            </p:txBody>
          </p:sp>
          <p:sp>
            <p:nvSpPr>
              <p:cNvPr id="60" name="文本框 59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265" y="7833"/>
                <a:ext cx="3580" cy="463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>
                  <a:buClrTx/>
                  <a:buSzTx/>
                  <a:buFontTx/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</a:rPr>
                  <a:t>回档低吸、资金新高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charset="-122"/>
                </a:endParaRPr>
              </a:p>
            </p:txBody>
          </p:sp>
          <p:sp>
            <p:nvSpPr>
              <p:cNvPr id="12" name="任意多边形 11"/>
              <p:cNvSpPr/>
              <p:nvPr>
                <p:custDataLst>
                  <p:tags r:id="rId11"/>
                </p:custDataLst>
              </p:nvPr>
            </p:nvSpPr>
            <p:spPr>
              <a:xfrm rot="2157230">
                <a:off x="3388" y="6808"/>
                <a:ext cx="2309" cy="1650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BD0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5" name="文本框 64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3598" y="7370"/>
                <a:ext cx="1853" cy="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买卖点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" name="任意多边形 13"/>
              <p:cNvSpPr/>
              <p:nvPr>
                <p:custDataLst>
                  <p:tags r:id="rId13"/>
                </p:custDataLst>
              </p:nvPr>
            </p:nvSpPr>
            <p:spPr>
              <a:xfrm rot="2157230">
                <a:off x="8005" y="6797"/>
                <a:ext cx="2252" cy="1637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09D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65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8462" y="7370"/>
                <a:ext cx="1217" cy="46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资金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" name="任意多边形 14"/>
              <p:cNvSpPr/>
              <p:nvPr>
                <p:custDataLst>
                  <p:tags r:id="rId15"/>
                </p:custDataLst>
              </p:nvPr>
            </p:nvSpPr>
            <p:spPr>
              <a:xfrm rot="2157230">
                <a:off x="5669" y="3999"/>
                <a:ext cx="2514" cy="1822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F6FC6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 lnSpcReduction="10000"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7" name="文本框 66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6345" y="4602"/>
                <a:ext cx="1217" cy="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趋势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6" name="文本框 15"/>
            <p:cNvSpPr txBox="1"/>
            <p:nvPr>
              <p:custDataLst>
                <p:tags r:id="rId17"/>
              </p:custDataLst>
            </p:nvPr>
          </p:nvSpPr>
          <p:spPr>
            <a:xfrm>
              <a:off x="8121" y="7123"/>
              <a:ext cx="2181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捕捞季节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18"/>
              </p:custDataLst>
            </p:nvPr>
          </p:nvSpPr>
          <p:spPr>
            <a:xfrm>
              <a:off x="12002" y="3347"/>
              <a:ext cx="2468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sz="1900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智能辅助线</a:t>
              </a:r>
              <a:endParaRPr lang="zh-CN" altLang="en-US" sz="1900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19"/>
              </p:custDataLst>
            </p:nvPr>
          </p:nvSpPr>
          <p:spPr>
            <a:xfrm>
              <a:off x="16022" y="7205"/>
              <a:ext cx="2092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ct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主力追踪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  <a:p>
              <a:pPr algn="ct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主力净买额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702" y="1793"/>
              <a:ext cx="11137" cy="7941"/>
            </a:xfrm>
            <a:prstGeom prst="rect">
              <a:avLst/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</p:spTree>
    <p:custDataLst>
      <p:tags r:id="rId2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766570" y="0"/>
            <a:ext cx="8898255" cy="6769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三板斧实战</a:t>
            </a:r>
            <a:r>
              <a:rPr lang="en-US" alt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——</a:t>
            </a:r>
            <a:r>
              <a:rPr lang="zh-CN" altLang="en-US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上升回档</a:t>
            </a:r>
            <a:endParaRPr kumimoji="0" lang="zh-CN" altLang="en-US" sz="4400" b="1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43375" y="6115050"/>
            <a:ext cx="4806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基础应用：上升趋势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红肥绿瘦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捕捞季节金叉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55" y="1116965"/>
            <a:ext cx="10553700" cy="49269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573020" y="0"/>
            <a:ext cx="7722235" cy="704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资金进阶：洞悉主力意图</a:t>
            </a:r>
            <a:endParaRPr kumimoji="0" lang="zh-CN" altLang="en-US" sz="40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72385" y="6115050"/>
            <a:ext cx="8229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通过资金流向判别主力意图：死叉调整期间，主力净买额</a:t>
            </a:r>
            <a:r>
              <a:rPr lang="en-US" altLang="zh-CN"/>
              <a:t>“</a:t>
            </a:r>
            <a:r>
              <a:rPr lang="zh-CN" altLang="en-US"/>
              <a:t>上楼梯</a:t>
            </a:r>
            <a:r>
              <a:rPr lang="en-US" altLang="zh-CN"/>
              <a:t>”</a:t>
            </a:r>
            <a:r>
              <a:rPr lang="zh-CN" altLang="en-US"/>
              <a:t>还是</a:t>
            </a:r>
            <a:r>
              <a:rPr lang="en-US" altLang="zh-CN"/>
              <a:t>“</a:t>
            </a:r>
            <a:r>
              <a:rPr lang="zh-CN" altLang="en-US"/>
              <a:t>下楼梯）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" y="942975"/>
            <a:ext cx="11109960" cy="5172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圆角矩形 5"/>
          <p:cNvSpPr/>
          <p:nvPr/>
        </p:nvSpPr>
        <p:spPr>
          <a:xfrm>
            <a:off x="3837305" y="1659255"/>
            <a:ext cx="1406525" cy="414972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5613400" y="1602740"/>
            <a:ext cx="1223010" cy="42062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7287260" y="1454150"/>
            <a:ext cx="1066800" cy="435483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3501390" y="3572510"/>
            <a:ext cx="1278255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/>
              <a:t>死叉调整，资金回流趋势，金叉强势反弹</a:t>
            </a:r>
            <a:endParaRPr lang="zh-CN" altLang="en-US" sz="1200" b="1"/>
          </a:p>
        </p:txBody>
      </p:sp>
      <p:sp>
        <p:nvSpPr>
          <p:cNvPr id="10" name="圆角矩形 9"/>
          <p:cNvSpPr/>
          <p:nvPr/>
        </p:nvSpPr>
        <p:spPr>
          <a:xfrm>
            <a:off x="5302250" y="3572510"/>
            <a:ext cx="1265555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/>
              <a:t>死叉调整，资金回流趋势，金叉强势反弹</a:t>
            </a:r>
            <a:endParaRPr lang="zh-CN" altLang="en-US" sz="1200" b="1"/>
          </a:p>
        </p:txBody>
      </p:sp>
      <p:sp>
        <p:nvSpPr>
          <p:cNvPr id="11" name="圆角矩形 10"/>
          <p:cNvSpPr/>
          <p:nvPr/>
        </p:nvSpPr>
        <p:spPr>
          <a:xfrm>
            <a:off x="6928485" y="3572510"/>
            <a:ext cx="1425575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/>
              <a:t>死叉调整，资金外流趋势，金叉诱多后破位</a:t>
            </a:r>
            <a:endParaRPr lang="zh-CN" altLang="en-US" sz="1200" b="1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45" y="942975"/>
            <a:ext cx="3067050" cy="1524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550545" y="22612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十字星</a:t>
            </a:r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lang="zh-CN" altLang="en-US" b="1">
                <a:solidFill>
                  <a:srgbClr val="FF0000"/>
                </a:solidFill>
              </a:rPr>
              <a:t>下影线</a:t>
            </a:r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lang="zh-CN" altLang="en-US" b="1">
                <a:solidFill>
                  <a:srgbClr val="FF0000"/>
                </a:solidFill>
              </a:rPr>
              <a:t>倒锤头线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2.xml><?xml version="1.0" encoding="utf-8"?>
<p:tagLst xmlns:p="http://schemas.openxmlformats.org/presentationml/2006/main">
  <p:tag name="KSO_WPP_MARK_KEY" val="34a5c737-2527-451b-a6cc-313a70f4ce21"/>
  <p:tag name="COMMONDATA" val="eyJoZGlkIjoiOTQ1ZjcwNmNkMTFhMjA1Zjg5NzQyMTQ1MGUxYmIzMWEifQ=="/>
  <p:tag name="commondata" val="eyJoZGlkIjoiMTE5OTlmMmY3Mzc0MTBlODE0YTNlMWY0MTJhZTZiYTYifQ==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334_3*i*0"/>
  <p:tag name="KSO_WM_TEMPLATE_CATEGORY" val="diagram"/>
  <p:tag name="KSO_WM_TEMPLATE_INDEX" val="334"/>
  <p:tag name="KSO_WM_UNIT_INDEX" val="0"/>
</p:tagLst>
</file>

<file path=ppt/tags/tag59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1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1_1"/>
  <p:tag name="KSO_WM_UNIT_ID" val="diagram20187073_1*q_h_a*1_1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62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1"/>
  <p:tag name="KSO_WM_UNIT_ID" val="diagram355_3*q_i*1_1"/>
  <p:tag name="KSO_WM_UNIT_CLEAR" val="1"/>
  <p:tag name="KSO_WM_UNIT_LAYERLEVEL" val="1_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3_1"/>
  <p:tag name="KSO_WM_UNIT_ID" val="diagram20187073_1*q_h_a*1_3_1"/>
  <p:tag name="KSO_WM_UNIT_LAYERLEVEL" val="1_1_1"/>
  <p:tag name="KSO_WM_UNIT_VALUE" val="13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65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2_1"/>
  <p:tag name="KSO_WM_UNIT_ID" val="diagram20187073_1*q_h_a*1_2_1"/>
  <p:tag name="KSO_WM_UNIT_LAYERLEVEL" val="1_1_1"/>
  <p:tag name="KSO_WM_UNIT_VALUE" val="12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66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5"/>
  <p:tag name="KSO_WM_UNIT_ID" val="diagram355_3*q_i*1_5"/>
  <p:tag name="KSO_WM_UNIT_CLEAR" val="1"/>
  <p:tag name="KSO_WM_UNIT_LAYERLEVEL" val="1_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2"/>
  <p:tag name="KSO_WM_UNIT_ID" val="diagram355_3*q_i*1_2"/>
  <p:tag name="KSO_WM_UNIT_CLEAR" val="1"/>
  <p:tag name="KSO_WM_UNIT_LAYERLEVEL" val="1_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7"/>
  <p:tag name="KSO_WM_UNIT_ID" val="diagram355_3*q_i*1_7"/>
  <p:tag name="KSO_WM_UNIT_CLEAR" val="1"/>
  <p:tag name="KSO_WM_UNIT_LAYERLEVEL" val="1_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3_1"/>
  <p:tag name="KSO_WM_UNIT_ID" val="diagram334_3*q_h_f*1_3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73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74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1597</Words>
  <Application>WPS 演示</Application>
  <PresentationFormat>宽屏</PresentationFormat>
  <Paragraphs>142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Arial</vt:lpstr>
      <vt:lpstr>宋体</vt:lpstr>
      <vt:lpstr>Wingdings</vt:lpstr>
      <vt:lpstr>Wingdings</vt:lpstr>
      <vt:lpstr>思源黑体 CN Light</vt:lpstr>
      <vt:lpstr>黑体</vt:lpstr>
      <vt:lpstr>思源黑体 CN Bold</vt:lpstr>
      <vt:lpstr>思源黑体 CN Medium</vt:lpstr>
      <vt:lpstr>思源黑体 CN Normal</vt:lpstr>
      <vt:lpstr>华文细黑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木栖鸟</cp:lastModifiedBy>
  <cp:revision>485</cp:revision>
  <dcterms:created xsi:type="dcterms:W3CDTF">2019-06-19T02:08:00Z</dcterms:created>
  <dcterms:modified xsi:type="dcterms:W3CDTF">2025-01-15T06:49:56Z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C0E5990FBD374481871A593989030A8F_13</vt:lpwstr>
  </property>
</Properties>
</file>