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9"/>
  </p:handoutMasterIdLst>
  <p:sldIdLst>
    <p:sldId id="263" r:id="rId3"/>
    <p:sldId id="718" r:id="rId4"/>
    <p:sldId id="670" r:id="rId5"/>
    <p:sldId id="719" r:id="rId7"/>
    <p:sldId id="698" r:id="rId8"/>
    <p:sldId id="343" r:id="rId9"/>
    <p:sldId id="562" r:id="rId10"/>
    <p:sldId id="691" r:id="rId11"/>
    <p:sldId id="609" r:id="rId12"/>
    <p:sldId id="699" r:id="rId13"/>
    <p:sldId id="700" r:id="rId14"/>
    <p:sldId id="730" r:id="rId15"/>
    <p:sldId id="731" r:id="rId16"/>
    <p:sldId id="696" r:id="rId17"/>
    <p:sldId id="273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7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EFF"/>
    <a:srgbClr val="FFFF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0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836" y="1291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6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14.png"/><Relationship Id="rId2" Type="http://schemas.openxmlformats.org/officeDocument/2006/relationships/tags" Target="../tags/tag85.xml"/><Relationship Id="rId11" Type="http://schemas.openxmlformats.org/officeDocument/2006/relationships/comments" Target="../comments/comment5.xml"/><Relationship Id="rId10" Type="http://schemas.openxmlformats.org/officeDocument/2006/relationships/notesSlide" Target="../notesSlides/notesSlide7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7.xml"/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2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tags" Target="../tags/tag91.xml"/><Relationship Id="rId1" Type="http://schemas.openxmlformats.org/officeDocument/2006/relationships/tags" Target="../tags/tag90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8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5.xml"/><Relationship Id="rId3" Type="http://schemas.openxmlformats.org/officeDocument/2006/relationships/image" Target="../media/image23.png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0.png"/><Relationship Id="rId8" Type="http://schemas.openxmlformats.org/officeDocument/2006/relationships/image" Target="../media/image29.png"/><Relationship Id="rId7" Type="http://schemas.openxmlformats.org/officeDocument/2006/relationships/image" Target="../media/image28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3" Type="http://schemas.openxmlformats.org/officeDocument/2006/relationships/comments" Target="../comments/comment9.xml"/><Relationship Id="rId12" Type="http://schemas.openxmlformats.org/officeDocument/2006/relationships/notesSlide" Target="../notesSlides/notesSlide11.xml"/><Relationship Id="rId11" Type="http://schemas.openxmlformats.org/officeDocument/2006/relationships/slideLayout" Target="../slideLayouts/slideLayout3.xml"/><Relationship Id="rId10" Type="http://schemas.openxmlformats.org/officeDocument/2006/relationships/tags" Target="../tags/tag98.xml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3.xml"/><Relationship Id="rId5" Type="http://schemas.openxmlformats.org/officeDocument/2006/relationships/image" Target="../media/image2.png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tags" Target="../tags/tag100.xml"/><Relationship Id="rId1" Type="http://schemas.openxmlformats.org/officeDocument/2006/relationships/tags" Target="../tags/tag9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4.xml"/><Relationship Id="rId5" Type="http://schemas.openxmlformats.org/officeDocument/2006/relationships/image" Target="../media/image9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3" Type="http://schemas.openxmlformats.org/officeDocument/2006/relationships/comments" Target="../comments/comment3.xml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10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83.xml"/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2024-09-18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860425"/>
            <a:ext cx="3991610" cy="292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5" y="3091815"/>
            <a:ext cx="3991610" cy="290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" y="860425"/>
            <a:ext cx="1103630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" y="860425"/>
            <a:ext cx="3495040" cy="2558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938780"/>
            <a:ext cx="3495040" cy="3063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、常规卖点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、特殊卖点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6430" y="98298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1.</a:t>
            </a:r>
            <a:r>
              <a:rPr lang="zh-CN" altLang="en-US" b="1">
                <a:solidFill>
                  <a:srgbClr val="FF0000"/>
                </a:solidFill>
              </a:rPr>
              <a:t>板块龙头明显走弱（甚至被按跌停）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7655" y="1603375"/>
            <a:ext cx="3803015" cy="45135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30" y="1614805"/>
            <a:ext cx="7090410" cy="30137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796925" y="5013960"/>
            <a:ext cx="54438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南京新百炒作干细胞概念，板块龙头海南海药开盘直接被按跌停，那么后排跟风个股也有兑现风险</a:t>
            </a:r>
            <a:endParaRPr lang="zh-CN" altLang="en-US"/>
          </a:p>
        </p:txBody>
      </p:sp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、特殊卖点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14880" y="10217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</a:rPr>
              <a:t>2.</a:t>
            </a:r>
            <a:r>
              <a:rPr lang="zh-CN" altLang="en-US" b="1">
                <a:solidFill>
                  <a:srgbClr val="FF0000"/>
                </a:solidFill>
              </a:rPr>
              <a:t>平均股价牛线下移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880" y="1544955"/>
            <a:ext cx="8279765" cy="478409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2355" y="746125"/>
            <a:ext cx="10352405" cy="5823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8480" y="4799330"/>
            <a:ext cx="1426210" cy="142621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0" y="2590800"/>
            <a:ext cx="4566285" cy="33362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0950" y="2015490"/>
            <a:ext cx="4566285" cy="1037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0950" y="2931160"/>
            <a:ext cx="4566920" cy="10991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40475" y="3892550"/>
            <a:ext cx="4566285" cy="1080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0475" y="4971415"/>
            <a:ext cx="4566920" cy="1016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9045" y="1884045"/>
            <a:ext cx="4577080" cy="103759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9205" y="2799715"/>
            <a:ext cx="4566920" cy="109918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10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305" y="5906135"/>
            <a:ext cx="98615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大盘状态：平均股价出现</a:t>
            </a:r>
            <a:r>
              <a:rPr lang="zh-CN" altLang="en-US" b="1">
                <a:solidFill>
                  <a:srgbClr val="FF0000"/>
                </a:solidFill>
              </a:rPr>
              <a:t>流动资金翻绿的金叉</a:t>
            </a:r>
            <a:r>
              <a:rPr lang="zh-CN" altLang="en-US"/>
              <a:t>，短线上攻拐头向下，弱反弹仍有被兑现的风险</a:t>
            </a:r>
            <a:endParaRPr lang="zh-CN" altLang="en-US"/>
          </a:p>
          <a:p>
            <a:r>
              <a:rPr lang="zh-CN" altLang="en-US"/>
              <a:t>策略：</a:t>
            </a:r>
            <a:r>
              <a:rPr lang="zh-CN"/>
              <a:t>逢</a:t>
            </a:r>
            <a:r>
              <a:rPr lang="en-US" altLang="zh-CN"/>
              <a:t>60</a:t>
            </a:r>
            <a:r>
              <a:rPr lang="zh-CN" altLang="en-US"/>
              <a:t>分钟反抽的死叉考虑</a:t>
            </a:r>
            <a:r>
              <a:rPr lang="en-US" altLang="zh-CN"/>
              <a:t>T</a:t>
            </a:r>
            <a:r>
              <a:rPr lang="zh-CN" altLang="en-US"/>
              <a:t>或减一部分，减少新仓开仓频率，整体控制</a:t>
            </a:r>
            <a:r>
              <a:rPr lang="en-US" altLang="zh-CN" b="1">
                <a:solidFill>
                  <a:srgbClr val="FF0000"/>
                </a:solidFill>
              </a:rPr>
              <a:t>1-2</a:t>
            </a:r>
            <a:r>
              <a:rPr lang="zh-CN" altLang="en-US" b="1">
                <a:solidFill>
                  <a:srgbClr val="FF0000"/>
                </a:solidFill>
              </a:rPr>
              <a:t>成仓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890" y="962660"/>
            <a:ext cx="3656965" cy="25336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230" y="962660"/>
            <a:ext cx="4598035" cy="47879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890" y="3632200"/>
            <a:ext cx="3656330" cy="21183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839470"/>
            <a:ext cx="8341995" cy="5440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9335" y="6268720"/>
            <a:ext cx="7711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（个股仅作为教学案例展示，历史涨幅不预示其未来表现，亦不代表未来收益承诺，市场有风险，投资需谨慎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3615055" y="325151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/>
            <a:r>
              <a:rPr lang="zh-CN" altLang="en-US" sz="1600" b="0" i="0">
                <a:latin typeface="-apple-system"/>
                <a:ea typeface="-apple-system"/>
              </a:rPr>
              <a:t></a:t>
            </a:r>
            <a:endParaRPr lang="zh-CN" altLang="en-US" sz="1600" b="0" i="0">
              <a:latin typeface="-apple-system"/>
              <a:ea typeface="-apple-system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32105" y="2661920"/>
          <a:ext cx="3917315" cy="3625215"/>
        </p:xfrm>
        <a:graphic>
          <a:graphicData uri="http://schemas.openxmlformats.org/drawingml/2006/table">
            <a:tbl>
              <a:tblPr/>
              <a:tblGrid>
                <a:gridCol w="621665"/>
                <a:gridCol w="755015"/>
                <a:gridCol w="2540635"/>
              </a:tblGrid>
              <a:tr h="549910">
                <a:tc gridSpan="3">
                  <a:txBody>
                    <a:bodyPr/>
                    <a:p>
                      <a:pPr marL="9525" indent="0" algn="ctr" fontAlgn="ctr"/>
                      <a:r>
                        <a:rPr lang="zh-CN" altLang="en-US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资金三板斧</a:t>
                      </a:r>
                      <a:r>
                        <a:rPr lang="en-US" altLang="zh-CN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案例回顾</a:t>
                      </a:r>
                      <a:endParaRPr lang="zh-CN" altLang="en-US" sz="1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54C5E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讲课时间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案例个股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短线表现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</a:tr>
              <a:tr h="207645">
                <a:tc rowSpan="2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盛景微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深物业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日二连板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rowSpan="3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天舟文化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天源迪科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苏大维格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07645">
                <a:tc rowSpan="2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东晶电子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天涨超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斯迪克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天最大涨幅超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rowSpan="4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阳光电源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周涨幅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，按照模式冲高止盈或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4000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广西广电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，按照模式冲高止盈或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三六五网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玲珑轮胎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</a:tr>
              <a:tr h="329565">
                <a:tc gridSpan="3">
                  <a:txBody>
                    <a:bodyPr/>
                    <a:p>
                      <a:pPr marL="9525" indent="0"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个股仅作为教学案例展示，历史涨幅不预示其未来表现，亦不代表未来收益承诺，市场有风险，投资需谨慎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0" y="839470"/>
            <a:ext cx="4641850" cy="5447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t="108" r="23221"/>
          <a:stretch>
            <a:fillRect/>
          </a:stretch>
        </p:blipFill>
        <p:spPr>
          <a:xfrm>
            <a:off x="516890" y="1222375"/>
            <a:ext cx="6945630" cy="47040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876540" y="2829560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②没有顶背离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③没有低开缺口压力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④距离智能辅助线不能太远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851785" y="34290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EFF"/>
                </a:solidFill>
                <a:highlight>
                  <a:srgbClr val="FFFF00"/>
                </a:highlight>
              </a:rPr>
              <a:t>9</a:t>
            </a:r>
            <a:r>
              <a:rPr lang="zh-CN" altLang="en-US" b="1">
                <a:solidFill>
                  <a:srgbClr val="FF0EFF"/>
                </a:solidFill>
                <a:highlight>
                  <a:srgbClr val="FFFF00"/>
                </a:highlight>
              </a:rPr>
              <a:t>月</a:t>
            </a:r>
            <a:r>
              <a:rPr lang="en-US" altLang="zh-CN" b="1">
                <a:solidFill>
                  <a:srgbClr val="FF0EFF"/>
                </a:solidFill>
                <a:highlight>
                  <a:srgbClr val="FFFF00"/>
                </a:highlight>
              </a:rPr>
              <a:t>18</a:t>
            </a:r>
            <a:r>
              <a:rPr lang="zh-CN" altLang="en-US" b="1">
                <a:solidFill>
                  <a:srgbClr val="FF0EFF"/>
                </a:solidFill>
                <a:highlight>
                  <a:srgbClr val="FFFF00"/>
                </a:highlight>
              </a:rPr>
              <a:t>日没有符合条件的个股</a:t>
            </a:r>
            <a:endParaRPr lang="zh-CN" altLang="en-US" b="1">
              <a:solidFill>
                <a:srgbClr val="FF0EFF"/>
              </a:solidFill>
              <a:highlight>
                <a:srgbClr val="FFFF00"/>
              </a:highlight>
            </a:endParaRPr>
          </a:p>
        </p:txBody>
      </p:sp>
    </p:spTree>
    <p:custDataLst>
      <p:tags r:id="rId4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4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TABLE_ENDDRAG_ORIGIN_RECT" val="308*269"/>
  <p:tag name="TABLE_ENDDRAG_RECT" val="56*223*308*269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1874</Words>
  <Application>WPS 演示</Application>
  <PresentationFormat>宽屏</PresentationFormat>
  <Paragraphs>229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-apple-system</vt:lpstr>
      <vt:lpstr>华文细黑</vt:lpstr>
      <vt:lpstr>微软雅黑</vt:lpstr>
      <vt:lpstr>Arial Unicode MS</vt:lpstr>
      <vt:lpstr>Calibri</vt:lpstr>
      <vt:lpstr>ksdb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465</cp:revision>
  <dcterms:created xsi:type="dcterms:W3CDTF">2019-06-19T02:08:00Z</dcterms:created>
  <dcterms:modified xsi:type="dcterms:W3CDTF">2024-09-18T06:49:45Z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2052-12.1.0.17857</vt:lpwstr>
  </property>
  <property fmtid="{D5CDD505-2E9C-101B-9397-08002B2CF9AE}" pid="3" name="ICV">
    <vt:lpwstr>6D0A5C2E51DF43E78B85F3983B6A4B2A_13</vt:lpwstr>
  </property>
</Properties>
</file>