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17"/>
  </p:handoutMasterIdLst>
  <p:sldIdLst>
    <p:sldId id="263" r:id="rId3"/>
    <p:sldId id="718" r:id="rId4"/>
    <p:sldId id="670" r:id="rId5"/>
    <p:sldId id="719" r:id="rId7"/>
    <p:sldId id="698" r:id="rId8"/>
    <p:sldId id="343" r:id="rId9"/>
    <p:sldId id="562" r:id="rId10"/>
    <p:sldId id="691" r:id="rId11"/>
    <p:sldId id="699" r:id="rId12"/>
    <p:sldId id="700" r:id="rId13"/>
    <p:sldId id="609" r:id="rId14"/>
    <p:sldId id="696" r:id="rId15"/>
    <p:sldId id="273" r:id="rId16"/>
  </p:sldIdLst>
  <p:sldSz cx="12192000" cy="6858000"/>
  <p:notesSz cx="6858000" cy="9144000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EFF"/>
    <a:srgbClr val="FFFF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98.xml"/><Relationship Id="rId21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handoutMaster" Target="handoutMasters/handoutMaster1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21" y="16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5.xml"/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6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6.xml"/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9.xml"/><Relationship Id="rId4" Type="http://schemas.openxmlformats.org/officeDocument/2006/relationships/image" Target="../media/image21.png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9.xml"/><Relationship Id="rId8" Type="http://schemas.openxmlformats.org/officeDocument/2006/relationships/slideLayout" Target="../slideLayouts/slideLayout3.xml"/><Relationship Id="rId7" Type="http://schemas.openxmlformats.org/officeDocument/2006/relationships/tags" Target="../tags/tag9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image" Target="../media/image23.png"/><Relationship Id="rId10" Type="http://schemas.openxmlformats.org/officeDocument/2006/relationships/comments" Target="../comments/comment7.xml"/><Relationship Id="rId1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97.xml"/><Relationship Id="rId5" Type="http://schemas.openxmlformats.org/officeDocument/2006/relationships/image" Target="../media/image2.png"/><Relationship Id="rId4" Type="http://schemas.openxmlformats.org/officeDocument/2006/relationships/tags" Target="../tags/tag96.xml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1.xml"/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49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image" Target="../media/image5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comments" Target="../comments/comment2.xml"/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54.xml"/><Relationship Id="rId5" Type="http://schemas.openxmlformats.org/officeDocument/2006/relationships/image" Target="../media/image9.png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63.xml"/><Relationship Id="rId8" Type="http://schemas.openxmlformats.org/officeDocument/2006/relationships/tags" Target="../tags/tag62.xml"/><Relationship Id="rId7" Type="http://schemas.openxmlformats.org/officeDocument/2006/relationships/tags" Target="../tags/tag61.xml"/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3" Type="http://schemas.openxmlformats.org/officeDocument/2006/relationships/comments" Target="../comments/comment3.xml"/><Relationship Id="rId22" Type="http://schemas.openxmlformats.org/officeDocument/2006/relationships/notesSlide" Target="../notesSlides/notesSlide3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74.xml"/><Relationship Id="rId2" Type="http://schemas.openxmlformats.org/officeDocument/2006/relationships/tags" Target="../tags/tag56.xml"/><Relationship Id="rId19" Type="http://schemas.openxmlformats.org/officeDocument/2006/relationships/tags" Target="../tags/tag73.xml"/><Relationship Id="rId18" Type="http://schemas.openxmlformats.org/officeDocument/2006/relationships/tags" Target="../tags/tag72.xml"/><Relationship Id="rId17" Type="http://schemas.openxmlformats.org/officeDocument/2006/relationships/tags" Target="../tags/tag71.xml"/><Relationship Id="rId16" Type="http://schemas.openxmlformats.org/officeDocument/2006/relationships/tags" Target="../tags/tag70.xml"/><Relationship Id="rId15" Type="http://schemas.openxmlformats.org/officeDocument/2006/relationships/tags" Target="../tags/tag69.xml"/><Relationship Id="rId14" Type="http://schemas.openxmlformats.org/officeDocument/2006/relationships/tags" Target="../tags/tag68.xml"/><Relationship Id="rId13" Type="http://schemas.openxmlformats.org/officeDocument/2006/relationships/tags" Target="../tags/tag67.xml"/><Relationship Id="rId12" Type="http://schemas.openxmlformats.org/officeDocument/2006/relationships/tags" Target="../tags/tag66.xml"/><Relationship Id="rId11" Type="http://schemas.openxmlformats.org/officeDocument/2006/relationships/tags" Target="../tags/tag65.xml"/><Relationship Id="rId10" Type="http://schemas.openxmlformats.org/officeDocument/2006/relationships/tags" Target="../tags/tag64.xml"/><Relationship Id="rId1" Type="http://schemas.openxmlformats.org/officeDocument/2006/relationships/tags" Target="../tags/tag5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7.xml"/><Relationship Id="rId3" Type="http://schemas.openxmlformats.org/officeDocument/2006/relationships/image" Target="../media/image10.png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80.xml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.xml"/><Relationship Id="rId8" Type="http://schemas.openxmlformats.org/officeDocument/2006/relationships/tags" Target="../tags/tag83.xml"/><Relationship Id="rId7" Type="http://schemas.openxmlformats.org/officeDocument/2006/relationships/image" Target="../media/image17.png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tags" Target="../tags/tag82.xml"/><Relationship Id="rId11" Type="http://schemas.openxmlformats.org/officeDocument/2006/relationships/comments" Target="../comments/comment4.xml"/><Relationship Id="rId10" Type="http://schemas.openxmlformats.org/officeDocument/2006/relationships/notesSlide" Target="../notesSlides/notesSlide6.xml"/><Relationship Id="rId1" Type="http://schemas.openxmlformats.org/officeDocument/2006/relationships/tags" Target="../tags/tag8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2024-09-25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8595" y="1487170"/>
            <a:ext cx="4803140" cy="49263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文本框 4"/>
          <p:cNvSpPr txBox="1"/>
          <p:nvPr/>
        </p:nvSpPr>
        <p:spPr>
          <a:xfrm>
            <a:off x="6538595" y="836930"/>
            <a:ext cx="48406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止损卖点（如果下影线太长，改为</a:t>
            </a:r>
            <a:r>
              <a:rPr lang="en-US" altLang="zh-CN" b="1">
                <a:solidFill>
                  <a:srgbClr val="FF0000"/>
                </a:solidFill>
              </a:rPr>
              <a:t>-5%</a:t>
            </a:r>
            <a:r>
              <a:rPr lang="zh-CN" altLang="en-US" b="1">
                <a:solidFill>
                  <a:srgbClr val="FF0000"/>
                </a:solidFill>
              </a:rPr>
              <a:t>止损）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69035" y="836930"/>
            <a:ext cx="42557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止盈卖点（</a:t>
            </a:r>
            <a:r>
              <a:rPr lang="en-US" altLang="zh-CN" b="1">
                <a:solidFill>
                  <a:srgbClr val="FF0000"/>
                </a:solidFill>
              </a:rPr>
              <a:t>60</a:t>
            </a:r>
            <a:r>
              <a:rPr lang="zh-CN" altLang="en-US" b="1">
                <a:solidFill>
                  <a:srgbClr val="FF0000"/>
                </a:solidFill>
              </a:rPr>
              <a:t>分钟死叉起码</a:t>
            </a:r>
            <a:r>
              <a:rPr lang="en-US" altLang="zh-CN" b="1">
                <a:solidFill>
                  <a:srgbClr val="FF0000"/>
                </a:solidFill>
              </a:rPr>
              <a:t>T</a:t>
            </a:r>
            <a:r>
              <a:rPr lang="zh-CN" altLang="en-US" b="1">
                <a:solidFill>
                  <a:srgbClr val="FF0000"/>
                </a:solidFill>
              </a:rPr>
              <a:t>一次，顶背离死叉坚决离场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9035" y="1482090"/>
            <a:ext cx="4538345" cy="49314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23645" y="1090295"/>
            <a:ext cx="6463030" cy="49485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、综合运用：</a:t>
            </a: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趋势资金买卖点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863975" y="3560445"/>
            <a:ext cx="40640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②没有顶背离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③没有低开缺口压力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 b="1">
                <a:solidFill>
                  <a:srgbClr val="FF0000"/>
                </a:solidFill>
              </a:rPr>
              <a:t>④距离智能辅助线不能太远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5555" y="1090295"/>
            <a:ext cx="3592830" cy="49485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8045" y="746125"/>
            <a:ext cx="10279380" cy="576199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rcRect l="49932" t="20238" r="3087" b="3652"/>
          <a:stretch>
            <a:fillRect/>
          </a:stretch>
        </p:blipFill>
        <p:spPr>
          <a:xfrm>
            <a:off x="6091555" y="1901825"/>
            <a:ext cx="5136515" cy="468058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4"/>
            </p:custDataLst>
          </p:nvPr>
        </p:nvSpPr>
        <p:spPr>
          <a:xfrm>
            <a:off x="0" y="658241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3850" y="4871720"/>
            <a:ext cx="1452245" cy="145224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7440" y="2609215"/>
            <a:ext cx="4832985" cy="353060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市场状态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7780" y="5613400"/>
            <a:ext cx="10166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大盘状态：</a:t>
            </a:r>
            <a:r>
              <a:rPr lang="zh-CN" altLang="en-US" b="1">
                <a:solidFill>
                  <a:srgbClr val="FF0000"/>
                </a:solidFill>
              </a:rPr>
              <a:t>强牛回踩熊线支撑，分歧博弈节点，切换核心题材：金融、芯片、鸿蒙、信创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/>
              <a:t>策略：</a:t>
            </a:r>
            <a:r>
              <a:rPr lang="zh-CN"/>
              <a:t>留意共振题材证券、芯片能否出现强势反包修复，如果前排封单明显减弱且核心股大幅低开，短线会有比较大的分化风险；如果前排个股弱转强，有机会延续趋势</a:t>
            </a:r>
            <a:r>
              <a:rPr lang="zh-CN" altLang="en-US"/>
              <a:t>，整体控制</a:t>
            </a:r>
            <a:r>
              <a:rPr lang="en-US" altLang="zh-CN" b="1">
                <a:solidFill>
                  <a:srgbClr val="FF0000"/>
                </a:solidFill>
              </a:rPr>
              <a:t>5-6</a:t>
            </a:r>
            <a:r>
              <a:rPr lang="zh-CN" altLang="en-US" b="1">
                <a:solidFill>
                  <a:srgbClr val="FF0000"/>
                </a:solidFill>
              </a:rPr>
              <a:t>成仓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l="48860"/>
          <a:stretch>
            <a:fillRect/>
          </a:stretch>
        </p:blipFill>
        <p:spPr>
          <a:xfrm>
            <a:off x="1654810" y="964565"/>
            <a:ext cx="4937760" cy="4596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7990" y="964565"/>
            <a:ext cx="3308985" cy="18618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7990" y="2991485"/>
            <a:ext cx="3308985" cy="254381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上升回档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105" y="839470"/>
            <a:ext cx="8341995" cy="5440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kern="1200" cap="none" spc="0" normalizeH="0" baseline="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案例回顾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299335" y="6268720"/>
            <a:ext cx="77114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200"/>
              <a:t>（个股仅作为教学案例展示，历史涨幅不预示其未来表现，亦不代表未来收益承诺，市场有风险，投资需谨慎</a:t>
            </a:r>
            <a:endParaRPr lang="zh-CN" altLang="en-US" sz="1200"/>
          </a:p>
        </p:txBody>
      </p:sp>
      <p:sp>
        <p:nvSpPr>
          <p:cNvPr id="11" name="文本框 10"/>
          <p:cNvSpPr txBox="1"/>
          <p:nvPr/>
        </p:nvSpPr>
        <p:spPr>
          <a:xfrm>
            <a:off x="3615055" y="3251518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 algn="ctr"/>
            <a:r>
              <a:rPr lang="zh-CN" altLang="en-US" sz="1600" b="0" i="0">
                <a:latin typeface="-apple-system"/>
                <a:ea typeface="-apple-system"/>
              </a:rPr>
              <a:t></a:t>
            </a:r>
            <a:endParaRPr lang="zh-CN" altLang="en-US" sz="1600" b="0" i="0">
              <a:latin typeface="-apple-system"/>
              <a:ea typeface="-apple-system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4"/>
            </p:custDataLst>
          </p:nvPr>
        </p:nvGraphicFramePr>
        <p:xfrm>
          <a:off x="332105" y="2661920"/>
          <a:ext cx="3917315" cy="3625215"/>
        </p:xfrm>
        <a:graphic>
          <a:graphicData uri="http://schemas.openxmlformats.org/drawingml/2006/table">
            <a:tbl>
              <a:tblPr/>
              <a:tblGrid>
                <a:gridCol w="621665"/>
                <a:gridCol w="755015"/>
                <a:gridCol w="2540635"/>
              </a:tblGrid>
              <a:tr h="549910">
                <a:tc gridSpan="3">
                  <a:txBody>
                    <a:bodyPr/>
                    <a:p>
                      <a:pPr marL="9525" indent="0" algn="ctr" fontAlgn="ctr"/>
                      <a:r>
                        <a:rPr lang="zh-CN" altLang="en-US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资金三板斧</a:t>
                      </a:r>
                      <a:r>
                        <a:rPr lang="en-US" altLang="zh-CN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</a:t>
                      </a:r>
                      <a:r>
                        <a:rPr lang="zh-CN" altLang="en-US" sz="17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案例回顾</a:t>
                      </a:r>
                      <a:endParaRPr lang="zh-CN" altLang="en-US" sz="17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54C5E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讲课时间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案例个股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1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短线表现</a:t>
                      </a:r>
                      <a:endParaRPr lang="zh-CN" altLang="en-US" sz="1000" b="1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EF949F"/>
                    </a:solidFill>
                  </a:tcPr>
                </a:tc>
              </a:tr>
              <a:tr h="207645">
                <a:tc rowSpan="2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盛景微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深物业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</a:t>
                      </a:r>
                      <a:endParaRPr lang="en-US" altLang="zh-CN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日二连板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金地集团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日涨停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rowSpan="3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21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天舟文化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天源迪科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23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日涨超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苏大维格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</a:tr>
              <a:tr h="207645">
                <a:tc rowSpan="2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28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东晶电子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天涨超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斯迪克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天最大涨幅超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rowSpan="4">
                  <a:txBody>
                    <a:bodyPr/>
                    <a:p>
                      <a:pPr marL="9525" indent="0" algn="ctr" fontAlgn="ctr"/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月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日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阳光电源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周涨幅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，按照模式冲高止盈或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54000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广西广电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，按照模式冲高止盈或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三六五网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隔日冲高超</a:t>
                      </a:r>
                      <a:r>
                        <a:rPr lang="en-US" altLang="zh-CN" sz="1000" b="0" i="0">
                          <a:solidFill>
                            <a:srgbClr val="FFFFFF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9%</a:t>
                      </a:r>
                      <a:endParaRPr lang="en-US" altLang="zh-CN" sz="1000" b="0" i="0">
                        <a:solidFill>
                          <a:srgbClr val="FFFFFF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207645">
                <a:tc vMerge="1">
                  <a:tcPr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玲珑轮胎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ADADE"/>
                    </a:solidFill>
                  </a:tcPr>
                </a:tc>
                <a:tc>
                  <a:txBody>
                    <a:bodyPr/>
                    <a:p>
                      <a:pPr marL="9525" indent="0" algn="ctr" fontAlgn="ctr"/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按照模式</a:t>
                      </a:r>
                      <a:r>
                        <a:rPr lang="en-US" altLang="zh-CN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-2%</a:t>
                      </a:r>
                      <a:r>
                        <a:rPr lang="zh-CN" altLang="en-US" sz="10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止损</a:t>
                      </a:r>
                      <a:endParaRPr lang="zh-CN" altLang="en-US" sz="10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4B7BE"/>
                    </a:solidFill>
                  </a:tcPr>
                </a:tc>
              </a:tr>
              <a:tr h="329565">
                <a:tc gridSpan="3">
                  <a:txBody>
                    <a:bodyPr/>
                    <a:p>
                      <a:pPr marL="9525" indent="0" algn="l" fontAlgn="ctr"/>
                      <a:r>
                        <a:rPr lang="zh-CN" altLang="en-US" sz="900" b="0" i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个股仅作为教学案例展示，历史涨幅不预示其未来表现，亦不代表未来收益承诺，市场有风险，投资需谨慎</a:t>
                      </a:r>
                      <a:endParaRPr lang="zh-CN" altLang="en-US" sz="900" b="0" i="0">
                        <a:solidFill>
                          <a:srgbClr val="000000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842" marR="9842" marT="9842" anchor="ctr" anchorCtr="0">
                    <a:lnL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cP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FFFFFF"/>
                      </a:solidFill>
                      <a:prstDash val="dash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0600" y="839470"/>
            <a:ext cx="4641850" cy="54470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圆角矩形 9"/>
          <p:cNvSpPr/>
          <p:nvPr/>
        </p:nvSpPr>
        <p:spPr>
          <a:xfrm>
            <a:off x="1578610" y="6079490"/>
            <a:ext cx="9068435" cy="42799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2700" cmpd="sng">
            <a:solidFill>
              <a:srgbClr val="FF0000"/>
            </a:solidFill>
            <a:prstDash val="sysDot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ln>
                <a:solidFill>
                  <a:srgbClr val="FF0000"/>
                </a:solidFill>
                <a:prstDash val="sysDash"/>
              </a:ln>
            </a:endParaRPr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、买点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5295" y="860425"/>
            <a:ext cx="3991610" cy="29248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295" y="3091815"/>
            <a:ext cx="3991610" cy="29095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文本框 8"/>
          <p:cNvSpPr txBox="1"/>
          <p:nvPr/>
        </p:nvSpPr>
        <p:spPr>
          <a:xfrm>
            <a:off x="1880870" y="6115050"/>
            <a:ext cx="86677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左侧：</a:t>
            </a:r>
            <a:r>
              <a:rPr lang="zh-CN" altLang="en-US"/>
              <a:t>提前埋伏，有先手隔日冲高容易卖在高点；</a:t>
            </a:r>
            <a:r>
              <a:rPr lang="zh-CN" altLang="en-US" b="1">
                <a:solidFill>
                  <a:srgbClr val="FF0000"/>
                </a:solidFill>
              </a:rPr>
              <a:t>右侧：</a:t>
            </a:r>
            <a:r>
              <a:rPr lang="zh-CN" altLang="en-US"/>
              <a:t>增加确定性，但机动性不足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530" y="860425"/>
            <a:ext cx="11036300" cy="51517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4530" y="860425"/>
            <a:ext cx="3495040" cy="25584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4530" y="2938780"/>
            <a:ext cx="3495040" cy="30632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8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TABLE_ENDDRAG_ORIGIN_RECT" val="308*269"/>
  <p:tag name="TABLE_ENDDRAG_RECT" val="56*223*308*269"/>
</p:tagLst>
</file>

<file path=ppt/tags/tag5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58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8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1725</Words>
  <Application>WPS 演示</Application>
  <PresentationFormat>宽屏</PresentationFormat>
  <Paragraphs>213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-apple-system</vt:lpstr>
      <vt:lpstr>华文细黑</vt:lpstr>
      <vt:lpstr>微软雅黑</vt:lpstr>
      <vt:lpstr>Arial Unicode MS</vt:lpstr>
      <vt:lpstr>Calibri</vt:lpstr>
      <vt:lpstr>ksdb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A陈小渊</cp:lastModifiedBy>
  <cp:revision>468</cp:revision>
  <dcterms:created xsi:type="dcterms:W3CDTF">2019-06-19T02:08:00Z</dcterms:created>
  <dcterms:modified xsi:type="dcterms:W3CDTF">2024-10-09T06:49:02Z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A502702FE8004C7386A82DE0A3E3F392_13</vt:lpwstr>
  </property>
</Properties>
</file>