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6"/>
  </p:handoutMasterIdLst>
  <p:sldIdLst>
    <p:sldId id="263" r:id="rId3"/>
    <p:sldId id="718" r:id="rId4"/>
    <p:sldId id="730" r:id="rId5"/>
    <p:sldId id="719" r:id="rId7"/>
    <p:sldId id="343" r:id="rId8"/>
    <p:sldId id="562" r:id="rId9"/>
    <p:sldId id="691" r:id="rId10"/>
    <p:sldId id="609" r:id="rId11"/>
    <p:sldId id="699" r:id="rId12"/>
    <p:sldId id="700" r:id="rId13"/>
    <p:sldId id="751" r:id="rId14"/>
    <p:sldId id="273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07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0" Type="http://schemas.openxmlformats.org/officeDocument/2006/relationships/notesSlide" Target="../notesSlides/notesSlide8.xml"/><Relationship Id="rId2" Type="http://schemas.openxmlformats.org/officeDocument/2006/relationships/image" Target="../media/image20.png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6.xml"/><Relationship Id="rId5" Type="http://schemas.openxmlformats.org/officeDocument/2006/relationships/image" Target="../media/image2.png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9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3" Type="http://schemas.openxmlformats.org/officeDocument/2006/relationships/comments" Target="../comments/comment2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70.xml"/><Relationship Id="rId2" Type="http://schemas.openxmlformats.org/officeDocument/2006/relationships/tags" Target="../tags/tag52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Relationship Id="rId3" Type="http://schemas.openxmlformats.org/officeDocument/2006/relationships/image" Target="../media/image7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11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82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81.xml"/><Relationship Id="rId11" Type="http://schemas.openxmlformats.org/officeDocument/2006/relationships/comments" Target="../comments/comment4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2024-11-13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1487170"/>
            <a:ext cx="4803140" cy="492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38595" y="836930"/>
            <a:ext cx="484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止损卖点（如果下影线太长，改为</a:t>
            </a:r>
            <a:r>
              <a:rPr lang="en-US" altLang="zh-CN" b="1">
                <a:solidFill>
                  <a:srgbClr val="FF0000"/>
                </a:solidFill>
              </a:rPr>
              <a:t>-5%</a:t>
            </a:r>
            <a:r>
              <a:rPr lang="zh-CN" altLang="en-US" b="1">
                <a:solidFill>
                  <a:srgbClr val="FF0000"/>
                </a:solidFill>
              </a:rPr>
              <a:t>止损）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836930"/>
            <a:ext cx="425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止盈卖点（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分钟死叉起码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一次，顶背离死叉坚决离场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482090"/>
            <a:ext cx="453834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4730" y="1071245"/>
            <a:ext cx="9727565" cy="5471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005" y="5114290"/>
            <a:ext cx="1134745" cy="113474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-66040" y="2391410"/>
            <a:ext cx="2248535" cy="1092200"/>
            <a:chOff x="2251" y="2393"/>
            <a:chExt cx="3541" cy="1720"/>
          </a:xfrm>
        </p:grpSpPr>
        <p:grpSp>
          <p:nvGrpSpPr>
            <p:cNvPr id="6" name="组合 5"/>
            <p:cNvGrpSpPr/>
            <p:nvPr>
              <p:custDataLst>
                <p:tags r:id="rId5"/>
              </p:custDataLst>
            </p:nvPr>
          </p:nvGrpSpPr>
          <p:grpSpPr>
            <a:xfrm>
              <a:off x="2251" y="2393"/>
              <a:ext cx="3541" cy="920"/>
              <a:chOff x="2251" y="2393"/>
              <a:chExt cx="3541" cy="920"/>
            </a:xfrm>
          </p:grpSpPr>
          <p:sp>
            <p:nvSpPr>
              <p:cNvPr id="3" name="圆角矩形 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2544" y="319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251" y="2393"/>
                <a:ext cx="354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/>
                  <a:t>平均</a:t>
                </a:r>
                <a:r>
                  <a:t>3日最高涨幅</a:t>
                </a:r>
              </a:p>
            </p:txBody>
          </p:sp>
        </p:grpSp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2681" y="3533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10.00%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9"/>
            </p:custDataLst>
          </p:nvPr>
        </p:nvGrpSpPr>
        <p:grpSpPr>
          <a:xfrm>
            <a:off x="42545" y="3623310"/>
            <a:ext cx="2139950" cy="1066165"/>
            <a:chOff x="7350" y="2393"/>
            <a:chExt cx="3370" cy="1679"/>
          </a:xfrm>
        </p:grpSpPr>
        <p:grpSp>
          <p:nvGrpSpPr>
            <p:cNvPr id="7" name="组合 6"/>
            <p:cNvGrpSpPr/>
            <p:nvPr>
              <p:custDataLst>
                <p:tags r:id="rId10"/>
              </p:custDataLst>
            </p:nvPr>
          </p:nvGrpSpPr>
          <p:grpSpPr>
            <a:xfrm>
              <a:off x="7350" y="2393"/>
              <a:ext cx="3370" cy="845"/>
              <a:chOff x="2129" y="2393"/>
              <a:chExt cx="3370" cy="845"/>
            </a:xfrm>
          </p:grpSpPr>
          <p:sp>
            <p:nvSpPr>
              <p:cNvPr id="8" name="圆角矩形 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2251" y="3118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129" y="2393"/>
                <a:ext cx="337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5</a:t>
                </a:r>
                <a:r>
                  <a:t>日最高涨幅</a:t>
                </a:r>
              </a:p>
            </p:txBody>
          </p:sp>
        </p:grpSp>
        <p:sp>
          <p:nvSpPr>
            <p:cNvPr id="18" name="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7609" y="3492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13.87%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4"/>
            </p:custDataLst>
          </p:nvPr>
        </p:nvGrpSpPr>
        <p:grpSpPr>
          <a:xfrm>
            <a:off x="0" y="4785360"/>
            <a:ext cx="2379345" cy="1066800"/>
            <a:chOff x="12272" y="2393"/>
            <a:chExt cx="3747" cy="1680"/>
          </a:xfrm>
        </p:grpSpPr>
        <p:grpSp>
          <p:nvGrpSpPr>
            <p:cNvPr id="11" name="组合 10"/>
            <p:cNvGrpSpPr/>
            <p:nvPr/>
          </p:nvGrpSpPr>
          <p:grpSpPr>
            <a:xfrm>
              <a:off x="12272" y="2393"/>
              <a:ext cx="3747" cy="880"/>
              <a:chOff x="2062" y="2393"/>
              <a:chExt cx="3747" cy="880"/>
            </a:xfrm>
          </p:grpSpPr>
          <p:sp>
            <p:nvSpPr>
              <p:cNvPr id="12" name="圆角矩形 11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2251" y="315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062" y="2393"/>
                <a:ext cx="374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10</a:t>
                </a:r>
                <a:r>
                  <a:t>日最高涨幅</a:t>
                </a:r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12598" y="3493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20.99%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0015" y="1205865"/>
            <a:ext cx="2164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栏目</a:t>
            </a:r>
            <a:r>
              <a:rPr lang="en-US" altLang="zh-CN" sz="2400" b="1">
                <a:solidFill>
                  <a:srgbClr val="FF0000"/>
                </a:solidFill>
              </a:rPr>
              <a:t>10</a:t>
            </a:r>
            <a:r>
              <a:rPr lang="zh-CN" altLang="en-US" sz="2400" b="1">
                <a:solidFill>
                  <a:srgbClr val="FF0000"/>
                </a:solidFill>
              </a:rPr>
              <a:t>月入选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个股市场表现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80" y="5947410"/>
            <a:ext cx="2241550" cy="311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/>
              <a:t>数据来源：经传多赢股票，以上为特定条件、区间下的数据统计，历史数据仅供参考，不代表未来收益承诺</a:t>
            </a:r>
            <a:endParaRPr lang="zh-CN" altLang="en-US" sz="1000"/>
          </a:p>
        </p:txBody>
      </p:sp>
    </p:spTree>
    <p:custDataLst>
      <p:tags r:id="rId1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62810" y="1906905"/>
            <a:ext cx="7750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光刻机龙头</a:t>
            </a:r>
            <a:r>
              <a:rPr lang="en-US" altLang="zh-CN" b="1">
                <a:solidFill>
                  <a:schemeClr val="bg1"/>
                </a:solidFill>
              </a:rPr>
              <a:t>ASML</a:t>
            </a:r>
            <a:r>
              <a:rPr lang="zh-CN" altLang="en-US" b="1">
                <a:solidFill>
                  <a:schemeClr val="bg1"/>
                </a:solidFill>
              </a:rPr>
              <a:t>提前发布的业绩大幅不及预期，拖累了整个半导体板块，也导致以科技股为主的纳指跌逾1%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89810" y="4333875"/>
            <a:ext cx="775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>
                <a:solidFill>
                  <a:schemeClr val="bg1"/>
                </a:solidFill>
              </a:rPr>
              <a:t>财联社10月15日电，据韩国媒体15日报道，朝鲜炸毁韩朝边境部分道路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36080" y="3973195"/>
            <a:ext cx="47339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捕捞季节出现</a:t>
            </a:r>
            <a:r>
              <a:rPr lang="en-US" altLang="zh-CN"/>
              <a:t>60</a:t>
            </a:r>
            <a:r>
              <a:rPr lang="zh-CN" altLang="en-US"/>
              <a:t>分钟顶背离死叉，</a:t>
            </a:r>
            <a:r>
              <a:rPr lang="zh-CN"/>
              <a:t>日线同步死叉，需要等待死叉</a:t>
            </a:r>
            <a:r>
              <a:rPr lang="en-US" altLang="zh-CN"/>
              <a:t>3-4</a:t>
            </a:r>
            <a:r>
              <a:rPr lang="zh-CN" altLang="en-US"/>
              <a:t>天后的回档低吸节点</a:t>
            </a:r>
            <a:endParaRPr lang="zh-CN"/>
          </a:p>
          <a:p>
            <a:endParaRPr lang="zh-CN" altLang="en-US"/>
          </a:p>
          <a:p>
            <a:r>
              <a:rPr lang="zh-CN" altLang="en-US"/>
              <a:t>板块：</a:t>
            </a:r>
            <a:r>
              <a:t>短线防守题材</a:t>
            </a:r>
            <a:r>
              <a:rPr b="1">
                <a:solidFill>
                  <a:srgbClr val="FF0000"/>
                </a:solidFill>
              </a:rPr>
              <a:t>（农业、稀土、消费、医药）</a:t>
            </a:r>
            <a:r>
              <a:rPr lang="zh-CN"/>
              <a:t>，</a:t>
            </a:r>
            <a:r>
              <a:t>风险释放后继续关注资金新高的泛科技方向（芯片、华为手机、信创</a:t>
            </a:r>
            <a:r>
              <a:rPr lang="zh-CN"/>
              <a:t>、</a:t>
            </a:r>
            <a:r>
              <a:rPr lang="en-US" altLang="zh-CN"/>
              <a:t>AI</a:t>
            </a:r>
            <a:r>
              <a:t>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" y="999490"/>
            <a:ext cx="6393815" cy="5006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525" y="1386840"/>
            <a:ext cx="4191000" cy="2171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0360" y="902335"/>
            <a:ext cx="4805680" cy="55225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、综合运用：</a:t>
            </a: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趋势资金买卖点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59810" y="3717925"/>
            <a:ext cx="3484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890" y="902335"/>
            <a:ext cx="4397375" cy="55225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78610" y="6079490"/>
            <a:ext cx="9068435" cy="427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  <a:prstDash val="sysDash"/>
              </a:ln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、买点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95" y="860425"/>
            <a:ext cx="3991610" cy="2924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95" y="3091815"/>
            <a:ext cx="3991610" cy="2909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880870" y="6115050"/>
            <a:ext cx="866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左侧：</a:t>
            </a:r>
            <a:r>
              <a:rPr lang="zh-CN" altLang="en-US"/>
              <a:t>提前埋伏，有先手隔日冲高容易卖在高点；</a:t>
            </a:r>
            <a:r>
              <a:rPr lang="zh-CN" altLang="en-US" b="1">
                <a:solidFill>
                  <a:srgbClr val="FF0000"/>
                </a:solidFill>
              </a:rPr>
              <a:t>右侧：</a:t>
            </a:r>
            <a:r>
              <a:rPr lang="zh-CN" altLang="en-US"/>
              <a:t>增加确定性，但机动性不足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30" y="860425"/>
            <a:ext cx="11036300" cy="5151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30" y="860425"/>
            <a:ext cx="3495040" cy="2558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30" y="2938780"/>
            <a:ext cx="3495040" cy="3063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7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5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88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89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91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92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93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94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95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96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97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98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99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1375</Words>
  <Application>WPS 演示</Application>
  <PresentationFormat>宽屏</PresentationFormat>
  <Paragraphs>136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475</cp:revision>
  <dcterms:created xsi:type="dcterms:W3CDTF">2019-06-19T02:08:00Z</dcterms:created>
  <dcterms:modified xsi:type="dcterms:W3CDTF">2024-11-13T06:46:45Z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621AC85F04EE4591AF5EEBFEE1681746_13</vt:lpwstr>
  </property>
</Properties>
</file>