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63" r:id="rId3"/>
    <p:sldId id="718" r:id="rId4"/>
    <p:sldId id="730" r:id="rId5"/>
    <p:sldId id="719" r:id="rId7"/>
    <p:sldId id="343" r:id="rId8"/>
    <p:sldId id="562" r:id="rId9"/>
    <p:sldId id="691" r:id="rId10"/>
    <p:sldId id="609" r:id="rId11"/>
    <p:sldId id="699" r:id="rId12"/>
    <p:sldId id="700" r:id="rId13"/>
    <p:sldId id="751" r:id="rId14"/>
    <p:sldId id="753" r:id="rId15"/>
    <p:sldId id="273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09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0" Type="http://schemas.openxmlformats.org/officeDocument/2006/relationships/notesSlide" Target="../notesSlides/notesSlide8.xml"/><Relationship Id="rId2" Type="http://schemas.openxmlformats.org/officeDocument/2006/relationships/image" Target="../media/image20.png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3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0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8.xml"/><Relationship Id="rId5" Type="http://schemas.openxmlformats.org/officeDocument/2006/relationships/image" Target="../media/image2.png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9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3" Type="http://schemas.openxmlformats.org/officeDocument/2006/relationships/comments" Target="../comments/comment2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70.xml"/><Relationship Id="rId2" Type="http://schemas.openxmlformats.org/officeDocument/2006/relationships/tags" Target="../tags/tag5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image" Target="../media/image7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11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82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81.xml"/><Relationship Id="rId11" Type="http://schemas.openxmlformats.org/officeDocument/2006/relationships/comments" Target="../comments/comment4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2024-11-27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9050" y="1066165"/>
            <a:ext cx="9072880" cy="51034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110" y="4242435"/>
            <a:ext cx="1010920" cy="101092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0" y="1978660"/>
            <a:ext cx="2248535" cy="1092200"/>
            <a:chOff x="2251" y="2393"/>
            <a:chExt cx="3541" cy="1720"/>
          </a:xfrm>
        </p:grpSpPr>
        <p:grpSp>
          <p:nvGrpSpPr>
            <p:cNvPr id="6" name="组合 5"/>
            <p:cNvGrpSpPr/>
            <p:nvPr>
              <p:custDataLst>
                <p:tags r:id="rId5"/>
              </p:custDataLst>
            </p:nvPr>
          </p:nvGrpSpPr>
          <p:grpSpPr>
            <a:xfrm>
              <a:off x="2251" y="2393"/>
              <a:ext cx="3541" cy="920"/>
              <a:chOff x="2251" y="2393"/>
              <a:chExt cx="3541" cy="920"/>
            </a:xfrm>
          </p:grpSpPr>
          <p:sp>
            <p:nvSpPr>
              <p:cNvPr id="3" name="圆角矩形 2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2544" y="319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251" y="2393"/>
                <a:ext cx="354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/>
                  <a:t>平均</a:t>
                </a:r>
                <a:r>
                  <a:t>3日最高涨幅</a:t>
                </a:r>
              </a:p>
            </p:txBody>
          </p:sp>
        </p:grpSp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2681" y="3533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10.00%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9"/>
            </p:custDataLst>
          </p:nvPr>
        </p:nvGrpSpPr>
        <p:grpSpPr>
          <a:xfrm>
            <a:off x="108585" y="3210560"/>
            <a:ext cx="2139950" cy="1066165"/>
            <a:chOff x="7350" y="2393"/>
            <a:chExt cx="3370" cy="1679"/>
          </a:xfrm>
        </p:grpSpPr>
        <p:grpSp>
          <p:nvGrpSpPr>
            <p:cNvPr id="7" name="组合 6"/>
            <p:cNvGrpSpPr/>
            <p:nvPr>
              <p:custDataLst>
                <p:tags r:id="rId10"/>
              </p:custDataLst>
            </p:nvPr>
          </p:nvGrpSpPr>
          <p:grpSpPr>
            <a:xfrm>
              <a:off x="7350" y="2393"/>
              <a:ext cx="3370" cy="845"/>
              <a:chOff x="2129" y="2393"/>
              <a:chExt cx="3370" cy="845"/>
            </a:xfrm>
          </p:grpSpPr>
          <p:sp>
            <p:nvSpPr>
              <p:cNvPr id="8" name="圆角矩形 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2251" y="3118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129" y="2393"/>
                <a:ext cx="337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5</a:t>
                </a:r>
                <a:r>
                  <a:t>日最高涨幅</a:t>
                </a:r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7609" y="3492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13.87%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4"/>
            </p:custDataLst>
          </p:nvPr>
        </p:nvGrpSpPr>
        <p:grpSpPr>
          <a:xfrm>
            <a:off x="66040" y="4372610"/>
            <a:ext cx="2379345" cy="1066800"/>
            <a:chOff x="12272" y="2393"/>
            <a:chExt cx="3747" cy="1680"/>
          </a:xfrm>
        </p:grpSpPr>
        <p:grpSp>
          <p:nvGrpSpPr>
            <p:cNvPr id="11" name="组合 10"/>
            <p:cNvGrpSpPr/>
            <p:nvPr/>
          </p:nvGrpSpPr>
          <p:grpSpPr>
            <a:xfrm>
              <a:off x="12272" y="2393"/>
              <a:ext cx="3747" cy="880"/>
              <a:chOff x="2062" y="2393"/>
              <a:chExt cx="3747" cy="880"/>
            </a:xfrm>
          </p:grpSpPr>
          <p:sp>
            <p:nvSpPr>
              <p:cNvPr id="12" name="圆角矩形 11"/>
              <p:cNvSpPr/>
              <p:nvPr>
                <p:custDataLst>
                  <p:tags r:id="rId15"/>
                </p:custDataLst>
              </p:nvPr>
            </p:nvSpPr>
            <p:spPr>
              <a:xfrm flipV="1">
                <a:off x="2251" y="3153"/>
                <a:ext cx="2913" cy="120"/>
              </a:xfrm>
              <a:prstGeom prst="roundRect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062" y="2393"/>
                <a:ext cx="374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>
                    <a:sym typeface="+mn-ea"/>
                  </a:rPr>
                  <a:t>平均</a:t>
                </a:r>
                <a:r>
                  <a:rPr lang="en-US"/>
                  <a:t>10</a:t>
                </a:r>
                <a:r>
                  <a:t>日最高涨幅</a:t>
                </a:r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12598" y="3493"/>
              <a:ext cx="26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20.99%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0015" y="983615"/>
            <a:ext cx="2164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栏目</a:t>
            </a:r>
            <a:r>
              <a:rPr lang="en-US" altLang="zh-CN" sz="2400" b="1">
                <a:solidFill>
                  <a:srgbClr val="FF0000"/>
                </a:solidFill>
              </a:rPr>
              <a:t>10</a:t>
            </a:r>
            <a:r>
              <a:rPr lang="zh-CN" altLang="en-US" sz="2400" b="1">
                <a:solidFill>
                  <a:srgbClr val="FF0000"/>
                </a:solidFill>
              </a:rPr>
              <a:t>月入选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个股市场表现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80" y="5947410"/>
            <a:ext cx="2241550" cy="311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/>
              <a:t>数据来源：经传多赢股票，以上为特定条件、区间下的数据统计，历史数据仅供参考，不代表未来收益承诺</a:t>
            </a:r>
            <a:endParaRPr lang="zh-CN" altLang="en-US" sz="1000"/>
          </a:p>
        </p:txBody>
      </p:sp>
    </p:spTree>
    <p:custDataLst>
      <p:tags r:id="rId1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595" y="2389505"/>
            <a:ext cx="5005705" cy="4093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95" y="938530"/>
            <a:ext cx="5001260" cy="55448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595" y="909955"/>
            <a:ext cx="4979035" cy="13030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2810" y="1906905"/>
            <a:ext cx="7750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光刻机龙头</a:t>
            </a:r>
            <a:r>
              <a:rPr lang="en-US" altLang="zh-CN" b="1">
                <a:solidFill>
                  <a:schemeClr val="bg1"/>
                </a:solidFill>
              </a:rPr>
              <a:t>ASML</a:t>
            </a:r>
            <a:r>
              <a:rPr lang="zh-CN" altLang="en-US" b="1">
                <a:solidFill>
                  <a:schemeClr val="bg1"/>
                </a:solidFill>
              </a:rPr>
              <a:t>提前发布的业绩大幅不及预期，拖累了整个半导体板块，也导致以科技股为主的纳指跌逾1%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89810" y="4333875"/>
            <a:ext cx="775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>
                <a:solidFill>
                  <a:schemeClr val="bg1"/>
                </a:solidFill>
              </a:rPr>
              <a:t>财联社10月15日电，据韩国媒体15日报道，朝鲜炸毁韩朝边境部分道路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17335" y="3676015"/>
            <a:ext cx="55746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流动资金翻绿，不过捕捞季节已经出现底背离金叉，平均股价也走出</a:t>
            </a:r>
            <a:r>
              <a:rPr lang="en-US" altLang="zh-CN"/>
              <a:t>W</a:t>
            </a:r>
            <a:r>
              <a:rPr lang="zh-CN" altLang="en-US"/>
              <a:t>底结构</a:t>
            </a:r>
            <a:r>
              <a:rPr lang="zh-CN"/>
              <a:t>，情绪逐渐修复，暂时止跌维持弱势箱体震荡</a:t>
            </a:r>
            <a:endParaRPr lang="zh-CN"/>
          </a:p>
          <a:p>
            <a:endParaRPr lang="zh-CN"/>
          </a:p>
          <a:p>
            <a:r>
              <a:rPr lang="zh-CN"/>
              <a:t>策略：箱体内低吸高抛，</a:t>
            </a:r>
            <a:r>
              <a:rPr lang="en-US" altLang="zh-CN"/>
              <a:t>3-4</a:t>
            </a:r>
            <a:r>
              <a:rPr lang="zh-CN" altLang="en-US"/>
              <a:t>成仓位，降低主升预期</a:t>
            </a:r>
            <a:endParaRPr lang="zh-CN"/>
          </a:p>
          <a:p>
            <a:endParaRPr lang="zh-CN" altLang="en-US"/>
          </a:p>
          <a:p>
            <a:r>
              <a:rPr lang="zh-CN" altLang="en-US"/>
              <a:t>板块：</a:t>
            </a:r>
            <a:endParaRPr lang="zh-CN" altLang="en-US"/>
          </a:p>
          <a:p>
            <a:r>
              <a:rPr lang="zh-CN" b="1">
                <a:solidFill>
                  <a:srgbClr val="FF0000"/>
                </a:solidFill>
              </a:rPr>
              <a:t>进攻方向：人工智能、固态电池、机器人、消费电子</a:t>
            </a:r>
            <a:br>
              <a:rPr lang="zh-CN" b="1">
                <a:solidFill>
                  <a:srgbClr val="FF0000"/>
                </a:solidFill>
              </a:rPr>
            </a:br>
            <a:r>
              <a:rPr lang="zh-CN" altLang="en-US" b="1">
                <a:solidFill>
                  <a:srgbClr val="FF0000"/>
                </a:solidFill>
              </a:rPr>
              <a:t>防守方向：大消费、农业、有色稀土</a:t>
            </a:r>
            <a:endParaRPr lang="zh-CN"/>
          </a:p>
          <a:p/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" y="890270"/>
            <a:ext cx="6311265" cy="5559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545" y="1053465"/>
            <a:ext cx="4562475" cy="21812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16944"/>
          <a:stretch>
            <a:fillRect/>
          </a:stretch>
        </p:blipFill>
        <p:spPr>
          <a:xfrm>
            <a:off x="1061085" y="960755"/>
            <a:ext cx="5991860" cy="5489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41370" y="3717925"/>
            <a:ext cx="3484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115" y="960755"/>
            <a:ext cx="3651885" cy="5498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068435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95" y="860425"/>
            <a:ext cx="3991610" cy="2924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95" y="3091815"/>
            <a:ext cx="3991610" cy="2909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880870" y="6115050"/>
            <a:ext cx="866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左侧：</a:t>
            </a:r>
            <a:r>
              <a:rPr lang="zh-CN" altLang="en-US"/>
              <a:t>提前埋伏，有先手隔日冲高容易卖在高点；</a:t>
            </a:r>
            <a:r>
              <a:rPr lang="zh-CN" altLang="en-US" b="1">
                <a:solidFill>
                  <a:srgbClr val="FF0000"/>
                </a:solidFill>
              </a:rPr>
              <a:t>右侧：</a:t>
            </a:r>
            <a:r>
              <a:rPr lang="zh-CN" altLang="en-US"/>
              <a:t>增加确定性，但机动性不足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30" y="860425"/>
            <a:ext cx="11036300" cy="5151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30" y="860425"/>
            <a:ext cx="3495040" cy="2558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0" y="2938780"/>
            <a:ext cx="3495040" cy="3063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9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5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88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89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1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2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3.xml><?xml version="1.0" encoding="utf-8"?>
<p:tagLst xmlns:p="http://schemas.openxmlformats.org/presentationml/2006/main">
  <p:tag name="KSO_WM_DIAGRAM_VIRTUALLY_FRAME" val="{&quot;height&quot;:97.8,&quot;left&quot;:112.55,&quot;top&quot;:119.65,&quot;width&quot;:581.05}"/>
</p:tagLst>
</file>

<file path=ppt/tags/tag94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5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6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7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8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ags/tag99.xml><?xml version="1.0" encoding="utf-8"?>
<p:tagLst xmlns:p="http://schemas.openxmlformats.org/presentationml/2006/main">
  <p:tag name="KSO_WM_DIAGRAM_VIRTUALLY_FRAME" val="{&quot;height&quot;:341.15,&quot;left&quot;:-5.2,&quot;top&quot;:119.65,&quot;width&quot;:824.25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WPS 演示</Application>
  <PresentationFormat>宽屏</PresentationFormat>
  <Paragraphs>142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477</cp:revision>
  <dcterms:created xsi:type="dcterms:W3CDTF">2019-06-19T02:08:00Z</dcterms:created>
  <dcterms:modified xsi:type="dcterms:W3CDTF">2024-11-27T06:48:20Z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CFE6DCCF99C74EC9A68F81C6E49F8C1E_13</vt:lpwstr>
  </property>
</Properties>
</file>