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63" r:id="rId3"/>
    <p:sldId id="718" r:id="rId4"/>
    <p:sldId id="755" r:id="rId5"/>
    <p:sldId id="719" r:id="rId7"/>
    <p:sldId id="343" r:id="rId8"/>
    <p:sldId id="562" r:id="rId9"/>
    <p:sldId id="691" r:id="rId10"/>
    <p:sldId id="609" r:id="rId11"/>
    <p:sldId id="699" r:id="rId12"/>
    <p:sldId id="700" r:id="rId13"/>
    <p:sldId id="751" r:id="rId14"/>
    <p:sldId id="766" r:id="rId15"/>
    <p:sldId id="273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1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0" Type="http://schemas.openxmlformats.org/officeDocument/2006/relationships/notesSlide" Target="../notesSlides/notesSlide8.xml"/><Relationship Id="rId2" Type="http://schemas.openxmlformats.org/officeDocument/2006/relationships/image" Target="../media/image16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5.xml"/><Relationship Id="rId4" Type="http://schemas.openxmlformats.org/officeDocument/2006/relationships/image" Target="../media/image17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0.xml"/><Relationship Id="rId5" Type="http://schemas.openxmlformats.org/officeDocument/2006/relationships/image" Target="../media/image2.png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9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3" Type="http://schemas.openxmlformats.org/officeDocument/2006/relationships/comments" Target="../comments/comment2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0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image" Target="../media/image7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11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12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2024-12-11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8535" y="850265"/>
            <a:ext cx="9820910" cy="5524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10" y="4242435"/>
            <a:ext cx="1074420" cy="107442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-53975" y="2267585"/>
            <a:ext cx="2248535" cy="1092200"/>
            <a:chOff x="2251" y="2393"/>
            <a:chExt cx="3541" cy="1720"/>
          </a:xfrm>
        </p:grpSpPr>
        <p:grpSp>
          <p:nvGrpSpPr>
            <p:cNvPr id="6" name="组合 5"/>
            <p:cNvGrpSpPr/>
            <p:nvPr>
              <p:custDataLst>
                <p:tags r:id="rId5"/>
              </p:custDataLst>
            </p:nvPr>
          </p:nvGrpSpPr>
          <p:grpSpPr>
            <a:xfrm>
              <a:off x="2251" y="2393"/>
              <a:ext cx="3541" cy="920"/>
              <a:chOff x="2251" y="2393"/>
              <a:chExt cx="3541" cy="920"/>
            </a:xfrm>
          </p:grpSpPr>
          <p:sp>
            <p:nvSpPr>
              <p:cNvPr id="3" name="圆角矩形 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2544" y="319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251" y="2393"/>
                <a:ext cx="35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/>
                  <a:t>平均</a:t>
                </a:r>
                <a:r>
                  <a:t>3日最高涨幅</a:t>
                </a:r>
              </a:p>
            </p:txBody>
          </p:sp>
        </p:grp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2681" y="353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10.00%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9"/>
            </p:custDataLst>
          </p:nvPr>
        </p:nvGrpSpPr>
        <p:grpSpPr>
          <a:xfrm>
            <a:off x="54610" y="3499485"/>
            <a:ext cx="2139950" cy="1066165"/>
            <a:chOff x="7350" y="2393"/>
            <a:chExt cx="3370" cy="1679"/>
          </a:xfrm>
        </p:grpSpPr>
        <p:grpSp>
          <p:nvGrpSpPr>
            <p:cNvPr id="7" name="组合 6"/>
            <p:cNvGrpSpPr/>
            <p:nvPr>
              <p:custDataLst>
                <p:tags r:id="rId10"/>
              </p:custDataLst>
            </p:nvPr>
          </p:nvGrpSpPr>
          <p:grpSpPr>
            <a:xfrm>
              <a:off x="7350" y="2393"/>
              <a:ext cx="3370" cy="845"/>
              <a:chOff x="2129" y="2393"/>
              <a:chExt cx="3370" cy="845"/>
            </a:xfrm>
          </p:grpSpPr>
          <p:sp>
            <p:nvSpPr>
              <p:cNvPr id="8" name="圆角矩形 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2251" y="3118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129" y="2393"/>
                <a:ext cx="337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5</a:t>
                </a:r>
                <a:r>
                  <a:t>日最高涨幅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7609" y="3492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13.87%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12065" y="4661535"/>
            <a:ext cx="2379345" cy="1066800"/>
            <a:chOff x="12272" y="2393"/>
            <a:chExt cx="3747" cy="1680"/>
          </a:xfrm>
        </p:grpSpPr>
        <p:grpSp>
          <p:nvGrpSpPr>
            <p:cNvPr id="11" name="组合 10"/>
            <p:cNvGrpSpPr/>
            <p:nvPr/>
          </p:nvGrpSpPr>
          <p:grpSpPr>
            <a:xfrm>
              <a:off x="12272" y="2393"/>
              <a:ext cx="3747" cy="880"/>
              <a:chOff x="2062" y="2393"/>
              <a:chExt cx="3747" cy="880"/>
            </a:xfrm>
          </p:grpSpPr>
          <p:sp>
            <p:nvSpPr>
              <p:cNvPr id="12" name="圆角矩形 11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2251" y="315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062" y="2393"/>
                <a:ext cx="3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10</a:t>
                </a:r>
                <a:r>
                  <a:t>日最高涨幅</a:t>
                </a:r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12598" y="349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20.99%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6040" y="1272540"/>
            <a:ext cx="2164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栏目</a:t>
            </a:r>
            <a:r>
              <a:rPr lang="en-US" altLang="zh-CN" sz="2400" b="1">
                <a:solidFill>
                  <a:srgbClr val="FF0000"/>
                </a:solidFill>
              </a:rPr>
              <a:t>10</a:t>
            </a:r>
            <a:r>
              <a:rPr lang="zh-CN" altLang="en-US" sz="2400" b="1">
                <a:solidFill>
                  <a:srgbClr val="FF0000"/>
                </a:solidFill>
              </a:rPr>
              <a:t>月入选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个股市场表现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80" y="5947410"/>
            <a:ext cx="2241550" cy="31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/>
              <a:t>数据来源：经传多赢股票，以上为特定条件、区间下的数据统计，历史数据仅供参考，不代表未来收益承诺</a:t>
            </a:r>
            <a:endParaRPr lang="zh-CN" altLang="en-US" sz="1000"/>
          </a:p>
        </p:txBody>
      </p:sp>
    </p:spTree>
    <p:custDataLst>
      <p:tags r:id="rId1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7632065" y="812165"/>
          <a:ext cx="4218940" cy="2074545"/>
        </p:xfrm>
        <a:graphic>
          <a:graphicData uri="http://schemas.openxmlformats.org/drawingml/2006/table">
            <a:tbl>
              <a:tblPr/>
              <a:tblGrid>
                <a:gridCol w="673735"/>
                <a:gridCol w="673100"/>
                <a:gridCol w="673735"/>
                <a:gridCol w="2198370"/>
              </a:tblGrid>
              <a:tr h="436245">
                <a:tc gridSpan="4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擒获翻倍（或接近翻倍）的个股统计（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10-11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月）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399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月份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最大上涨幅度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865">
                <a:tc rowSpan="4"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常山北明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10.09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132.08%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1905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青岛金王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192.63%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1898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跃岭股份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94.79%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1905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中国长城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105.66%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189865">
                <a:tc rowSpan="2"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大东方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95.38%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1898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利欧股份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130.36%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83845">
                <a:tc gridSpan="4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320040" y="812165"/>
          <a:ext cx="7311390" cy="5856605"/>
        </p:xfrm>
        <a:graphic>
          <a:graphicData uri="http://schemas.openxmlformats.org/drawingml/2006/table">
            <a:tbl>
              <a:tblPr/>
              <a:tblGrid>
                <a:gridCol w="421005"/>
                <a:gridCol w="419735"/>
                <a:gridCol w="591185"/>
                <a:gridCol w="1026795"/>
                <a:gridCol w="1196975"/>
                <a:gridCol w="421005"/>
                <a:gridCol w="420370"/>
                <a:gridCol w="527685"/>
                <a:gridCol w="1089025"/>
                <a:gridCol w="1197610"/>
              </a:tblGrid>
              <a:tr h="481330">
                <a:tc gridSpan="10"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11.17-12.10《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（共提及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只个股）市场表现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9895">
                <a:tc gridSpan="5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梅雁吉祥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12.70%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和顺石油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5654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智慧农业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汤姆猫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26.94%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粤传媒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12.11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恒信东方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11.28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22.92%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罗平锌电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12.10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27.06%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长江投资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26.09%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达华智能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13.50%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大连友谊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10.48%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5527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元隆雅图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利欧股份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12.05 10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36.10%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5654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供销大集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11.90%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红豆股份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20.86%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全聚德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中一科技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15.31%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中储股份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18.24%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洲际油气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9.34%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东方钽业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10.76%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大东方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12.03 10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34.37%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淳中科技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三六零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22.22%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8448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大连圣亚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易点天下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冲击涨停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41.78%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832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中储股份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19.19%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 gridSpan="5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东方锆业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29.50%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5654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东方智造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15.78%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维信诺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-15.33%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勤上股份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28.10%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实达集团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-9.95%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559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东方碳素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19.27%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787890" y="5477510"/>
            <a:ext cx="4064000" cy="339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65" y="2886710"/>
            <a:ext cx="4218940" cy="37820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4370" y="1907540"/>
            <a:ext cx="7750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光刻机龙头</a:t>
            </a:r>
            <a:r>
              <a:rPr lang="en-US" altLang="zh-CN" b="1">
                <a:solidFill>
                  <a:schemeClr val="bg1"/>
                </a:solidFill>
              </a:rPr>
              <a:t>ASML</a:t>
            </a:r>
            <a:r>
              <a:rPr lang="zh-CN" altLang="en-US" b="1">
                <a:solidFill>
                  <a:schemeClr val="bg1"/>
                </a:solidFill>
              </a:rPr>
              <a:t>提前发布的业绩大幅不及预期，拖累了整个半导体板块，也导致以科技股为主的纳指跌逾1%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9810" y="4333875"/>
            <a:ext cx="775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>
                <a:solidFill>
                  <a:schemeClr val="bg1"/>
                </a:solidFill>
              </a:rPr>
              <a:t>财联社10月15日电，据韩国媒体15日报道，朝鲜炸毁韩朝边境部分道路</a:t>
            </a:r>
            <a:endParaRPr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5" y="975995"/>
            <a:ext cx="6505575" cy="5411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760" y="975995"/>
            <a:ext cx="4582160" cy="2545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795135" y="3912235"/>
            <a:ext cx="53054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市场缩量且</a:t>
            </a:r>
            <a:r>
              <a:rPr lang="zh-CN" altLang="en-US" b="1">
                <a:solidFill>
                  <a:srgbClr val="FF0000"/>
                </a:solidFill>
              </a:rPr>
              <a:t>上方压力较重</a:t>
            </a:r>
            <a:r>
              <a:rPr lang="zh-CN" altLang="en-US"/>
              <a:t>，短线维持</a:t>
            </a:r>
            <a:r>
              <a:rPr lang="zh-CN" altLang="en-US" b="1">
                <a:solidFill>
                  <a:srgbClr val="FF0000"/>
                </a:solidFill>
              </a:rPr>
              <a:t>箱体震荡</a:t>
            </a:r>
            <a:r>
              <a:rPr lang="zh-CN" altLang="en-US"/>
              <a:t>，整体以高抛低吸为主，仓位保持</a:t>
            </a:r>
            <a:r>
              <a:rPr lang="en-US" altLang="zh-CN" b="1">
                <a:solidFill>
                  <a:srgbClr val="FF0000"/>
                </a:solidFill>
              </a:rPr>
              <a:t>3-4</a:t>
            </a:r>
            <a:r>
              <a:rPr lang="zh-CN" altLang="en-US" b="1">
                <a:solidFill>
                  <a:srgbClr val="FF0000"/>
                </a:solidFill>
              </a:rPr>
              <a:t>成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【</a:t>
            </a:r>
            <a:r>
              <a:rPr lang="zh-CN" altLang="en-US">
                <a:sym typeface="+mn-ea"/>
              </a:rPr>
              <a:t>板块</a:t>
            </a:r>
            <a:r>
              <a:rPr lang="zh-CN" altLang="en-US"/>
              <a:t>】</a:t>
            </a:r>
            <a:endParaRPr lang="zh-CN" altLang="en-US"/>
          </a:p>
          <a:p>
            <a:r>
              <a:rPr lang="zh-CN" altLang="en-US"/>
              <a:t>进攻方向：机器人、大消费、人工智能</a:t>
            </a:r>
            <a:r>
              <a:rPr lang="en-US" altLang="zh-CN"/>
              <a:t>/</a:t>
            </a:r>
            <a:r>
              <a:rPr lang="zh-CN" altLang="en-US"/>
              <a:t>信创、重组</a:t>
            </a:r>
            <a:endParaRPr lang="zh-CN" altLang="en-US"/>
          </a:p>
          <a:p>
            <a:r>
              <a:rPr lang="zh-CN" altLang="en-US"/>
              <a:t>防守方向：出口管制、农业、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035" y="960755"/>
            <a:ext cx="6055360" cy="54984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41370" y="3717925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115" y="960755"/>
            <a:ext cx="3651885" cy="5498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068435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80870" y="6115050"/>
            <a:ext cx="866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左侧：</a:t>
            </a:r>
            <a:r>
              <a:rPr lang="zh-CN" altLang="en-US"/>
              <a:t>提前埋伏，有先手隔日冲高容易卖在高点；</a:t>
            </a:r>
            <a:r>
              <a:rPr lang="zh-CN" altLang="en-US" b="1">
                <a:solidFill>
                  <a:srgbClr val="FF0000"/>
                </a:solidFill>
              </a:rPr>
              <a:t>右侧：</a:t>
            </a:r>
            <a:r>
              <a:rPr lang="zh-CN" altLang="en-US"/>
              <a:t>增加确定性，但机动性不足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838835"/>
            <a:ext cx="11071860" cy="5201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TABLE_ENDDRAG_ORIGIN_RECT" val="332*145"/>
  <p:tag name="TABLE_ENDDRAG_RECT" val="583*63*332*145"/>
</p:tagLst>
</file>

<file path=ppt/tags/tag104.xml><?xml version="1.0" encoding="utf-8"?>
<p:tagLst xmlns:p="http://schemas.openxmlformats.org/presentationml/2006/main">
  <p:tag name="TABLE_ENDDRAG_ORIGIN_RECT" val="575*454"/>
  <p:tag name="TABLE_ENDDRAG_RECT" val="7*63*575*454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1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5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88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89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1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2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3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94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5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6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7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8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9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3856</Words>
  <Application>WPS 演示</Application>
  <PresentationFormat>宽屏</PresentationFormat>
  <Paragraphs>612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Light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479</cp:revision>
  <dcterms:created xsi:type="dcterms:W3CDTF">2019-06-19T02:08:00Z</dcterms:created>
  <dcterms:modified xsi:type="dcterms:W3CDTF">2024-12-11T06:56:53Z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F618236AE7B044E89C96B5A7835EB1D7_13</vt:lpwstr>
  </property>
</Properties>
</file>