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
  </p:handoutMasterIdLst>
  <p:sldIdLst>
    <p:sldId id="642" r:id="rId3"/>
    <p:sldId id="656" r:id="rId5"/>
    <p:sldId id="657" r:id="rId6"/>
    <p:sldId id="263" r:id="rId7"/>
    <p:sldId id="343" r:id="rId8"/>
    <p:sldId id="562" r:id="rId9"/>
    <p:sldId id="501" r:id="rId10"/>
    <p:sldId id="342" r:id="rId11"/>
    <p:sldId id="537" r:id="rId12"/>
    <p:sldId id="658" r:id="rId13"/>
    <p:sldId id="458" r:id="rId14"/>
    <p:sldId id="555" r:id="rId15"/>
    <p:sldId id="609" r:id="rId16"/>
    <p:sldId id="273" r:id="rId17"/>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0B928"/>
    <a:srgbClr val="FF0EFF"/>
    <a:srgbClr val="FFFAD7"/>
    <a:srgbClr val="FFFD9C"/>
    <a:srgbClr val="FFFEED"/>
    <a:srgbClr val="FFF5AD"/>
    <a:srgbClr val="FFF9CA"/>
    <a:srgbClr val="FFF4A1"/>
    <a:srgbClr val="F5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4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18.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14T13:39:35.021" idx="1">
    <p:pos x="10" y="10"/>
    <p:text>启迪环境</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9-14T16:44:22.177" idx="2">
    <p:pos x="10" y="10"/>
    <p:text>苏大维格；大富科技</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3-09-14T16:44:22.177" idx="2">
    <p:pos x="10" y="10"/>
    <p:text>苏大维格；大富科技</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3-09-14T16:44:22.177" idx="2">
    <p:pos x="10" y="10"/>
    <p:text>苏大维格；大富科技</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人永远赚不到</a:t>
            </a:r>
            <a:r>
              <a:rPr lang="en-US" altLang="zh-CN"/>
              <a:t>ta</a:t>
            </a:r>
            <a:r>
              <a:rPr lang="zh-CN" altLang="en-US"/>
              <a:t>认知以外的钱</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image" Target="../media/image2.png"/><Relationship Id="rId3" Type="http://schemas.openxmlformats.org/officeDocument/2006/relationships/tags" Target="../tags/tag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5.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2" name="图片 1" descr="87"/>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
        <p:nvSpPr>
          <p:cNvPr id="6" name="矩形 5"/>
          <p:cNvSpPr/>
          <p:nvPr userDrawn="1"/>
        </p:nvSpPr>
        <p:spPr>
          <a:xfrm>
            <a:off x="0" y="780415"/>
            <a:ext cx="12191365" cy="6077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pic>
        <p:nvPicPr>
          <p:cNvPr id="7" name="图片 6"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
        <p:nvSpPr>
          <p:cNvPr id="13" name="文本框 12"/>
          <p:cNvSpPr txBox="1"/>
          <p:nvPr userDrawn="1">
            <p:custDataLst>
              <p:tags r:id="rId5"/>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4" name="图片 3" descr="画板 1 拷贝"/>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4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tags" Target="../tags/tag43.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42.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3.xml"/><Relationship Id="rId5" Type="http://schemas.openxmlformats.org/officeDocument/2006/relationships/tags" Target="../tags/tag92.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tags" Target="../tags/tag91.xml"/><Relationship Id="rId1" Type="http://schemas.openxmlformats.org/officeDocument/2006/relationships/tags" Target="../tags/tag90.xml"/></Relationships>
</file>

<file path=ppt/slides/_rels/slide11.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image" Target="../media/image19.png"/><Relationship Id="rId17" Type="http://schemas.openxmlformats.org/officeDocument/2006/relationships/comments" Target="../comments/comment2.xml"/><Relationship Id="rId16" Type="http://schemas.openxmlformats.org/officeDocument/2006/relationships/notesSlide" Target="../notesSlides/notesSlide10.xml"/><Relationship Id="rId15" Type="http://schemas.openxmlformats.org/officeDocument/2006/relationships/slideLayout" Target="../slideLayouts/slideLayout3.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tags" Target="../tags/tag93.xml"/></Relationships>
</file>

<file path=ppt/slides/_rels/slide12.xml.rels><?xml version="1.0" encoding="UTF-8" standalone="yes"?>
<Relationships xmlns="http://schemas.openxmlformats.org/package/2006/relationships"><Relationship Id="rId7" Type="http://schemas.openxmlformats.org/officeDocument/2006/relationships/comments" Target="../comments/comment3.x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108.xml"/><Relationship Id="rId3" Type="http://schemas.openxmlformats.org/officeDocument/2006/relationships/image" Target="../media/image20.png"/><Relationship Id="rId2" Type="http://schemas.openxmlformats.org/officeDocument/2006/relationships/tags" Target="../tags/tag107.xml"/><Relationship Id="rId1" Type="http://schemas.openxmlformats.org/officeDocument/2006/relationships/tags" Target="../tags/tag106.xml"/></Relationships>
</file>

<file path=ppt/slides/_rels/slide13.xml.rels><?xml version="1.0" encoding="UTF-8" standalone="yes"?>
<Relationships xmlns="http://schemas.openxmlformats.org/package/2006/relationships"><Relationship Id="rId9" Type="http://schemas.openxmlformats.org/officeDocument/2006/relationships/comments" Target="../comments/comment4.xml"/><Relationship Id="rId8" Type="http://schemas.openxmlformats.org/officeDocument/2006/relationships/notesSlide" Target="../notesSlides/notesSlide12.xml"/><Relationship Id="rId7" Type="http://schemas.openxmlformats.org/officeDocument/2006/relationships/slideLayout" Target="../slideLayouts/slideLayout3.xml"/><Relationship Id="rId6" Type="http://schemas.openxmlformats.org/officeDocument/2006/relationships/tags" Target="../tags/tag112.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xml"/><Relationship Id="rId6" Type="http://schemas.openxmlformats.org/officeDocument/2006/relationships/tags" Target="../tags/tag117.xm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45.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4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46.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10.png"/><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3" Type="http://schemas.openxmlformats.org/officeDocument/2006/relationships/comments" Target="../comments/comment1.xml"/><Relationship Id="rId22" Type="http://schemas.openxmlformats.org/officeDocument/2006/relationships/notesSlide" Target="../notesSlides/notesSlide4.xml"/><Relationship Id="rId21" Type="http://schemas.openxmlformats.org/officeDocument/2006/relationships/slideLayout" Target="../slideLayouts/slideLayout3.xml"/><Relationship Id="rId20" Type="http://schemas.openxmlformats.org/officeDocument/2006/relationships/tags" Target="../tags/tag71.xml"/><Relationship Id="rId2" Type="http://schemas.openxmlformats.org/officeDocument/2006/relationships/tags" Target="../tags/tag53.xml"/><Relationship Id="rId19" Type="http://schemas.openxmlformats.org/officeDocument/2006/relationships/tags" Target="../tags/tag70.xml"/><Relationship Id="rId18" Type="http://schemas.openxmlformats.org/officeDocument/2006/relationships/tags" Target="../tags/tag69.xml"/><Relationship Id="rId17" Type="http://schemas.openxmlformats.org/officeDocument/2006/relationships/tags" Target="../tags/tag68.xml"/><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3.xml"/><Relationship Id="rId6" Type="http://schemas.openxmlformats.org/officeDocument/2006/relationships/tags" Target="../tags/tag76.xml"/><Relationship Id="rId5" Type="http://schemas.openxmlformats.org/officeDocument/2006/relationships/image" Target="../media/image11.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tags" Target="../tags/tag78.xml"/><Relationship Id="rId2" Type="http://schemas.openxmlformats.org/officeDocument/2006/relationships/image" Target="../media/image12.png"/><Relationship Id="rId1" Type="http://schemas.openxmlformats.org/officeDocument/2006/relationships/tags" Target="../tags/tag77.xml"/></Relationships>
</file>

<file path=ppt/slides/_rels/slide8.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media/image14.png"/><Relationship Id="rId7" Type="http://schemas.openxmlformats.org/officeDocument/2006/relationships/tags" Target="../tags/tag84.xml"/><Relationship Id="rId6" Type="http://schemas.openxmlformats.org/officeDocument/2006/relationships/image" Target="../media/image13.png"/><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2" Type="http://schemas.openxmlformats.org/officeDocument/2006/relationships/notesSlide" Target="../notesSlides/notesSlide7.xml"/><Relationship Id="rId11" Type="http://schemas.openxmlformats.org/officeDocument/2006/relationships/slideLayout" Target="../slideLayouts/slideLayout3.xml"/><Relationship Id="rId10" Type="http://schemas.openxmlformats.org/officeDocument/2006/relationships/tags" Target="../tags/tag86.xml"/><Relationship Id="rId1" Type="http://schemas.openxmlformats.org/officeDocument/2006/relationships/tags" Target="../tags/tag79.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3.xml"/><Relationship Id="rId5" Type="http://schemas.openxmlformats.org/officeDocument/2006/relationships/tags" Target="../tags/tag89.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88.xml"/><Relationship Id="rId1" Type="http://schemas.openxmlformats.org/officeDocument/2006/relationships/tags" Target="../tags/tag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013075" y="36830"/>
            <a:ext cx="713105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《好股研选》最新内参</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482600" y="4231640"/>
            <a:ext cx="4845050" cy="1168400"/>
          </a:xfrm>
          <a:prstGeom prst="rect">
            <a:avLst/>
          </a:prstGeom>
          <a:noFill/>
        </p:spPr>
        <p:txBody>
          <a:bodyPr wrap="square" rtlCol="0" anchor="t">
            <a:spAutoFit/>
          </a:bodyPr>
          <a:p>
            <a:r>
              <a:rPr lang="zh-CN" altLang="en-US" sz="1400"/>
              <a:t>标题：【好股研选】《隐形冠军》受益行业周期反转及国产化加速对半导体材料的需求拉升，这家上市公司是国内半导体材料本土化先锋力量，单季净利润续创历史新高，股价一触即发</a:t>
            </a:r>
            <a:endParaRPr lang="zh-CN" altLang="en-US" sz="1400"/>
          </a:p>
          <a:p>
            <a:r>
              <a:rPr lang="zh-CN" altLang="en-US" sz="1400"/>
              <a:t>链接：https://neican.n8n8.cn/details/strategy/2766</a:t>
            </a:r>
            <a:endParaRPr lang="zh-CN" altLang="en-US" sz="1400"/>
          </a:p>
        </p:txBody>
      </p:sp>
      <p:pic>
        <p:nvPicPr>
          <p:cNvPr id="5" name="图片 4"/>
          <p:cNvPicPr>
            <a:picLocks noChangeAspect="1"/>
          </p:cNvPicPr>
          <p:nvPr/>
        </p:nvPicPr>
        <p:blipFill>
          <a:blip r:embed="rId2"/>
          <a:srcRect b="5796"/>
          <a:stretch>
            <a:fillRect/>
          </a:stretch>
        </p:blipFill>
        <p:spPr>
          <a:xfrm>
            <a:off x="5598795" y="1076325"/>
            <a:ext cx="6179185" cy="4323715"/>
          </a:xfrm>
          <a:prstGeom prst="rect">
            <a:avLst/>
          </a:prstGeom>
        </p:spPr>
      </p:pic>
      <p:pic>
        <p:nvPicPr>
          <p:cNvPr id="6" name="图片 5"/>
          <p:cNvPicPr>
            <a:picLocks noChangeAspect="1"/>
          </p:cNvPicPr>
          <p:nvPr/>
        </p:nvPicPr>
        <p:blipFill>
          <a:blip r:embed="rId3"/>
          <a:stretch>
            <a:fillRect/>
          </a:stretch>
        </p:blipFill>
        <p:spPr>
          <a:xfrm>
            <a:off x="482600" y="1076325"/>
            <a:ext cx="4845685" cy="2420620"/>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73020" y="0"/>
            <a:ext cx="7722235" cy="70421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zh-CN" sz="40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目前资金新高的方向（资金选股）</a:t>
            </a:r>
            <a:endParaRPr kumimoji="0" lang="zh-CN"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2" name="图片 1"/>
          <p:cNvPicPr>
            <a:picLocks noChangeAspect="1"/>
          </p:cNvPicPr>
          <p:nvPr/>
        </p:nvPicPr>
        <p:blipFill>
          <a:blip r:embed="rId3"/>
          <a:stretch>
            <a:fillRect/>
          </a:stretch>
        </p:blipFill>
        <p:spPr>
          <a:xfrm>
            <a:off x="321945" y="922655"/>
            <a:ext cx="6556375" cy="5200015"/>
          </a:xfrm>
          <a:prstGeom prst="rect">
            <a:avLst/>
          </a:prstGeom>
          <a:ln>
            <a:solidFill>
              <a:schemeClr val="bg1">
                <a:lumMod val="65000"/>
              </a:schemeClr>
            </a:solidFill>
          </a:ln>
        </p:spPr>
      </p:pic>
      <p:pic>
        <p:nvPicPr>
          <p:cNvPr id="6" name="图片 5"/>
          <p:cNvPicPr>
            <a:picLocks noChangeAspect="1"/>
          </p:cNvPicPr>
          <p:nvPr/>
        </p:nvPicPr>
        <p:blipFill>
          <a:blip r:embed="rId4"/>
          <a:srcRect l="12367"/>
          <a:stretch>
            <a:fillRect/>
          </a:stretch>
        </p:blipFill>
        <p:spPr>
          <a:xfrm>
            <a:off x="7211695" y="922655"/>
            <a:ext cx="4737100" cy="5412740"/>
          </a:xfrm>
          <a:prstGeom prst="rect">
            <a:avLst/>
          </a:prstGeom>
          <a:ln>
            <a:solidFill>
              <a:schemeClr val="accent6"/>
            </a:solidFill>
          </a:ln>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a:picLocks noChangeAspect="1"/>
          </p:cNvPicPr>
          <p:nvPr>
            <p:custDataLst>
              <p:tags r:id="rId1"/>
            </p:custDataLst>
          </p:nvPr>
        </p:nvPicPr>
        <p:blipFill>
          <a:blip r:embed="rId2"/>
          <a:srcRect b="1704"/>
          <a:stretch>
            <a:fillRect/>
          </a:stretch>
        </p:blipFill>
        <p:spPr>
          <a:xfrm>
            <a:off x="1363980" y="1517015"/>
            <a:ext cx="9246235" cy="4578985"/>
          </a:xfrm>
          <a:prstGeom prst="rect">
            <a:avLst/>
          </a:prstGeom>
          <a:ln>
            <a:solidFill>
              <a:schemeClr val="accent2">
                <a:lumMod val="40000"/>
                <a:lumOff val="60000"/>
              </a:schemeClr>
            </a:solidFill>
          </a:ln>
        </p:spPr>
      </p:pic>
      <p:sp>
        <p:nvSpPr>
          <p:cNvPr id="4" name="文本框 3"/>
          <p:cNvSpPr txBox="1"/>
          <p:nvPr>
            <p:custDataLst>
              <p:tags r:id="rId3"/>
            </p:custDataLst>
          </p:nvPr>
        </p:nvSpPr>
        <p:spPr>
          <a:xfrm>
            <a:off x="1486535" y="0"/>
            <a:ext cx="9220200" cy="6584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 </a:t>
            </a:r>
            <a:r>
              <a:rPr lang="en-US" altLang="zh-CN" sz="4400" b="1"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3</a:t>
            </a:r>
            <a:r>
              <a:rPr lang="zh-CN" altLang="en-US" sz="4400" b="1"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、单个维度分析：买卖点</a:t>
            </a:r>
            <a:endParaRPr kumimoji="0" lang="zh-CN" sz="44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4"/>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2" name="文本框 1"/>
          <p:cNvSpPr txBox="1"/>
          <p:nvPr/>
        </p:nvSpPr>
        <p:spPr>
          <a:xfrm>
            <a:off x="1285240" y="844550"/>
            <a:ext cx="9972675" cy="368300"/>
          </a:xfrm>
          <a:prstGeom prst="rect">
            <a:avLst/>
          </a:prstGeom>
          <a:noFill/>
        </p:spPr>
        <p:txBody>
          <a:bodyPr wrap="square" rtlCol="0" anchor="t">
            <a:spAutoFit/>
          </a:bodyPr>
          <a:p>
            <a:pPr algn="l"/>
            <a:r>
              <a:rPr lang="zh-CN" altLang="en-US" sz="1600" b="1" dirty="0" smtClean="0">
                <a:latin typeface="+mn-ea"/>
                <a:cs typeface="华文宋体" panose="02010600040101010101" charset="-122"/>
                <a:sym typeface="+mn-ea"/>
              </a:rPr>
              <a:t>捕捞季节是一个</a:t>
            </a:r>
            <a:r>
              <a:rPr lang="zh-CN" altLang="en-US" sz="1600" b="1" dirty="0" smtClean="0">
                <a:solidFill>
                  <a:srgbClr val="FF0000"/>
                </a:solidFill>
                <a:latin typeface="+mn-ea"/>
                <a:cs typeface="华文宋体" panose="02010600040101010101" charset="-122"/>
                <a:sym typeface="+mn-ea"/>
              </a:rPr>
              <a:t>短线买卖点指标</a:t>
            </a:r>
            <a:r>
              <a:rPr lang="zh-CN" altLang="en-US" sz="1600" b="1" dirty="0" smtClean="0">
                <a:latin typeface="+mn-ea"/>
                <a:cs typeface="华文宋体" panose="02010600040101010101" charset="-122"/>
                <a:sym typeface="+mn-ea"/>
              </a:rPr>
              <a:t>，适用于个股</a:t>
            </a:r>
            <a:r>
              <a:rPr lang="en-US" altLang="zh-CN" sz="1600" b="1" dirty="0" smtClean="0">
                <a:latin typeface="+mn-ea"/>
                <a:cs typeface="华文宋体" panose="02010600040101010101" charset="-122"/>
                <a:sym typeface="+mn-ea"/>
              </a:rPr>
              <a:t>/</a:t>
            </a:r>
            <a:r>
              <a:rPr lang="zh-CN" altLang="en-US" sz="1600" b="1" dirty="0" smtClean="0">
                <a:latin typeface="+mn-ea"/>
                <a:cs typeface="华文宋体" panose="02010600040101010101" charset="-122"/>
                <a:sym typeface="+mn-ea"/>
              </a:rPr>
              <a:t>板块</a:t>
            </a:r>
            <a:r>
              <a:rPr lang="en-US" altLang="zh-CN" sz="1600" b="1" dirty="0" smtClean="0">
                <a:latin typeface="+mn-ea"/>
                <a:cs typeface="华文宋体" panose="02010600040101010101" charset="-122"/>
                <a:sym typeface="+mn-ea"/>
              </a:rPr>
              <a:t>/</a:t>
            </a:r>
            <a:r>
              <a:rPr lang="zh-CN" altLang="en-US" sz="1600" b="1" dirty="0" smtClean="0">
                <a:latin typeface="+mn-ea"/>
                <a:cs typeface="华文宋体" panose="02010600040101010101" charset="-122"/>
                <a:sym typeface="+mn-ea"/>
              </a:rPr>
              <a:t>指数；优选强势金叉，警惕背离+破位死叉</a:t>
            </a:r>
            <a:r>
              <a:rPr lang="zh-CN" altLang="en-US" sz="1800" b="1" dirty="0" smtClean="0">
                <a:latin typeface="+mn-ea"/>
                <a:cs typeface="华文宋体" panose="02010600040101010101" charset="-122"/>
                <a:sym typeface="+mn-ea"/>
              </a:rPr>
              <a:t>。</a:t>
            </a:r>
            <a:endParaRPr lang="en-US" altLang="zh-CN" sz="1800" b="1" dirty="0" smtClean="0">
              <a:latin typeface="+mn-ea"/>
              <a:cs typeface="华文宋体" panose="02010600040101010101" charset="-122"/>
              <a:sym typeface="+mn-ea"/>
            </a:endParaRPr>
          </a:p>
        </p:txBody>
      </p:sp>
      <p:sp>
        <p:nvSpPr>
          <p:cNvPr id="3" name="文本框 2"/>
          <p:cNvSpPr txBox="1"/>
          <p:nvPr>
            <p:custDataLst>
              <p:tags r:id="rId5"/>
            </p:custDataLst>
          </p:nvPr>
        </p:nvSpPr>
        <p:spPr>
          <a:xfrm>
            <a:off x="1363980" y="1562100"/>
            <a:ext cx="2815590" cy="1283970"/>
          </a:xfrm>
          <a:prstGeom prst="rect">
            <a:avLst/>
          </a:prstGeom>
          <a:solidFill>
            <a:schemeClr val="accent4">
              <a:lumMod val="40000"/>
              <a:lumOff val="60000"/>
            </a:schemeClr>
          </a:solidFill>
        </p:spPr>
        <p:txBody>
          <a:bodyPr wrap="square" rtlCol="0" anchor="t">
            <a:spAutoFit/>
          </a:bodyPr>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：底背离</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弱金叉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：上升回档</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强势金叉</a:t>
            </a:r>
            <a:r>
              <a:rPr lang="en-US" altLang="zh-CN" sz="1600" spc="50">
                <a:latin typeface="微软雅黑" panose="020B0503020204020204" charset="-122"/>
                <a:ea typeface="微软雅黑" panose="020B0503020204020204" charset="-122"/>
                <a:cs typeface="微软雅黑" panose="020B0503020204020204" charset="-122"/>
                <a:sym typeface="+mn-ea"/>
              </a:rPr>
              <a:t>             </a:t>
            </a:r>
            <a:endParaRPr lang="en-US" altLang="zh-CN" sz="1600" spc="50">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：水上</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二次金叉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假跌破</a:t>
            </a:r>
            <a:r>
              <a:rPr lang="en-US" altLang="zh-CN" sz="1600" spc="50">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弱金叉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6"/>
            </p:custDataLst>
          </p:nvPr>
        </p:nvSpPr>
        <p:spPr>
          <a:xfrm>
            <a:off x="8303895" y="3970020"/>
            <a:ext cx="2306320" cy="946150"/>
          </a:xfrm>
          <a:prstGeom prst="rect">
            <a:avLst/>
          </a:prstGeom>
          <a:solidFill>
            <a:schemeClr val="accent4">
              <a:lumMod val="40000"/>
              <a:lumOff val="60000"/>
            </a:schemeClr>
          </a:solidFill>
        </p:spPr>
        <p:txBody>
          <a:bodyPr wrap="square" rtlCol="0" anchor="t">
            <a:noAutofit/>
          </a:bodyPr>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卖点1：常态死叉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卖点2：顶背离死叉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卖点3：</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高位</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破位死叉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3216275" y="3749675"/>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①</a:t>
            </a:r>
            <a:endParaRPr lang="zh-CN" altLang="en-US" sz="1865" b="1" dirty="0" smtClean="0">
              <a:solidFill>
                <a:srgbClr val="FF0EFF"/>
              </a:solidFill>
              <a:latin typeface="宋体" panose="02010600030101010101" pitchFamily="2" charset="-122"/>
              <a:sym typeface="+mn-ea"/>
            </a:endParaRPr>
          </a:p>
        </p:txBody>
      </p:sp>
      <p:sp>
        <p:nvSpPr>
          <p:cNvPr id="14" name="文本框 13"/>
          <p:cNvSpPr txBox="1"/>
          <p:nvPr>
            <p:custDataLst>
              <p:tags r:id="rId7"/>
            </p:custDataLst>
          </p:nvPr>
        </p:nvSpPr>
        <p:spPr>
          <a:xfrm>
            <a:off x="4077335" y="3455670"/>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②</a:t>
            </a:r>
            <a:endParaRPr lang="zh-CN" altLang="en-US" sz="1865" b="1" dirty="0" smtClean="0">
              <a:solidFill>
                <a:srgbClr val="FF0EFF"/>
              </a:solidFill>
              <a:latin typeface="宋体" panose="02010600030101010101" pitchFamily="2" charset="-122"/>
              <a:sym typeface="+mn-ea"/>
            </a:endParaRPr>
          </a:p>
        </p:txBody>
      </p:sp>
      <p:sp>
        <p:nvSpPr>
          <p:cNvPr id="16" name="文本框 15"/>
          <p:cNvSpPr txBox="1"/>
          <p:nvPr>
            <p:custDataLst>
              <p:tags r:id="rId8"/>
            </p:custDataLst>
          </p:nvPr>
        </p:nvSpPr>
        <p:spPr>
          <a:xfrm>
            <a:off x="7917815" y="1517015"/>
            <a:ext cx="593090" cy="378460"/>
          </a:xfrm>
          <a:prstGeom prst="rect">
            <a:avLst/>
          </a:prstGeom>
          <a:noFill/>
        </p:spPr>
        <p:txBody>
          <a:bodyPr wrap="square" rtlCol="0" anchor="t">
            <a:spAutoFit/>
          </a:bodyPr>
          <a:p>
            <a:r>
              <a:rPr lang="zh-CN" altLang="en-US" sz="1865" b="1" dirty="0" smtClean="0">
                <a:solidFill>
                  <a:srgbClr val="00B050"/>
                </a:solidFill>
                <a:latin typeface="宋体" panose="02010600030101010101" pitchFamily="2" charset="-122"/>
                <a:sym typeface="+mn-ea"/>
              </a:rPr>
              <a:t>①</a:t>
            </a:r>
            <a:endParaRPr lang="zh-CN" altLang="en-US" sz="1865" b="1" dirty="0" smtClean="0">
              <a:solidFill>
                <a:srgbClr val="00B050"/>
              </a:solidFill>
              <a:latin typeface="宋体" panose="02010600030101010101" pitchFamily="2" charset="-122"/>
              <a:sym typeface="+mn-ea"/>
            </a:endParaRPr>
          </a:p>
        </p:txBody>
      </p:sp>
      <p:sp>
        <p:nvSpPr>
          <p:cNvPr id="17" name="文本框 16"/>
          <p:cNvSpPr txBox="1"/>
          <p:nvPr>
            <p:custDataLst>
              <p:tags r:id="rId9"/>
            </p:custDataLst>
          </p:nvPr>
        </p:nvSpPr>
        <p:spPr>
          <a:xfrm>
            <a:off x="8510905" y="1895475"/>
            <a:ext cx="593090" cy="378460"/>
          </a:xfrm>
          <a:prstGeom prst="rect">
            <a:avLst/>
          </a:prstGeom>
          <a:noFill/>
        </p:spPr>
        <p:txBody>
          <a:bodyPr wrap="square" rtlCol="0" anchor="t">
            <a:spAutoFit/>
          </a:bodyPr>
          <a:p>
            <a:r>
              <a:rPr lang="zh-CN" altLang="en-US" sz="1865" b="1" dirty="0" smtClean="0">
                <a:solidFill>
                  <a:srgbClr val="00B050"/>
                </a:solidFill>
                <a:latin typeface="宋体" panose="02010600030101010101" pitchFamily="2" charset="-122"/>
                <a:sym typeface="+mn-ea"/>
              </a:rPr>
              <a:t>②</a:t>
            </a:r>
            <a:endParaRPr lang="zh-CN" altLang="en-US" sz="1865" b="1" dirty="0" smtClean="0">
              <a:solidFill>
                <a:srgbClr val="00B050"/>
              </a:solidFill>
              <a:latin typeface="宋体" panose="02010600030101010101" pitchFamily="2" charset="-122"/>
              <a:sym typeface="+mn-ea"/>
            </a:endParaRPr>
          </a:p>
        </p:txBody>
      </p:sp>
      <p:sp>
        <p:nvSpPr>
          <p:cNvPr id="5" name="椭圆 4"/>
          <p:cNvSpPr/>
          <p:nvPr/>
        </p:nvSpPr>
        <p:spPr>
          <a:xfrm>
            <a:off x="5765800" y="272542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椭圆 5"/>
          <p:cNvSpPr/>
          <p:nvPr>
            <p:custDataLst>
              <p:tags r:id="rId10"/>
            </p:custDataLst>
          </p:nvPr>
        </p:nvSpPr>
        <p:spPr>
          <a:xfrm>
            <a:off x="6223635" y="269875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8" name="文本框 17"/>
          <p:cNvSpPr txBox="1"/>
          <p:nvPr>
            <p:custDataLst>
              <p:tags r:id="rId11"/>
            </p:custDataLst>
          </p:nvPr>
        </p:nvSpPr>
        <p:spPr>
          <a:xfrm>
            <a:off x="5765800" y="3077210"/>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④</a:t>
            </a:r>
            <a:endParaRPr lang="zh-CN" altLang="en-US" sz="1865" b="1" dirty="0" smtClean="0">
              <a:solidFill>
                <a:srgbClr val="FF0EFF"/>
              </a:solidFill>
              <a:latin typeface="宋体" panose="02010600030101010101" pitchFamily="2" charset="-122"/>
              <a:sym typeface="+mn-ea"/>
            </a:endParaRPr>
          </a:p>
        </p:txBody>
      </p:sp>
      <p:sp>
        <p:nvSpPr>
          <p:cNvPr id="19" name="椭圆 18"/>
          <p:cNvSpPr/>
          <p:nvPr>
            <p:custDataLst>
              <p:tags r:id="rId12"/>
            </p:custDataLst>
          </p:nvPr>
        </p:nvSpPr>
        <p:spPr>
          <a:xfrm>
            <a:off x="4938395" y="288290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0" name="文本框 19"/>
          <p:cNvSpPr txBox="1"/>
          <p:nvPr>
            <p:custDataLst>
              <p:tags r:id="rId13"/>
            </p:custDataLst>
          </p:nvPr>
        </p:nvSpPr>
        <p:spPr>
          <a:xfrm>
            <a:off x="4938395" y="3306445"/>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③</a:t>
            </a:r>
            <a:endParaRPr lang="zh-CN" altLang="en-US" sz="1865" b="1" dirty="0" smtClean="0">
              <a:solidFill>
                <a:srgbClr val="FF0EFF"/>
              </a:solidFill>
              <a:latin typeface="宋体" panose="02010600030101010101" pitchFamily="2" charset="-122"/>
              <a:sym typeface="+mn-ea"/>
            </a:endParaRPr>
          </a:p>
        </p:txBody>
      </p:sp>
    </p:spTree>
    <p:custDataLst>
      <p:tags r:id="rId1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8061960" cy="6584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 </a:t>
            </a:r>
            <a:r>
              <a:rPr 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目前有买点的方向（买点选股）</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2" name="图片 1"/>
          <p:cNvPicPr>
            <a:picLocks noChangeAspect="1"/>
          </p:cNvPicPr>
          <p:nvPr/>
        </p:nvPicPr>
        <p:blipFill>
          <a:blip r:embed="rId3"/>
          <a:stretch>
            <a:fillRect/>
          </a:stretch>
        </p:blipFill>
        <p:spPr>
          <a:xfrm>
            <a:off x="1597025" y="1079500"/>
            <a:ext cx="8716010" cy="4892675"/>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812415" y="87630"/>
            <a:ext cx="7630795" cy="6584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b="1"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4</a:t>
            </a:r>
            <a:r>
              <a:rPr lang="zh-CN" altLang="en-US" sz="3600" b="1"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、综合：</a:t>
            </a:r>
            <a:r>
              <a:rPr lang="zh-CN" sz="3600" b="1"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一分钟选三板斧好股</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9" name="文本框 8"/>
          <p:cNvSpPr txBox="1"/>
          <p:nvPr>
            <p:custDataLst>
              <p:tags r:id="rId3"/>
            </p:custDataLst>
          </p:nvPr>
        </p:nvSpPr>
        <p:spPr>
          <a:xfrm>
            <a:off x="605790" y="4557395"/>
            <a:ext cx="5860415" cy="1394460"/>
          </a:xfrm>
          <a:prstGeom prst="rect">
            <a:avLst/>
          </a:prstGeom>
          <a:solidFill>
            <a:schemeClr val="accent4">
              <a:lumMod val="40000"/>
              <a:lumOff val="60000"/>
            </a:schemeClr>
          </a:solidFill>
          <a:ln w="6350" cap="flat" cmpd="sng" algn="ctr">
            <a:solidFill>
              <a:schemeClr val="accent4"/>
            </a:solidFill>
            <a:prstDash val="dash"/>
            <a:miter lim="800000"/>
          </a:ln>
        </p:spPr>
        <p:style>
          <a:lnRef idx="0">
            <a:schemeClr val="accent6"/>
          </a:lnRef>
          <a:fillRef idx="0">
            <a:srgbClr val="FFFFFF"/>
          </a:fillRef>
          <a:effectRef idx="0">
            <a:srgbClr val="FFFFFF"/>
          </a:effectRef>
          <a:fontRef idx="minor">
            <a:schemeClr val="tx1"/>
          </a:fontRef>
        </p:style>
        <p:txBody>
          <a:bodyPr wrap="square" rtlCol="0" anchor="t">
            <a:noAutofit/>
          </a:bodyPr>
          <a:p>
            <a:pPr>
              <a:lnSpc>
                <a:spcPct val="150000"/>
              </a:lnSpc>
            </a:pPr>
            <a:r>
              <a:rPr lang="zh-CN" altLang="en-US" sz="1600">
                <a:sym typeface="+mn-ea"/>
              </a:rPr>
              <a:t>第一步：选出符合模式个股</a:t>
            </a:r>
            <a:r>
              <a:rPr lang="en-US" altLang="zh-CN" sz="1600">
                <a:sym typeface="+mn-ea"/>
              </a:rPr>
              <a:t>→</a:t>
            </a:r>
            <a:r>
              <a:rPr lang="zh-CN" altLang="en-US" sz="1600">
                <a:sym typeface="+mn-ea"/>
              </a:rPr>
              <a:t>股票多的话</a:t>
            </a:r>
            <a:r>
              <a:rPr lang="zh-CN" sz="1600">
                <a:sym typeface="+mn-ea"/>
              </a:rPr>
              <a:t>先锁定板块</a:t>
            </a:r>
            <a:endParaRPr lang="zh-CN" sz="1600">
              <a:sym typeface="+mn-ea"/>
            </a:endParaRPr>
          </a:p>
          <a:p>
            <a:pPr>
              <a:lnSpc>
                <a:spcPct val="150000"/>
              </a:lnSpc>
            </a:pPr>
            <a:r>
              <a:rPr lang="zh-CN" altLang="en-US" sz="1600">
                <a:sym typeface="+mn-ea"/>
              </a:rPr>
              <a:t>第二步：</a:t>
            </a:r>
            <a:r>
              <a:rPr lang="zh-CN" altLang="en-US" sz="1600">
                <a:solidFill>
                  <a:schemeClr val="tx1"/>
                </a:solidFill>
                <a:sym typeface="+mn-ea"/>
              </a:rPr>
              <a:t>回档时主力增加明显个股</a:t>
            </a:r>
            <a:r>
              <a:rPr lang="en-US" altLang="zh-CN" sz="1600">
                <a:sym typeface="+mn-ea"/>
              </a:rPr>
              <a:t>→</a:t>
            </a:r>
            <a:r>
              <a:rPr lang="zh-CN" sz="1600">
                <a:sym typeface="+mn-ea"/>
              </a:rPr>
              <a:t>优选涨跌幅±</a:t>
            </a:r>
            <a:r>
              <a:rPr lang="en-US" altLang="zh-CN" sz="1600">
                <a:sym typeface="+mn-ea"/>
              </a:rPr>
              <a:t>3</a:t>
            </a:r>
            <a:r>
              <a:rPr lang="zh-CN" altLang="en-US" sz="1600">
                <a:sym typeface="+mn-ea"/>
              </a:rPr>
              <a:t>的个股</a:t>
            </a:r>
            <a:endParaRPr lang="zh-CN" altLang="en-US" sz="1600">
              <a:sym typeface="+mn-ea"/>
            </a:endParaRPr>
          </a:p>
          <a:p>
            <a:pPr>
              <a:lnSpc>
                <a:spcPct val="150000"/>
              </a:lnSpc>
            </a:pPr>
            <a:r>
              <a:rPr lang="zh-CN" altLang="en-US" sz="1600">
                <a:sym typeface="+mn-ea"/>
              </a:rPr>
              <a:t>第三步：加自选，等</a:t>
            </a:r>
            <a:r>
              <a:rPr lang="zh-CN" altLang="en-US" sz="1600" b="1">
                <a:solidFill>
                  <a:srgbClr val="FF0000"/>
                </a:solidFill>
                <a:sym typeface="+mn-ea"/>
              </a:rPr>
              <a:t>回档低吸</a:t>
            </a:r>
            <a:r>
              <a:rPr lang="zh-CN" altLang="en-US" sz="1600">
                <a:sym typeface="+mn-ea"/>
              </a:rPr>
              <a:t>买点</a:t>
            </a:r>
            <a:endParaRPr lang="zh-CN" altLang="en-US" sz="1600">
              <a:sym typeface="+mn-ea"/>
            </a:endParaRPr>
          </a:p>
        </p:txBody>
      </p:sp>
      <p:pic>
        <p:nvPicPr>
          <p:cNvPr id="3" name="图片 2"/>
          <p:cNvPicPr>
            <a:picLocks noChangeAspect="1"/>
          </p:cNvPicPr>
          <p:nvPr/>
        </p:nvPicPr>
        <p:blipFill>
          <a:blip r:embed="rId4"/>
          <a:srcRect r="12097" b="2061"/>
          <a:stretch>
            <a:fillRect/>
          </a:stretch>
        </p:blipFill>
        <p:spPr>
          <a:xfrm>
            <a:off x="273050" y="1366520"/>
            <a:ext cx="6278245" cy="2993390"/>
          </a:xfrm>
          <a:prstGeom prst="rect">
            <a:avLst/>
          </a:prstGeom>
        </p:spPr>
      </p:pic>
      <p:pic>
        <p:nvPicPr>
          <p:cNvPr id="6" name="图片 5"/>
          <p:cNvPicPr>
            <a:picLocks noChangeAspect="1"/>
          </p:cNvPicPr>
          <p:nvPr/>
        </p:nvPicPr>
        <p:blipFill>
          <a:blip r:embed="rId5"/>
          <a:stretch>
            <a:fillRect/>
          </a:stretch>
        </p:blipFill>
        <p:spPr>
          <a:xfrm>
            <a:off x="7032625" y="979170"/>
            <a:ext cx="4435475" cy="5206365"/>
          </a:xfrm>
          <a:prstGeom prst="rect">
            <a:avLst/>
          </a:prstGeom>
          <a:ln>
            <a:solidFill>
              <a:schemeClr val="accent1"/>
            </a:solidFill>
          </a:ln>
        </p:spPr>
      </p:pic>
    </p:spTree>
    <p:custDataLst>
      <p:tags r:id="rId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384108" y="1743075"/>
            <a:ext cx="7325995" cy="1322070"/>
          </a:xfrm>
          <a:prstGeom prst="rect">
            <a:avLst/>
          </a:prstGeom>
          <a:noFill/>
        </p:spPr>
        <p:txBody>
          <a:bodyPr wrap="none" rtlCol="0" anchor="ctr" anchorCtr="0">
            <a:spAutoFit/>
          </a:bodyPr>
          <a:p>
            <a:pPr algn="ctr"/>
            <a:r>
              <a:rPr lang="zh-CN" sz="8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唯信自己相信的</a:t>
            </a:r>
            <a:endParaRPr lang="zh-CN" sz="8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2305368" y="3008630"/>
            <a:ext cx="7581265" cy="217233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2501900" y="3173730"/>
            <a:ext cx="7215505" cy="1812925"/>
          </a:xfrm>
          <a:prstGeom prst="rect">
            <a:avLst/>
          </a:prstGeom>
          <a:noFill/>
        </p:spPr>
        <p:txBody>
          <a:bodyPr wrap="square" rtlCol="0" anchor="t">
            <a:spAutoFit/>
          </a:bodyPr>
          <a:p>
            <a:pPr fontAlgn="auto">
              <a:lnSpc>
                <a:spcPct val="160000"/>
              </a:lnSpc>
            </a:pP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2" name="图片 1" descr="12"/>
          <p:cNvPicPr>
            <a:picLocks noChangeAspect="1"/>
          </p:cNvPicPr>
          <p:nvPr userDrawn="1">
            <p:custDataLst>
              <p:tags r:id="rId4"/>
            </p:custDataLst>
          </p:nvPr>
        </p:nvPicPr>
        <p:blipFill>
          <a:blip r:embed="rId5"/>
          <a:stretch>
            <a:fillRect/>
          </a:stretch>
        </p:blipFill>
        <p:spPr>
          <a:xfrm>
            <a:off x="5113020" y="892175"/>
            <a:ext cx="1965960" cy="420370"/>
          </a:xfrm>
          <a:prstGeom prst="rect">
            <a:avLst/>
          </a:prstGeom>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139440" y="81280"/>
            <a:ext cx="679958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《好股研选》年度版开放</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2"/>
          <a:stretch>
            <a:fillRect/>
          </a:stretch>
        </p:blipFill>
        <p:spPr>
          <a:xfrm>
            <a:off x="620395" y="1299210"/>
            <a:ext cx="7797800" cy="4381500"/>
          </a:xfrm>
          <a:prstGeom prst="rect">
            <a:avLst/>
          </a:prstGeom>
        </p:spPr>
      </p:pic>
      <p:pic>
        <p:nvPicPr>
          <p:cNvPr id="3" name="图片 2"/>
          <p:cNvPicPr>
            <a:picLocks noChangeAspect="1"/>
          </p:cNvPicPr>
          <p:nvPr/>
        </p:nvPicPr>
        <p:blipFill>
          <a:blip r:embed="rId3"/>
          <a:stretch>
            <a:fillRect/>
          </a:stretch>
        </p:blipFill>
        <p:spPr>
          <a:xfrm>
            <a:off x="8615680" y="1021715"/>
            <a:ext cx="3100070" cy="4814570"/>
          </a:xfrm>
          <a:prstGeom prst="rect">
            <a:avLst/>
          </a:prstGeom>
        </p:spPr>
      </p:pic>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139440" y="81280"/>
            <a:ext cx="601916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《风口狙击》年度版开放</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nvPicPr>
        <p:blipFill>
          <a:blip r:embed="rId2"/>
          <a:stretch>
            <a:fillRect/>
          </a:stretch>
        </p:blipFill>
        <p:spPr>
          <a:xfrm>
            <a:off x="399415" y="1130300"/>
            <a:ext cx="8362950" cy="4705350"/>
          </a:xfrm>
          <a:prstGeom prst="rect">
            <a:avLst/>
          </a:prstGeom>
        </p:spPr>
      </p:pic>
      <p:pic>
        <p:nvPicPr>
          <p:cNvPr id="7" name="图片 6"/>
          <p:cNvPicPr>
            <a:picLocks noChangeAspect="1"/>
          </p:cNvPicPr>
          <p:nvPr/>
        </p:nvPicPr>
        <p:blipFill>
          <a:blip r:embed="rId3"/>
          <a:stretch>
            <a:fillRect/>
          </a:stretch>
        </p:blipFill>
        <p:spPr>
          <a:xfrm>
            <a:off x="8863330" y="1130300"/>
            <a:ext cx="2974340" cy="4608830"/>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70635" y="1350645"/>
            <a:ext cx="9650730" cy="2168525"/>
          </a:xfrm>
          <a:prstGeom prst="rect">
            <a:avLst/>
          </a:prstGeom>
          <a:noFill/>
          <a:ln w="12700" cmpd="sng">
            <a:noFill/>
            <a:prstDash val="solid"/>
          </a:ln>
        </p:spPr>
        <p:txBody>
          <a:bodyPr wrap="square" rtlCol="0">
            <a:noAutofit/>
          </a:bodyPr>
          <a:p>
            <a:pPr algn="ctr">
              <a:lnSpc>
                <a:spcPct val="120000"/>
              </a:lnSpc>
            </a:pPr>
            <a:r>
              <a:rPr lang="zh-CN"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短线王系列培训</a:t>
            </a:r>
            <a:endParaRPr lang="zh-CN"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a:p>
            <a:pPr algn="ctr">
              <a:lnSpc>
                <a:spcPct val="120000"/>
              </a:lnSpc>
            </a:pPr>
            <a:r>
              <a:rPr lang="en-US" altLang="zh-CN"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三板斧</a:t>
            </a:r>
            <a:r>
              <a:rPr lang="en-US" altLang="zh-CN"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走天下</a:t>
            </a:r>
            <a:endParaRPr lang="zh-CN"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endParaRPr>
          </a:p>
          <a:p>
            <a:pPr marR="0" indent="0" algn="ctr" defTabSz="914400" fontAlgn="auto">
              <a:lnSpc>
                <a:spcPct val="100000"/>
              </a:lnSpc>
              <a:spcBef>
                <a:spcPts val="0"/>
              </a:spcBef>
              <a:spcAft>
                <a:spcPts val="0"/>
              </a:spcAft>
              <a:buClrTx/>
              <a:buSzTx/>
              <a:buFontTx/>
              <a:buNone/>
              <a:defRPr/>
            </a:pPr>
            <a:endParaRPr kumimoji="0" lang="zh-CN" sz="66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a:p>
            <a:pPr algn="r"/>
            <a:endPar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pic>
        <p:nvPicPr>
          <p:cNvPr id="6" name="图片 5" descr="1"/>
          <p:cNvPicPr>
            <a:picLocks noChangeAspect="1"/>
          </p:cNvPicPr>
          <p:nvPr>
            <p:custDataLst>
              <p:tags r:id="rId1"/>
            </p:custDataLst>
          </p:nvPr>
        </p:nvPicPr>
        <p:blipFill>
          <a:blip r:embed="rId2"/>
          <a:stretch>
            <a:fillRect/>
          </a:stretch>
        </p:blipFill>
        <p:spPr>
          <a:xfrm>
            <a:off x="2707005" y="3855720"/>
            <a:ext cx="6777990" cy="460375"/>
          </a:xfrm>
          <a:prstGeom prst="rect">
            <a:avLst/>
          </a:prstGeom>
        </p:spPr>
      </p:pic>
      <p:sp>
        <p:nvSpPr>
          <p:cNvPr id="9" name="文本框 8"/>
          <p:cNvSpPr txBox="1"/>
          <p:nvPr>
            <p:custDataLst>
              <p:tags r:id="rId3"/>
            </p:custDataLst>
          </p:nvPr>
        </p:nvSpPr>
        <p:spPr>
          <a:xfrm>
            <a:off x="2707005" y="3903345"/>
            <a:ext cx="3143885" cy="368300"/>
          </a:xfrm>
          <a:prstGeom prst="rect">
            <a:avLst/>
          </a:prstGeom>
          <a:noFill/>
        </p:spPr>
        <p:txBody>
          <a:bodyPr wrap="square" rtlCol="0">
            <a:spAutoFit/>
          </a:bodyPr>
          <a:p>
            <a:r>
              <a:rPr lang="zh-CN" altLang="en-US">
                <a:solidFill>
                  <a:srgbClr val="FF0000"/>
                </a:solidFill>
                <a:latin typeface="思源黑体 CN Medium" panose="020B0600000000000000" pitchFamily="34" charset="-122"/>
                <a:ea typeface="思源黑体 CN Medium" panose="020B0600000000000000" pitchFamily="34" charset="-122"/>
              </a:rPr>
              <a:t>主讲老师</a:t>
            </a:r>
            <a:r>
              <a:rPr lang="en-US" altLang="zh-CN">
                <a:solidFill>
                  <a:srgbClr val="FF0000"/>
                </a:solidFill>
                <a:latin typeface="思源黑体 CN Medium" panose="020B0600000000000000" pitchFamily="34" charset="-122"/>
                <a:ea typeface="思源黑体 CN Medium" panose="020B0600000000000000" pitchFamily="34" charset="-122"/>
              </a:rPr>
              <a:t>       </a:t>
            </a:r>
            <a:r>
              <a:rPr lang="zh-CN" altLang="en-US" dirty="0">
                <a:solidFill>
                  <a:srgbClr val="DDEAFF"/>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梁洁云</a:t>
            </a: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1" name="文本框 10"/>
          <p:cNvSpPr txBox="1"/>
          <p:nvPr>
            <p:custDataLst>
              <p:tags r:id="rId4"/>
            </p:custDataLst>
          </p:nvPr>
        </p:nvSpPr>
        <p:spPr>
          <a:xfrm>
            <a:off x="6392545" y="3903345"/>
            <a:ext cx="3623945" cy="645160"/>
          </a:xfrm>
          <a:prstGeom prst="rect">
            <a:avLst/>
          </a:prstGeom>
          <a:noFill/>
        </p:spPr>
        <p:txBody>
          <a:bodyPr wrap="square" rtlCol="0">
            <a:spAutoFit/>
          </a:bodyPr>
          <a:p>
            <a:r>
              <a:rPr lang="zh-CN" altLang="en-US">
                <a:solidFill>
                  <a:srgbClr val="FF0000"/>
                </a:solidFill>
                <a:latin typeface="思源黑体 CN Medium" panose="020B0600000000000000" pitchFamily="34" charset="-122"/>
                <a:ea typeface="思源黑体 CN Medium" panose="020B0600000000000000" pitchFamily="34" charset="-122"/>
              </a:rPr>
              <a:t>执业编号</a:t>
            </a:r>
            <a:r>
              <a:rPr lang="en-US" altLang="zh-CN">
                <a:solidFill>
                  <a:srgbClr val="FF0000"/>
                </a:solidFill>
                <a:latin typeface="思源黑体 CN Medium" panose="020B0600000000000000" pitchFamily="34" charset="-122"/>
                <a:ea typeface="思源黑体 CN Medium" panose="020B0600000000000000" pitchFamily="34" charset="-122"/>
              </a:rPr>
              <a:t>  </a:t>
            </a:r>
            <a:r>
              <a:rPr lang="en-US" altLang="zh-CN">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A1120619060027</a:t>
            </a:r>
            <a:endParaRPr lang="en-US" altLang="zh-CN" dirty="0">
              <a:solidFill>
                <a:srgbClr val="DDEAF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a:solidFill>
                <a:schemeClr val="bg1"/>
              </a:solidFill>
              <a:latin typeface="思源黑体 CN Normal" panose="020B0400000000000000" charset="-122"/>
              <a:ea typeface="思源黑体 CN Normal" panose="020B0400000000000000" charset="-122"/>
            </a:endParaRPr>
          </a:p>
        </p:txBody>
      </p:sp>
      <p:sp>
        <p:nvSpPr>
          <p:cNvPr id="3" name="文本框 2"/>
          <p:cNvSpPr txBox="1"/>
          <p:nvPr/>
        </p:nvSpPr>
        <p:spPr>
          <a:xfrm>
            <a:off x="5582285" y="3229610"/>
            <a:ext cx="1663700" cy="398780"/>
          </a:xfrm>
          <a:prstGeom prst="rect">
            <a:avLst/>
          </a:prstGeom>
          <a:noFill/>
        </p:spPr>
        <p:txBody>
          <a:bodyPr wrap="square" rtlCol="0" anchor="t">
            <a:spAutoFit/>
          </a:bodyPr>
          <a:p>
            <a:pPr algn="r"/>
            <a:r>
              <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2024-07-01</a:t>
            </a:r>
            <a:endPar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61640" y="-635"/>
            <a:ext cx="6810375" cy="61277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zh-CN" sz="44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炒股入门</a:t>
            </a:r>
            <a:r>
              <a:rPr lang="en-US" altLang="zh-CN" sz="44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a:t>
            </a:r>
            <a:r>
              <a:rPr lang="zh-CN" altLang="en-US" sz="44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三板斧</a:t>
            </a:r>
            <a:r>
              <a:rPr lang="en-US" altLang="zh-CN" sz="44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a:t>
            </a:r>
            <a:endPar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a:p>
            <a:pPr marR="0" indent="0" algn="ctr" defTabSz="914400" fontAlgn="auto">
              <a:lnSpc>
                <a:spcPct val="100000"/>
              </a:lnSpc>
              <a:spcBef>
                <a:spcPts val="0"/>
              </a:spcBef>
              <a:spcAft>
                <a:spcPts val="0"/>
              </a:spcAft>
              <a:buClrTx/>
              <a:buSzTx/>
              <a:buFontTx/>
              <a:buNone/>
              <a:defRPr/>
            </a:pPr>
            <a:endPar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7" name="文本框 6"/>
          <p:cNvSpPr txBox="1"/>
          <p:nvPr/>
        </p:nvSpPr>
        <p:spPr>
          <a:xfrm>
            <a:off x="1083310" y="1659890"/>
            <a:ext cx="3049905" cy="3476625"/>
          </a:xfrm>
          <a:prstGeom prst="rect">
            <a:avLst/>
          </a:prstGeom>
          <a:ln w="6350" cap="flat" cmpd="sng" algn="ctr">
            <a:solidFill>
              <a:schemeClr val="accent2"/>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nchor="t">
            <a:spAutoFit/>
          </a:bodyPr>
          <a:p>
            <a:r>
              <a:rPr lang="zh-CN" altLang="en-US" sz="2000">
                <a:latin typeface="华文细黑" panose="02010600040101010101" charset="-122"/>
                <a:ea typeface="华文细黑" panose="02010600040101010101" charset="-122"/>
                <a:cs typeface="华文细黑" panose="02010600040101010101" charset="-122"/>
              </a:rPr>
              <a:t>进入</a:t>
            </a:r>
            <a:r>
              <a:rPr lang="en-US" altLang="zh-CN" sz="2000">
                <a:latin typeface="华文细黑" panose="02010600040101010101" charset="-122"/>
                <a:ea typeface="华文细黑" panose="02010600040101010101" charset="-122"/>
                <a:cs typeface="华文细黑" panose="02010600040101010101" charset="-122"/>
              </a:rPr>
              <a:t>A</a:t>
            </a:r>
            <a:r>
              <a:rPr lang="zh-CN" altLang="en-US" sz="2000">
                <a:latin typeface="华文细黑" panose="02010600040101010101" charset="-122"/>
                <a:ea typeface="华文细黑" panose="02010600040101010101" charset="-122"/>
                <a:cs typeface="华文细黑" panose="02010600040101010101" charset="-122"/>
              </a:rPr>
              <a:t>股市场</a:t>
            </a:r>
            <a:endParaRPr lang="zh-CN" altLang="en-US" sz="2000">
              <a:latin typeface="华文细黑" panose="02010600040101010101" charset="-122"/>
              <a:ea typeface="华文细黑" panose="02010600040101010101" charset="-122"/>
              <a:cs typeface="华文细黑" panose="02010600040101010101" charset="-122"/>
            </a:endParaRPr>
          </a:p>
          <a:p>
            <a:r>
              <a:rPr lang="zh-CN" altLang="en-US" sz="2000">
                <a:latin typeface="华文细黑" panose="02010600040101010101" charset="-122"/>
                <a:ea typeface="华文细黑" panose="02010600040101010101" charset="-122"/>
                <a:cs typeface="华文细黑" panose="02010600040101010101" charset="-122"/>
              </a:rPr>
              <a:t>你是根据什么来选股？</a:t>
            </a:r>
            <a:endParaRPr lang="zh-CN" altLang="en-US" sz="2000">
              <a:latin typeface="华文细黑" panose="02010600040101010101" charset="-122"/>
              <a:ea typeface="华文细黑" panose="02010600040101010101" charset="-122"/>
              <a:cs typeface="华文细黑" panose="02010600040101010101" charset="-122"/>
            </a:endParaRPr>
          </a:p>
          <a:p>
            <a:r>
              <a:rPr lang="zh-CN" altLang="en-US" sz="2000">
                <a:latin typeface="华文细黑" panose="02010600040101010101" charset="-122"/>
                <a:ea typeface="华文细黑" panose="02010600040101010101" charset="-122"/>
                <a:cs typeface="华文细黑" panose="02010600040101010101" charset="-122"/>
              </a:rPr>
              <a:t>又是根据什么来做买卖？</a:t>
            </a:r>
            <a:endParaRPr lang="zh-CN" altLang="en-US" sz="2000">
              <a:latin typeface="华文细黑" panose="02010600040101010101" charset="-122"/>
              <a:ea typeface="华文细黑" panose="02010600040101010101" charset="-122"/>
              <a:cs typeface="华文细黑" panose="02010600040101010101" charset="-122"/>
            </a:endParaRPr>
          </a:p>
          <a:p>
            <a:endParaRPr lang="en-US" altLang="zh-CN" sz="2000">
              <a:latin typeface="华文细黑" panose="02010600040101010101" charset="-122"/>
              <a:ea typeface="华文细黑" panose="02010600040101010101" charset="-122"/>
              <a:cs typeface="华文细黑" panose="02010600040101010101" charset="-122"/>
            </a:endParaRPr>
          </a:p>
          <a:p>
            <a:r>
              <a:rPr lang="zh-CN" altLang="en-US" sz="2000">
                <a:latin typeface="华文细黑" panose="02010600040101010101" charset="-122"/>
                <a:ea typeface="华文细黑" panose="02010600040101010101" charset="-122"/>
                <a:cs typeface="华文细黑" panose="02010600040101010101" charset="-122"/>
              </a:rPr>
              <a:t>万千头绪，止于一端！</a:t>
            </a:r>
            <a:endParaRPr lang="zh-CN" altLang="en-US" sz="2000">
              <a:latin typeface="华文细黑" panose="02010600040101010101" charset="-122"/>
              <a:ea typeface="华文细黑" panose="02010600040101010101" charset="-122"/>
              <a:cs typeface="华文细黑" panose="02010600040101010101" charset="-122"/>
            </a:endParaRPr>
          </a:p>
          <a:p>
            <a:endParaRPr lang="zh-CN" altLang="en-US" sz="2000">
              <a:latin typeface="华文细黑" panose="02010600040101010101" charset="-122"/>
              <a:ea typeface="华文细黑" panose="02010600040101010101" charset="-122"/>
              <a:cs typeface="华文细黑" panose="02010600040101010101" charset="-122"/>
            </a:endParaRPr>
          </a:p>
          <a:p>
            <a:endParaRPr lang="zh-CN" altLang="en-US" sz="2000">
              <a:latin typeface="华文细黑" panose="02010600040101010101" charset="-122"/>
              <a:ea typeface="华文细黑" panose="02010600040101010101" charset="-122"/>
              <a:cs typeface="华文细黑" panose="02010600040101010101" charset="-122"/>
              <a:sym typeface="+mn-ea"/>
            </a:endParaRPr>
          </a:p>
          <a:p>
            <a:r>
              <a:rPr lang="zh-CN" altLang="en-US" sz="2000">
                <a:latin typeface="华文细黑" panose="02010600040101010101" charset="-122"/>
                <a:ea typeface="华文细黑" panose="02010600040101010101" charset="-122"/>
                <a:cs typeface="华文细黑" panose="02010600040101010101" charset="-122"/>
                <a:sym typeface="+mn-ea"/>
              </a:rPr>
              <a:t>短线王教我们的是炒股入门的第一个盈利模式</a:t>
            </a:r>
            <a:r>
              <a:rPr lang="en-US" altLang="zh-CN" sz="2000">
                <a:latin typeface="华文细黑" panose="02010600040101010101" charset="-122"/>
                <a:ea typeface="华文细黑" panose="02010600040101010101" charset="-122"/>
                <a:cs typeface="华文细黑" panose="02010600040101010101" charset="-122"/>
                <a:sym typeface="+mn-ea"/>
              </a:rPr>
              <a:t>——</a:t>
            </a:r>
            <a:r>
              <a:rPr lang="zh-CN" altLang="en-US" sz="2000">
                <a:latin typeface="华文细黑" panose="02010600040101010101" charset="-122"/>
                <a:ea typeface="华文细黑" panose="02010600040101010101" charset="-122"/>
                <a:cs typeface="华文细黑" panose="02010600040101010101" charset="-122"/>
                <a:sym typeface="+mn-ea"/>
              </a:rPr>
              <a:t>上升回档</a:t>
            </a:r>
            <a:endParaRPr lang="zh-CN" altLang="en-US" sz="2000">
              <a:latin typeface="华文细黑" panose="02010600040101010101" charset="-122"/>
              <a:ea typeface="华文细黑" panose="02010600040101010101" charset="-122"/>
              <a:cs typeface="华文细黑" panose="02010600040101010101" charset="-122"/>
              <a:sym typeface="+mn-ea"/>
            </a:endParaRPr>
          </a:p>
          <a:p>
            <a:endParaRPr lang="zh-CN" altLang="en-US" sz="2000">
              <a:latin typeface="华文细黑" panose="02010600040101010101" charset="-122"/>
              <a:ea typeface="华文细黑" panose="02010600040101010101" charset="-122"/>
              <a:cs typeface="华文细黑" panose="02010600040101010101" charset="-122"/>
            </a:endParaRPr>
          </a:p>
        </p:txBody>
      </p:sp>
      <p:grpSp>
        <p:nvGrpSpPr>
          <p:cNvPr id="21" name="组合 20"/>
          <p:cNvGrpSpPr/>
          <p:nvPr/>
        </p:nvGrpSpPr>
        <p:grpSpPr>
          <a:xfrm>
            <a:off x="4553585" y="1139190"/>
            <a:ext cx="7071995" cy="5042535"/>
            <a:chOff x="7702" y="1793"/>
            <a:chExt cx="11137" cy="7941"/>
          </a:xfrm>
        </p:grpSpPr>
        <p:grpSp>
          <p:nvGrpSpPr>
            <p:cNvPr id="10" name="组合 9"/>
            <p:cNvGrpSpPr/>
            <p:nvPr/>
          </p:nvGrpSpPr>
          <p:grpSpPr>
            <a:xfrm>
              <a:off x="8643" y="2163"/>
              <a:ext cx="9955" cy="6528"/>
              <a:chOff x="497" y="2061"/>
              <a:chExt cx="13348" cy="6397"/>
            </a:xfrm>
          </p:grpSpPr>
          <p:grpSp>
            <p:nvGrpSpPr>
              <p:cNvPr id="44" name="组合 43"/>
              <p:cNvGrpSpPr/>
              <p:nvPr>
                <p:custDataLst>
                  <p:tags r:id="rId3"/>
                </p:custDataLst>
              </p:nvPr>
            </p:nvGrpSpPr>
            <p:grpSpPr>
              <a:xfrm rot="0">
                <a:off x="5266" y="2061"/>
                <a:ext cx="8144" cy="5806"/>
                <a:chOff x="3619341" y="440541"/>
                <a:chExt cx="5203833" cy="3654168"/>
              </a:xfrm>
            </p:grpSpPr>
            <p:sp>
              <p:nvSpPr>
                <p:cNvPr id="47" name="文本框 46"/>
                <p:cNvSpPr txBox="1"/>
                <p:nvPr>
                  <p:custDataLst>
                    <p:tags r:id="rId4"/>
                  </p:custDataLst>
                </p:nvPr>
              </p:nvSpPr>
              <p:spPr>
                <a:xfrm>
                  <a:off x="7092808" y="3550095"/>
                  <a:ext cx="1730366" cy="544614"/>
                </a:xfrm>
                <a:prstGeom prst="rect">
                  <a:avLst/>
                </a:prstGeom>
                <a:noFill/>
              </p:spPr>
              <p:txBody>
                <a:bodyPr wrap="square" lIns="67500" tIns="35100" rIns="67500" bIns="35100" rtlCol="0" anchor="ctr" anchorCtr="0">
                  <a:noAutofit/>
                </a:bodyPr>
                <a:p>
                  <a:r>
                    <a:rPr lang="zh-CN" altLang="en-US" b="1" dirty="0">
                      <a:solidFill>
                        <a:schemeClr val="bg1"/>
                      </a:solidFill>
                      <a:sym typeface="Arial" panose="020B0604020202020204" pitchFamily="34" charset="0"/>
                    </a:rPr>
                    <a:t>主力追踪</a:t>
                  </a:r>
                  <a:endParaRPr lang="zh-CN" altLang="en-US" b="1" dirty="0">
                    <a:solidFill>
                      <a:schemeClr val="bg1"/>
                    </a:solidFill>
                    <a:sym typeface="Arial" panose="020B0604020202020204" pitchFamily="34" charset="0"/>
                  </a:endParaRPr>
                </a:p>
              </p:txBody>
            </p:sp>
            <p:sp>
              <p:nvSpPr>
                <p:cNvPr id="52" name="文本框 51"/>
                <p:cNvSpPr txBox="1"/>
                <p:nvPr>
                  <p:custDataLst>
                    <p:tags r:id="rId5"/>
                  </p:custDataLst>
                </p:nvPr>
              </p:nvSpPr>
              <p:spPr>
                <a:xfrm>
                  <a:off x="3619341" y="440541"/>
                  <a:ext cx="2042190" cy="544614"/>
                </a:xfrm>
                <a:prstGeom prst="rect">
                  <a:avLst/>
                </a:prstGeom>
                <a:noFill/>
              </p:spPr>
              <p:txBody>
                <a:bodyPr wrap="square" lIns="67500" tIns="35100" rIns="67500" bIns="35100" rtlCol="0" anchor="ctr" anchorCtr="0">
                  <a:noAutofit/>
                </a:bodyPr>
                <a:p>
                  <a:pPr algn="r"/>
                  <a:r>
                    <a:rPr lang="zh-CN" altLang="en-US" sz="1900" b="1" dirty="0">
                      <a:solidFill>
                        <a:schemeClr val="bg1"/>
                      </a:solidFill>
                      <a:sym typeface="Arial" panose="020B0604020202020204" pitchFamily="34" charset="0"/>
                    </a:rPr>
                    <a:t>智能辅助线</a:t>
                  </a:r>
                  <a:endParaRPr lang="zh-CN" altLang="en-US" sz="1900" b="1" dirty="0">
                    <a:solidFill>
                      <a:schemeClr val="bg1"/>
                    </a:solidFill>
                    <a:sym typeface="Arial" panose="020B0604020202020204" pitchFamily="34" charset="0"/>
                  </a:endParaRPr>
                </a:p>
              </p:txBody>
            </p:sp>
          </p:grpSp>
          <p:sp>
            <p:nvSpPr>
              <p:cNvPr id="8" name="文本框 7"/>
              <p:cNvSpPr txBox="1"/>
              <p:nvPr>
                <p:custDataLst>
                  <p:tags r:id="rId6"/>
                </p:custDataLst>
              </p:nvPr>
            </p:nvSpPr>
            <p:spPr>
              <a:xfrm>
                <a:off x="4830" y="2446"/>
                <a:ext cx="4336" cy="595"/>
              </a:xfrm>
              <a:prstGeom prst="rect">
                <a:avLst/>
              </a:prstGeom>
              <a:noFill/>
            </p:spPr>
            <p:txBody>
              <a:bodyPr wrap="none" lIns="67500" tIns="35100" rIns="67500" bIns="35100" anchor="ctr" anchorCtr="1">
                <a:noAutofit/>
              </a:bodyPr>
              <a:p>
                <a:pPr algn="ctr"/>
                <a:r>
                  <a:rPr lang="zh-CN" altLang="en-US" sz="1400" dirty="0">
                    <a:solidFill>
                      <a:schemeClr val="accent2">
                        <a:lumMod val="75000"/>
                      </a:schemeClr>
                    </a:solidFill>
                    <a:latin typeface="Arial" panose="020B0604020202020204" pitchFamily="34" charset="0"/>
                    <a:ea typeface="微软雅黑" panose="020B0503020204020204" charset="-122"/>
                    <a:cs typeface="+mn-ea"/>
                  </a:rPr>
                  <a:t>上升趋势、下降趋势、横盘趋势</a:t>
                </a:r>
                <a:endParaRPr lang="zh-CN" altLang="en-US" sz="1400" dirty="0">
                  <a:solidFill>
                    <a:schemeClr val="accent2">
                      <a:lumMod val="75000"/>
                    </a:schemeClr>
                  </a:solidFill>
                  <a:latin typeface="Arial" panose="020B0604020202020204" pitchFamily="34" charset="0"/>
                  <a:ea typeface="微软雅黑" panose="020B0503020204020204" charset="-122"/>
                  <a:cs typeface="+mn-ea"/>
                </a:endParaRPr>
              </a:p>
            </p:txBody>
          </p:sp>
          <p:grpSp>
            <p:nvGrpSpPr>
              <p:cNvPr id="64" name="组合 63"/>
              <p:cNvGrpSpPr/>
              <p:nvPr/>
            </p:nvGrpSpPr>
            <p:grpSpPr>
              <a:xfrm>
                <a:off x="4831" y="4604"/>
                <a:ext cx="4246" cy="3262"/>
                <a:chOff x="4019" y="4638"/>
                <a:chExt cx="5679" cy="3962"/>
              </a:xfrm>
            </p:grpSpPr>
            <p:sp>
              <p:nvSpPr>
                <p:cNvPr id="9" name="等腰三角形 8"/>
                <p:cNvSpPr/>
                <p:nvPr>
                  <p:custDataLst>
                    <p:tags r:id="rId7"/>
                  </p:custDataLst>
                </p:nvPr>
              </p:nvSpPr>
              <p:spPr>
                <a:xfrm>
                  <a:off x="4019" y="4638"/>
                  <a:ext cx="5679" cy="3962"/>
                </a:xfrm>
                <a:prstGeom prst="triangle">
                  <a:avLst/>
                </a:prstGeom>
                <a:noFill/>
                <a:ln w="12700" cap="flat" cmpd="sng" algn="ctr">
                  <a:solidFill>
                    <a:sysClr val="windowText" lastClr="000000">
                      <a:lumMod val="50000"/>
                      <a:lumOff val="50000"/>
                    </a:sysClr>
                  </a:solidFill>
                  <a:prstDash val="solid"/>
                  <a:miter lim="800000"/>
                </a:ln>
                <a:effectLst/>
              </p:spPr>
              <p:txBody>
                <a:bodyPr rtlCol="0" anchor="ctr">
                  <a:normAutofit/>
                </a:bodyPr>
                <a:p>
                  <a:pPr algn="ctr"/>
                  <a:endParaRPr lang="zh-CN" altLang="en-US" sz="1350">
                    <a:sym typeface="Arial" panose="020B0604020202020204" pitchFamily="34" charset="0"/>
                  </a:endParaRPr>
                </a:p>
              </p:txBody>
            </p:sp>
            <p:sp>
              <p:nvSpPr>
                <p:cNvPr id="11" name="文本框 10"/>
                <p:cNvSpPr txBox="1"/>
                <p:nvPr>
                  <p:custDataLst>
                    <p:tags r:id="rId8"/>
                  </p:custDataLst>
                </p:nvPr>
              </p:nvSpPr>
              <p:spPr>
                <a:xfrm>
                  <a:off x="5151" y="6608"/>
                  <a:ext cx="3172" cy="1209"/>
                </a:xfrm>
                <a:prstGeom prst="rect">
                  <a:avLst/>
                </a:prstGeom>
                <a:noFill/>
              </p:spPr>
              <p:txBody>
                <a:bodyPr wrap="square" rtlCol="0">
                  <a:spAutoFit/>
                </a:bodyPr>
                <a:p>
                  <a:pPr algn="ctr"/>
                  <a:r>
                    <a:rPr lang="en-US" altLang="zh-CN" b="1">
                      <a:solidFill>
                        <a:srgbClr val="0070C0"/>
                      </a:solidFill>
                      <a:latin typeface="微软雅黑" panose="020B0503020204020204" charset="-122"/>
                      <a:ea typeface="微软雅黑" panose="020B0503020204020204" charset="-122"/>
                    </a:rPr>
                    <a:t>  </a:t>
                  </a:r>
                  <a:r>
                    <a:rPr lang="zh-CN" altLang="en-US" b="1">
                      <a:solidFill>
                        <a:srgbClr val="0070C0"/>
                      </a:solidFill>
                      <a:latin typeface="微软雅黑" panose="020B0503020204020204" charset="-122"/>
                      <a:ea typeface="微软雅黑" panose="020B0503020204020204" charset="-122"/>
                    </a:rPr>
                    <a:t>炒股</a:t>
                  </a:r>
                  <a:endParaRPr lang="zh-CN" altLang="en-US" b="1">
                    <a:solidFill>
                      <a:srgbClr val="0070C0"/>
                    </a:solidFill>
                    <a:latin typeface="微软雅黑" panose="020B0503020204020204" charset="-122"/>
                    <a:ea typeface="微软雅黑" panose="020B0503020204020204" charset="-122"/>
                  </a:endParaRPr>
                </a:p>
                <a:p>
                  <a:pPr algn="ctr"/>
                  <a:r>
                    <a:rPr lang="en-US" altLang="zh-CN" b="1">
                      <a:solidFill>
                        <a:srgbClr val="0070C0"/>
                      </a:solidFill>
                      <a:latin typeface="微软雅黑" panose="020B0503020204020204" charset="-122"/>
                      <a:ea typeface="微软雅黑" panose="020B0503020204020204" charset="-122"/>
                    </a:rPr>
                    <a:t>  </a:t>
                  </a:r>
                  <a:r>
                    <a:rPr lang="zh-CN" altLang="en-US" b="1">
                      <a:solidFill>
                        <a:srgbClr val="0070C0"/>
                      </a:solidFill>
                      <a:latin typeface="微软雅黑" panose="020B0503020204020204" charset="-122"/>
                      <a:ea typeface="微软雅黑" panose="020B0503020204020204" charset="-122"/>
                    </a:rPr>
                    <a:t>三板斧</a:t>
                  </a:r>
                  <a:endParaRPr lang="zh-CN" altLang="en-US" b="1">
                    <a:solidFill>
                      <a:srgbClr val="0070C0"/>
                    </a:solidFill>
                    <a:latin typeface="微软雅黑" panose="020B0503020204020204" charset="-122"/>
                    <a:ea typeface="微软雅黑" panose="020B0503020204020204" charset="-122"/>
                  </a:endParaRPr>
                </a:p>
              </p:txBody>
            </p:sp>
          </p:grpSp>
          <p:sp>
            <p:nvSpPr>
              <p:cNvPr id="19" name="文本框 18"/>
              <p:cNvSpPr txBox="1"/>
              <p:nvPr>
                <p:custDataLst>
                  <p:tags r:id="rId9"/>
                </p:custDataLst>
              </p:nvPr>
            </p:nvSpPr>
            <p:spPr>
              <a:xfrm>
                <a:off x="497" y="7590"/>
                <a:ext cx="2800" cy="463"/>
              </a:xfrm>
              <a:prstGeom prst="rect">
                <a:avLst/>
              </a:prstGeom>
              <a:noFill/>
            </p:spPr>
            <p:txBody>
              <a:bodyPr wrap="none" lIns="67500" tIns="35100" rIns="67500" bIns="35100" anchor="ctr" anchorCtr="0">
                <a:noAutofit/>
              </a:bodyPr>
              <a:p>
                <a:pPr algn="r"/>
                <a:r>
                  <a:rPr lang="zh-CN" altLang="en-US" sz="1400" dirty="0">
                    <a:solidFill>
                      <a:schemeClr val="accent2">
                        <a:lumMod val="75000"/>
                      </a:schemeClr>
                    </a:solidFill>
                    <a:ea typeface="微软雅黑" panose="020B0503020204020204" charset="-122"/>
                    <a:sym typeface="+mn-ea"/>
                  </a:rPr>
                  <a:t>强弱金叉、顶底背离</a:t>
                </a:r>
                <a:endParaRPr lang="zh-CN" altLang="en-US" sz="1400" dirty="0">
                  <a:solidFill>
                    <a:schemeClr val="accent2">
                      <a:lumMod val="75000"/>
                    </a:schemeClr>
                  </a:solidFill>
                  <a:latin typeface="Arial" panose="020B0604020202020204" pitchFamily="34" charset="0"/>
                  <a:ea typeface="微软雅黑" panose="020B0503020204020204" charset="-122"/>
                  <a:cs typeface="+mn-ea"/>
                  <a:sym typeface="+mn-ea"/>
                </a:endParaRPr>
              </a:p>
            </p:txBody>
          </p:sp>
          <p:sp>
            <p:nvSpPr>
              <p:cNvPr id="60" name="文本框 59"/>
              <p:cNvSpPr txBox="1"/>
              <p:nvPr>
                <p:custDataLst>
                  <p:tags r:id="rId10"/>
                </p:custDataLst>
              </p:nvPr>
            </p:nvSpPr>
            <p:spPr>
              <a:xfrm>
                <a:off x="10265" y="7833"/>
                <a:ext cx="3580" cy="463"/>
              </a:xfrm>
              <a:prstGeom prst="rect">
                <a:avLst/>
              </a:prstGeom>
              <a:noFill/>
            </p:spPr>
            <p:txBody>
              <a:bodyPr wrap="none" lIns="67500" tIns="35100" rIns="67500" bIns="35100" anchor="ctr" anchorCtr="0">
                <a:noAutofit/>
              </a:bodyPr>
              <a:p>
                <a:pPr algn="r">
                  <a:buClrTx/>
                  <a:buSzTx/>
                  <a:buFontTx/>
                </a:pPr>
                <a:r>
                  <a:rPr lang="zh-CN" altLang="en-US" sz="1400" dirty="0">
                    <a:solidFill>
                      <a:schemeClr val="accent2">
                        <a:lumMod val="75000"/>
                      </a:schemeClr>
                    </a:solidFill>
                    <a:ea typeface="微软雅黑" panose="020B0503020204020204" charset="-122"/>
                  </a:rPr>
                  <a:t>回档低吸、资金新高</a:t>
                </a:r>
                <a:endParaRPr lang="zh-CN" altLang="en-US" sz="1400" dirty="0">
                  <a:solidFill>
                    <a:schemeClr val="accent2">
                      <a:lumMod val="75000"/>
                    </a:schemeClr>
                  </a:solidFill>
                  <a:ea typeface="微软雅黑" panose="020B0503020204020204" charset="-122"/>
                </a:endParaRPr>
              </a:p>
            </p:txBody>
          </p:sp>
          <p:sp>
            <p:nvSpPr>
              <p:cNvPr id="12" name="任意多边形 11"/>
              <p:cNvSpPr/>
              <p:nvPr>
                <p:custDataLst>
                  <p:tags r:id="rId11"/>
                </p:custDataLst>
              </p:nvPr>
            </p:nvSpPr>
            <p:spPr>
              <a:xfrm rot="2157230">
                <a:off x="3388" y="6808"/>
                <a:ext cx="2309" cy="165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BD0D9"/>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5" name="文本框 64"/>
              <p:cNvSpPr txBox="1"/>
              <p:nvPr>
                <p:custDataLst>
                  <p:tags r:id="rId12"/>
                </p:custDataLst>
              </p:nvPr>
            </p:nvSpPr>
            <p:spPr>
              <a:xfrm>
                <a:off x="3598" y="7370"/>
                <a:ext cx="1853" cy="497"/>
              </a:xfrm>
              <a:prstGeom prst="rect">
                <a:avLst/>
              </a:prstGeom>
              <a:noFill/>
            </p:spPr>
            <p:txBody>
              <a:bodyPr wrap="square" rtlCol="0">
                <a:spAutoFit/>
              </a:bodyPr>
              <a:p>
                <a:r>
                  <a:rPr lang="zh-CN" altLang="en-US" sz="1500" b="1">
                    <a:solidFill>
                      <a:schemeClr val="bg1"/>
                    </a:solidFill>
                    <a:latin typeface="微软雅黑" panose="020B0503020204020204" charset="-122"/>
                    <a:ea typeface="微软雅黑" panose="020B0503020204020204" charset="-122"/>
                  </a:rPr>
                  <a:t>买卖点</a:t>
                </a:r>
                <a:endParaRPr lang="zh-CN" altLang="en-US" sz="1500" b="1">
                  <a:solidFill>
                    <a:schemeClr val="bg1"/>
                  </a:solidFill>
                  <a:latin typeface="微软雅黑" panose="020B0503020204020204" charset="-122"/>
                  <a:ea typeface="微软雅黑" panose="020B0503020204020204" charset="-122"/>
                </a:endParaRPr>
              </a:p>
            </p:txBody>
          </p:sp>
          <p:sp>
            <p:nvSpPr>
              <p:cNvPr id="14" name="任意多边形 13"/>
              <p:cNvSpPr/>
              <p:nvPr>
                <p:custDataLst>
                  <p:tags r:id="rId13"/>
                </p:custDataLst>
              </p:nvPr>
            </p:nvSpPr>
            <p:spPr>
              <a:xfrm rot="2157230">
                <a:off x="8005" y="6797"/>
                <a:ext cx="2252" cy="1637"/>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09DD9"/>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6" name="文本框 65"/>
              <p:cNvSpPr txBox="1"/>
              <p:nvPr>
                <p:custDataLst>
                  <p:tags r:id="rId14"/>
                </p:custDataLst>
              </p:nvPr>
            </p:nvSpPr>
            <p:spPr>
              <a:xfrm>
                <a:off x="8462" y="7370"/>
                <a:ext cx="1217" cy="463"/>
              </a:xfrm>
              <a:prstGeom prst="rect">
                <a:avLst/>
              </a:prstGeom>
              <a:noFill/>
            </p:spPr>
            <p:txBody>
              <a:bodyPr wrap="square" rtlCol="0">
                <a:noAutofit/>
              </a:bodyPr>
              <a:p>
                <a:r>
                  <a:rPr lang="zh-CN" altLang="en-US" sz="1500" b="1">
                    <a:solidFill>
                      <a:schemeClr val="bg1"/>
                    </a:solidFill>
                    <a:latin typeface="微软雅黑" panose="020B0503020204020204" charset="-122"/>
                    <a:ea typeface="微软雅黑" panose="020B0503020204020204" charset="-122"/>
                  </a:rPr>
                  <a:t>资金</a:t>
                </a:r>
                <a:endParaRPr lang="zh-CN" altLang="en-US" sz="1500" b="1">
                  <a:solidFill>
                    <a:schemeClr val="bg1"/>
                  </a:solidFill>
                  <a:latin typeface="微软雅黑" panose="020B0503020204020204" charset="-122"/>
                  <a:ea typeface="微软雅黑" panose="020B0503020204020204" charset="-122"/>
                </a:endParaRPr>
              </a:p>
            </p:txBody>
          </p:sp>
          <p:sp>
            <p:nvSpPr>
              <p:cNvPr id="15" name="任意多边形 14"/>
              <p:cNvSpPr/>
              <p:nvPr>
                <p:custDataLst>
                  <p:tags r:id="rId15"/>
                </p:custDataLst>
              </p:nvPr>
            </p:nvSpPr>
            <p:spPr>
              <a:xfrm rot="2157230">
                <a:off x="5669" y="3999"/>
                <a:ext cx="2514" cy="182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F6FC6"/>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lnSpcReduction="10000"/>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7" name="文本框 66"/>
              <p:cNvSpPr txBox="1"/>
              <p:nvPr>
                <p:custDataLst>
                  <p:tags r:id="rId16"/>
                </p:custDataLst>
              </p:nvPr>
            </p:nvSpPr>
            <p:spPr>
              <a:xfrm>
                <a:off x="6345" y="4602"/>
                <a:ext cx="1217" cy="497"/>
              </a:xfrm>
              <a:prstGeom prst="rect">
                <a:avLst/>
              </a:prstGeom>
              <a:noFill/>
            </p:spPr>
            <p:txBody>
              <a:bodyPr wrap="square" rtlCol="0">
                <a:spAutoFit/>
              </a:bodyPr>
              <a:p>
                <a:r>
                  <a:rPr lang="zh-CN" altLang="en-US" sz="1500" b="1">
                    <a:solidFill>
                      <a:schemeClr val="bg1"/>
                    </a:solidFill>
                    <a:latin typeface="微软雅黑" panose="020B0503020204020204" charset="-122"/>
                    <a:ea typeface="微软雅黑" panose="020B0503020204020204" charset="-122"/>
                  </a:rPr>
                  <a:t>趋势</a:t>
                </a:r>
                <a:endParaRPr lang="zh-CN" altLang="en-US" sz="1500" b="1">
                  <a:solidFill>
                    <a:schemeClr val="bg1"/>
                  </a:solidFill>
                  <a:latin typeface="微软雅黑" panose="020B0503020204020204" charset="-122"/>
                  <a:ea typeface="微软雅黑" panose="020B0503020204020204" charset="-122"/>
                </a:endParaRPr>
              </a:p>
            </p:txBody>
          </p:sp>
        </p:grpSp>
        <p:sp>
          <p:nvSpPr>
            <p:cNvPr id="16" name="文本框 15"/>
            <p:cNvSpPr txBox="1"/>
            <p:nvPr>
              <p:custDataLst>
                <p:tags r:id="rId17"/>
              </p:custDataLst>
            </p:nvPr>
          </p:nvSpPr>
          <p:spPr>
            <a:xfrm>
              <a:off x="8121" y="7123"/>
              <a:ext cx="2181" cy="682"/>
            </a:xfrm>
            <a:prstGeom prst="rect">
              <a:avLst/>
            </a:prstGeom>
            <a:noFill/>
          </p:spPr>
          <p:txBody>
            <a:bodyPr wrap="square" lIns="67500" tIns="35100" rIns="67500" bIns="35100" rtlCol="0" anchor="ctr" anchorCtr="0">
              <a:noAutofit/>
            </a:bodyPr>
            <a:p>
              <a:pPr algn="r"/>
              <a:r>
                <a:rPr lang="zh-CN" altLang="en-US" b="1" dirty="0">
                  <a:solidFill>
                    <a:srgbClr val="0070C0"/>
                  </a:solidFill>
                  <a:sym typeface="Arial" panose="020B0604020202020204" pitchFamily="34" charset="0"/>
                </a:rPr>
                <a:t>捕捞季节</a:t>
              </a:r>
              <a:endParaRPr lang="zh-CN" altLang="en-US" b="1" dirty="0">
                <a:solidFill>
                  <a:srgbClr val="0070C0"/>
                </a:solidFill>
                <a:sym typeface="Arial" panose="020B0604020202020204" pitchFamily="34" charset="0"/>
              </a:endParaRPr>
            </a:p>
          </p:txBody>
        </p:sp>
        <p:sp>
          <p:nvSpPr>
            <p:cNvPr id="17" name="文本框 16"/>
            <p:cNvSpPr txBox="1"/>
            <p:nvPr>
              <p:custDataLst>
                <p:tags r:id="rId18"/>
              </p:custDataLst>
            </p:nvPr>
          </p:nvSpPr>
          <p:spPr>
            <a:xfrm>
              <a:off x="12002" y="3347"/>
              <a:ext cx="2468" cy="682"/>
            </a:xfrm>
            <a:prstGeom prst="rect">
              <a:avLst/>
            </a:prstGeom>
            <a:noFill/>
          </p:spPr>
          <p:txBody>
            <a:bodyPr wrap="square" lIns="67500" tIns="35100" rIns="67500" bIns="35100" rtlCol="0" anchor="ctr" anchorCtr="0">
              <a:noAutofit/>
            </a:bodyPr>
            <a:p>
              <a:pPr algn="r"/>
              <a:r>
                <a:rPr lang="zh-CN" altLang="en-US" sz="1900" b="1" dirty="0">
                  <a:solidFill>
                    <a:srgbClr val="0070C0"/>
                  </a:solidFill>
                  <a:sym typeface="Arial" panose="020B0604020202020204" pitchFamily="34" charset="0"/>
                </a:rPr>
                <a:t>智能辅助线</a:t>
              </a:r>
              <a:endParaRPr lang="zh-CN" altLang="en-US" sz="1900" b="1" dirty="0">
                <a:solidFill>
                  <a:srgbClr val="0070C0"/>
                </a:solidFill>
                <a:sym typeface="Arial" panose="020B0604020202020204" pitchFamily="34" charset="0"/>
              </a:endParaRPr>
            </a:p>
          </p:txBody>
        </p:sp>
        <p:sp>
          <p:nvSpPr>
            <p:cNvPr id="18" name="文本框 17"/>
            <p:cNvSpPr txBox="1"/>
            <p:nvPr>
              <p:custDataLst>
                <p:tags r:id="rId19"/>
              </p:custDataLst>
            </p:nvPr>
          </p:nvSpPr>
          <p:spPr>
            <a:xfrm>
              <a:off x="16022" y="7205"/>
              <a:ext cx="2092" cy="682"/>
            </a:xfrm>
            <a:prstGeom prst="rect">
              <a:avLst/>
            </a:prstGeom>
            <a:noFill/>
          </p:spPr>
          <p:txBody>
            <a:bodyPr wrap="square" lIns="67500" tIns="35100" rIns="67500" bIns="35100" rtlCol="0" anchor="ctr" anchorCtr="0">
              <a:noAutofit/>
            </a:bodyPr>
            <a:p>
              <a:pPr algn="ctr"/>
              <a:r>
                <a:rPr lang="zh-CN" altLang="en-US" b="1" dirty="0">
                  <a:solidFill>
                    <a:srgbClr val="0070C0"/>
                  </a:solidFill>
                  <a:sym typeface="Arial" panose="020B0604020202020204" pitchFamily="34" charset="0"/>
                </a:rPr>
                <a:t>主力追踪</a:t>
              </a:r>
              <a:endParaRPr lang="zh-CN" altLang="en-US" b="1" dirty="0">
                <a:solidFill>
                  <a:srgbClr val="0070C0"/>
                </a:solidFill>
                <a:sym typeface="Arial" panose="020B0604020202020204" pitchFamily="34" charset="0"/>
              </a:endParaRPr>
            </a:p>
            <a:p>
              <a:pPr algn="ctr"/>
              <a:r>
                <a:rPr lang="zh-CN" altLang="en-US" b="1" dirty="0">
                  <a:solidFill>
                    <a:srgbClr val="0070C0"/>
                  </a:solidFill>
                  <a:sym typeface="Arial" panose="020B0604020202020204" pitchFamily="34" charset="0"/>
                </a:rPr>
                <a:t>主力净买额</a:t>
              </a:r>
              <a:endParaRPr lang="zh-CN" altLang="en-US" b="1" dirty="0">
                <a:solidFill>
                  <a:srgbClr val="0070C0"/>
                </a:solidFill>
                <a:sym typeface="Arial" panose="020B0604020202020204" pitchFamily="34" charset="0"/>
              </a:endParaRPr>
            </a:p>
          </p:txBody>
        </p:sp>
        <p:sp>
          <p:nvSpPr>
            <p:cNvPr id="20" name="矩形 19"/>
            <p:cNvSpPr/>
            <p:nvPr/>
          </p:nvSpPr>
          <p:spPr>
            <a:xfrm>
              <a:off x="7702" y="1793"/>
              <a:ext cx="11137" cy="7941"/>
            </a:xfrm>
            <a:prstGeom prst="rect">
              <a:avLst/>
            </a:prstGeom>
            <a:noFill/>
            <a:ln>
              <a:solidFill>
                <a:schemeClr val="accent2">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accent2">
                    <a:lumMod val="20000"/>
                    <a:lumOff val="80000"/>
                  </a:schemeClr>
                </a:solidFill>
              </a:endParaRPr>
            </a:p>
          </p:txBody>
        </p:sp>
      </p:grpSp>
    </p:spTree>
    <p:custDataLst>
      <p:tags r:id="rId20"/>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766570" y="0"/>
            <a:ext cx="8898255" cy="676910"/>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en-US" altLang="zh-CN" sz="44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 </a:t>
            </a:r>
            <a:r>
              <a:rPr lang="en-US" altLang="zh-CN" sz="44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1</a:t>
            </a:r>
            <a:r>
              <a:rPr lang="zh-CN" altLang="en-US" sz="44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、单个维度分析：趋势</a:t>
            </a:r>
            <a:endParaRPr kumimoji="0" lang="en-US" altLang="zh-CN" sz="4400" b="1"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3" name="文本框 2"/>
          <p:cNvSpPr txBox="1"/>
          <p:nvPr>
            <p:custDataLst>
              <p:tags r:id="rId3"/>
            </p:custDataLst>
          </p:nvPr>
        </p:nvSpPr>
        <p:spPr>
          <a:xfrm>
            <a:off x="464820" y="890270"/>
            <a:ext cx="11501120" cy="1059180"/>
          </a:xfrm>
          <a:prstGeom prst="rect">
            <a:avLst/>
          </a:prstGeom>
          <a:noFill/>
        </p:spPr>
        <p:txBody>
          <a:bodyPr wrap="square" rtlCol="0" anchor="t">
            <a:spAutoFit/>
          </a:bodyPr>
          <a:p>
            <a:pPr algn="l">
              <a:lnSpc>
                <a:spcPct val="130000"/>
              </a:lnSpc>
            </a:pPr>
            <a:r>
              <a:rPr lang="zh-CN" altLang="en-US" b="1" dirty="0" smtClean="0">
                <a:solidFill>
                  <a:schemeClr val="tx1"/>
                </a:solidFill>
                <a:latin typeface="+mn-ea"/>
                <a:cs typeface="华文宋体" panose="02010600040101010101" charset="-122"/>
                <a:sym typeface="+mn-ea"/>
              </a:rPr>
              <a:t>智能辅助线是一个</a:t>
            </a:r>
            <a:r>
              <a:rPr lang="zh-CN" altLang="en-US" b="1" dirty="0" smtClean="0">
                <a:solidFill>
                  <a:srgbClr val="FF0000"/>
                </a:solidFill>
                <a:latin typeface="+mn-ea"/>
                <a:cs typeface="华文宋体" panose="02010600040101010101" charset="-122"/>
                <a:sym typeface="+mn-ea"/>
              </a:rPr>
              <a:t>均线类的中期趋势型指标</a:t>
            </a:r>
            <a:r>
              <a:rPr lang="zh-CN" altLang="en-US" b="1" dirty="0" smtClean="0">
                <a:solidFill>
                  <a:schemeClr val="tx1"/>
                </a:solidFill>
                <a:latin typeface="+mn-ea"/>
                <a:cs typeface="华文宋体" panose="02010600040101010101" charset="-122"/>
                <a:sym typeface="+mn-ea"/>
              </a:rPr>
              <a:t>。通过股价与智能辅助线的线上线下关系以及智能辅助线本身的金叉死叉来判断股价所处的</a:t>
            </a:r>
            <a:r>
              <a:rPr lang="zh-CN" altLang="en-US" b="1" dirty="0" smtClean="0">
                <a:solidFill>
                  <a:srgbClr val="FF0000"/>
                </a:solidFill>
                <a:latin typeface="+mn-ea"/>
                <a:cs typeface="华文宋体" panose="02010600040101010101" charset="-122"/>
                <a:sym typeface="+mn-ea"/>
              </a:rPr>
              <a:t>趋势和拐点</a:t>
            </a:r>
            <a:r>
              <a:rPr lang="zh-CN" altLang="en-US" b="1" dirty="0" smtClean="0">
                <a:solidFill>
                  <a:schemeClr val="tx1"/>
                </a:solidFill>
                <a:latin typeface="+mn-ea"/>
                <a:cs typeface="华文宋体" panose="02010600040101010101" charset="-122"/>
                <a:sym typeface="+mn-ea"/>
              </a:rPr>
              <a:t>。股价在线上，中期趋势走好。股价在线下，中期趋势走坏。</a:t>
            </a:r>
            <a:endParaRPr lang="zh-CN" altLang="en-US" dirty="0" smtClean="0">
              <a:solidFill>
                <a:schemeClr val="tx1"/>
              </a:solidFill>
              <a:latin typeface="+mn-ea"/>
              <a:cs typeface="华文宋体" panose="02010600040101010101" charset="-122"/>
            </a:endParaRPr>
          </a:p>
          <a:p>
            <a:pPr algn="l">
              <a:lnSpc>
                <a:spcPct val="90000"/>
              </a:lnSpc>
            </a:pPr>
            <a:endParaRPr lang="zh-CN" altLang="en-US" dirty="0" smtClean="0">
              <a:solidFill>
                <a:schemeClr val="tx1"/>
              </a:solidFill>
              <a:latin typeface="+mn-ea"/>
              <a:cs typeface="华文宋体" panose="02010600040101010101" charset="-122"/>
            </a:endParaRPr>
          </a:p>
        </p:txBody>
      </p:sp>
      <p:pic>
        <p:nvPicPr>
          <p:cNvPr id="5" name="图片 4"/>
          <p:cNvPicPr>
            <a:picLocks noChangeAspect="1"/>
          </p:cNvPicPr>
          <p:nvPr>
            <p:custDataLst>
              <p:tags r:id="rId4"/>
            </p:custDataLst>
          </p:nvPr>
        </p:nvPicPr>
        <p:blipFill>
          <a:blip r:embed="rId5"/>
          <a:stretch>
            <a:fillRect/>
          </a:stretch>
        </p:blipFill>
        <p:spPr>
          <a:xfrm>
            <a:off x="789305" y="1768475"/>
            <a:ext cx="10613390" cy="4567555"/>
          </a:xfrm>
          <a:prstGeom prst="rect">
            <a:avLst/>
          </a:prstGeom>
          <a:ln>
            <a:solidFill>
              <a:schemeClr val="accent1">
                <a:lumMod val="40000"/>
                <a:lumOff val="60000"/>
              </a:schemeClr>
            </a:solidFill>
          </a:ln>
        </p:spPr>
      </p:pic>
      <p:sp>
        <p:nvSpPr>
          <p:cNvPr id="6" name="文本框 5"/>
          <p:cNvSpPr txBox="1"/>
          <p:nvPr/>
        </p:nvSpPr>
        <p:spPr>
          <a:xfrm>
            <a:off x="789305" y="5259705"/>
            <a:ext cx="3816985" cy="1076325"/>
          </a:xfrm>
          <a:prstGeom prst="rect">
            <a:avLst/>
          </a:prstGeom>
          <a:noFill/>
        </p:spPr>
        <p:txBody>
          <a:bodyPr wrap="square" rtlCol="0" anchor="t">
            <a:spAutoFit/>
          </a:bodyPr>
          <a:p>
            <a:r>
              <a:rPr lang="en-US" altLang="zh-CN" sz="1600" dirty="0">
                <a:solidFill>
                  <a:srgbClr val="0070C0"/>
                </a:solidFill>
                <a:latin typeface="思源黑体 CN Bold" panose="020B0800000000000000" charset="-122"/>
                <a:ea typeface="思源黑体 CN Bold" panose="020B0800000000000000" charset="-122"/>
                <a:sym typeface="+mn-ea"/>
              </a:rPr>
              <a:t>1</a:t>
            </a:r>
            <a:r>
              <a:rPr lang="zh-CN" altLang="en-US" sz="1600" dirty="0">
                <a:solidFill>
                  <a:srgbClr val="0070C0"/>
                </a:solidFill>
                <a:latin typeface="思源黑体 CN Bold" panose="020B0800000000000000" charset="-122"/>
                <a:ea typeface="思源黑体 CN Bold" panose="020B0800000000000000" charset="-122"/>
                <a:sym typeface="+mn-ea"/>
              </a:rPr>
              <a:t>、</a:t>
            </a:r>
            <a:r>
              <a:rPr lang="zh-CN" sz="1600" dirty="0">
                <a:solidFill>
                  <a:srgbClr val="0070C0"/>
                </a:solidFill>
                <a:latin typeface="思源黑体 CN Bold" panose="020B0800000000000000" charset="-122"/>
                <a:ea typeface="思源黑体 CN Bold" panose="020B0800000000000000" charset="-122"/>
                <a:sym typeface="+mn-ea"/>
              </a:rPr>
              <a:t>金叉买点与死叉卖点</a:t>
            </a:r>
            <a:endParaRPr lang="en-US" altLang="zh-CN" sz="1600" dirty="0">
              <a:solidFill>
                <a:srgbClr val="0070C0"/>
              </a:solidFill>
              <a:latin typeface="思源黑体 CN Bold" panose="020B0800000000000000" charset="-122"/>
              <a:ea typeface="思源黑体 CN Bold" panose="020B0800000000000000" charset="-122"/>
              <a:sym typeface="+mn-ea"/>
            </a:endParaRPr>
          </a:p>
          <a:p>
            <a:r>
              <a:rPr lang="en-US" altLang="zh-CN" sz="1600" dirty="0">
                <a:solidFill>
                  <a:srgbClr val="0070C0"/>
                </a:solidFill>
                <a:latin typeface="思源黑体 CN Bold" panose="020B0800000000000000" charset="-122"/>
                <a:ea typeface="思源黑体 CN Bold" panose="020B0800000000000000" charset="-122"/>
                <a:sym typeface="+mn-ea"/>
              </a:rPr>
              <a:t>2</a:t>
            </a:r>
            <a:r>
              <a:rPr lang="zh-CN" altLang="en-US" sz="1600" dirty="0">
                <a:solidFill>
                  <a:srgbClr val="0070C0"/>
                </a:solidFill>
                <a:latin typeface="思源黑体 CN Bold" panose="020B0800000000000000" charset="-122"/>
                <a:ea typeface="思源黑体 CN Bold" panose="020B0800000000000000" charset="-122"/>
                <a:sym typeface="+mn-ea"/>
              </a:rPr>
              <a:t>、</a:t>
            </a:r>
            <a:r>
              <a:rPr lang="zh-CN" sz="1600" dirty="0">
                <a:solidFill>
                  <a:srgbClr val="0070C0"/>
                </a:solidFill>
                <a:latin typeface="思源黑体 CN Bold" panose="020B0800000000000000" charset="-122"/>
                <a:ea typeface="思源黑体 CN Bold" panose="020B0800000000000000" charset="-122"/>
                <a:sym typeface="+mn-ea"/>
              </a:rPr>
              <a:t>支撑（回档买）与压力（反抽卖）</a:t>
            </a:r>
            <a:endParaRPr lang="zh-CN" sz="1600" dirty="0">
              <a:solidFill>
                <a:srgbClr val="0070C0"/>
              </a:solidFill>
              <a:latin typeface="思源黑体 CN Bold" panose="020B0800000000000000" charset="-122"/>
              <a:ea typeface="思源黑体 CN Bold" panose="020B0800000000000000" charset="-122"/>
              <a:sym typeface="+mn-ea"/>
            </a:endParaRPr>
          </a:p>
          <a:p>
            <a:r>
              <a:rPr lang="en-US" altLang="zh-CN" sz="1600">
                <a:solidFill>
                  <a:srgbClr val="0070C0"/>
                </a:solidFill>
                <a:sym typeface="+mn-ea"/>
              </a:rPr>
              <a:t>3</a:t>
            </a:r>
            <a:r>
              <a:rPr lang="zh-CN" altLang="en-US" sz="1600">
                <a:solidFill>
                  <a:srgbClr val="0070C0"/>
                </a:solidFill>
                <a:sym typeface="+mn-ea"/>
              </a:rPr>
              <a:t>、</a:t>
            </a:r>
            <a:r>
              <a:rPr lang="zh-CN" sz="1600" dirty="0">
                <a:solidFill>
                  <a:srgbClr val="0070C0"/>
                </a:solidFill>
                <a:latin typeface="思源黑体 CN Bold" panose="020B0800000000000000" charset="-122"/>
                <a:ea typeface="思源黑体 CN Bold" panose="020B0800000000000000" charset="-122"/>
                <a:sym typeface="+mn-ea"/>
              </a:rPr>
              <a:t>假跌破（火眼金睛不割飞）</a:t>
            </a:r>
            <a:endParaRPr lang="zh-CN" sz="1600" dirty="0">
              <a:solidFill>
                <a:srgbClr val="0070C0"/>
              </a:solidFill>
              <a:latin typeface="思源黑体 CN Bold" panose="020B0800000000000000" charset="-122"/>
              <a:ea typeface="思源黑体 CN Bold" panose="020B0800000000000000" charset="-122"/>
              <a:sym typeface="+mn-ea"/>
            </a:endParaRPr>
          </a:p>
          <a:p>
            <a:r>
              <a:rPr lang="en-US" altLang="zh-CN" sz="1600" dirty="0">
                <a:solidFill>
                  <a:srgbClr val="0070C0"/>
                </a:solidFill>
                <a:latin typeface="思源黑体 CN Bold" panose="020B0800000000000000" charset="-122"/>
                <a:ea typeface="思源黑体 CN Bold" panose="020B0800000000000000" charset="-122"/>
                <a:sym typeface="+mn-ea"/>
              </a:rPr>
              <a:t>4</a:t>
            </a:r>
            <a:r>
              <a:rPr lang="zh-CN" altLang="en-US" sz="1600" dirty="0">
                <a:solidFill>
                  <a:srgbClr val="0070C0"/>
                </a:solidFill>
                <a:latin typeface="思源黑体 CN Bold" panose="020B0800000000000000" charset="-122"/>
                <a:ea typeface="思源黑体 CN Bold" panose="020B0800000000000000" charset="-122"/>
                <a:sym typeface="+mn-ea"/>
              </a:rPr>
              <a:t>、</a:t>
            </a:r>
            <a:r>
              <a:rPr lang="zh-CN" sz="1600" dirty="0">
                <a:solidFill>
                  <a:srgbClr val="0070C0"/>
                </a:solidFill>
                <a:latin typeface="思源黑体 CN Bold" panose="020B0800000000000000" charset="-122"/>
                <a:ea typeface="思源黑体 CN Bold" panose="020B0800000000000000" charset="-122"/>
                <a:sym typeface="+mn-ea"/>
              </a:rPr>
              <a:t>假突破（火眼金睛不追涨）</a:t>
            </a:r>
            <a:endParaRPr lang="zh-CN" altLang="en-US" sz="1600" dirty="0">
              <a:solidFill>
                <a:srgbClr val="0070C0"/>
              </a:solidFill>
              <a:latin typeface="思源黑体 CN Bold" panose="020B0800000000000000" charset="-122"/>
              <a:ea typeface="思源黑体 CN Bold" panose="020B0800000000000000" charset="-122"/>
              <a:sym typeface="+mn-ea"/>
            </a:endParaRPr>
          </a:p>
        </p:txBody>
      </p:sp>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59660" y="62230"/>
            <a:ext cx="76282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altLang="en-US" sz="3600" b="1" i="0" kern="1200" cap="none" spc="0" normalizeH="0" baseline="0">
                <a:solidFill>
                  <a:schemeClr val="bg1"/>
                </a:solidFill>
              </a:rPr>
              <a:t>目前趋势向上的方向（趋势选股）</a:t>
            </a:r>
            <a:endParaRPr kumimoji="0" lang="zh-CN" altLang="en-US" sz="3600" b="1" i="0" kern="1200" cap="none" spc="0" normalizeH="0" baseline="0">
              <a:solidFill>
                <a:schemeClr val="bg1"/>
              </a:solidFill>
            </a:endParaRPr>
          </a:p>
        </p:txBody>
      </p:sp>
      <p:sp>
        <p:nvSpPr>
          <p:cNvPr id="11" name="文本框 10"/>
          <p:cNvSpPr txBox="1"/>
          <p:nvPr/>
        </p:nvSpPr>
        <p:spPr>
          <a:xfrm>
            <a:off x="7764145" y="2574290"/>
            <a:ext cx="3952240" cy="2249170"/>
          </a:xfrm>
          <a:prstGeom prst="rect">
            <a:avLst/>
          </a:prstGeom>
        </p:spPr>
        <p:style>
          <a:lnRef idx="0">
            <a:srgbClr val="FFFFFF"/>
          </a:lnRef>
          <a:fillRef idx="2">
            <a:schemeClr val="accent4"/>
          </a:fillRef>
          <a:effectRef idx="1">
            <a:schemeClr val="accent4"/>
          </a:effectRef>
          <a:fontRef idx="minor">
            <a:schemeClr val="dk1"/>
          </a:fontRef>
        </p:style>
        <p:txBody>
          <a:bodyPr wrap="square" rtlCol="0" anchor="t">
            <a:spAutoFit/>
          </a:bodyPr>
          <a:p>
            <a:pPr algn="ctr">
              <a:lnSpc>
                <a:spcPct val="130000"/>
              </a:lnSpc>
            </a:pPr>
            <a:r>
              <a:rPr lang="zh-CN" altLang="en-US">
                <a:sym typeface="+mn-ea"/>
              </a:rPr>
              <a:t>目前处于上升通道的方向</a:t>
            </a:r>
            <a:endParaRPr lang="zh-CN" altLang="en-US">
              <a:sym typeface="+mn-ea"/>
            </a:endParaRPr>
          </a:p>
          <a:p>
            <a:pPr algn="ctr">
              <a:lnSpc>
                <a:spcPct val="130000"/>
              </a:lnSpc>
            </a:pPr>
            <a:endParaRPr lang="zh-CN" altLang="en-US">
              <a:sym typeface="+mn-ea"/>
            </a:endParaRPr>
          </a:p>
          <a:p>
            <a:pPr algn="ctr">
              <a:lnSpc>
                <a:spcPct val="130000"/>
              </a:lnSpc>
            </a:pPr>
            <a:endParaRPr lang="zh-CN" altLang="en-US">
              <a:sym typeface="+mn-ea"/>
            </a:endParaRPr>
          </a:p>
          <a:p>
            <a:pPr algn="ctr">
              <a:lnSpc>
                <a:spcPct val="130000"/>
              </a:lnSpc>
            </a:pPr>
            <a:endParaRPr lang="zh-CN" altLang="en-US">
              <a:sym typeface="+mn-ea"/>
            </a:endParaRPr>
          </a:p>
          <a:p>
            <a:pPr algn="ctr">
              <a:lnSpc>
                <a:spcPct val="130000"/>
              </a:lnSpc>
            </a:pPr>
            <a:r>
              <a:rPr lang="zh-CN" altLang="en-US">
                <a:sym typeface="+mn-ea"/>
              </a:rPr>
              <a:t>在这些方向里面优选趋势向上</a:t>
            </a:r>
            <a:r>
              <a:rPr lang="en-US" altLang="zh-CN">
                <a:sym typeface="+mn-ea"/>
              </a:rPr>
              <a:t>+</a:t>
            </a:r>
            <a:r>
              <a:rPr lang="zh-CN" altLang="en-US">
                <a:sym typeface="+mn-ea"/>
              </a:rPr>
              <a:t>资金流入的个股</a:t>
            </a:r>
            <a:endParaRPr lang="zh-CN" altLang="en-US">
              <a:sym typeface="+mn-ea"/>
            </a:endParaRPr>
          </a:p>
        </p:txBody>
      </p:sp>
      <p:sp>
        <p:nvSpPr>
          <p:cNvPr id="5" name="下箭头 4"/>
          <p:cNvSpPr/>
          <p:nvPr/>
        </p:nvSpPr>
        <p:spPr>
          <a:xfrm>
            <a:off x="9670415" y="3269615"/>
            <a:ext cx="139700" cy="619760"/>
          </a:xfrm>
          <a:prstGeom prst="downArrow">
            <a:avLst/>
          </a:prstGeom>
          <a:solidFill>
            <a:schemeClr val="accent6">
              <a:lumMod val="75000"/>
            </a:schemeClr>
          </a:solidFill>
          <a:ln>
            <a:solidFill>
              <a:schemeClr val="accent4"/>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2"/>
          <a:stretch>
            <a:fillRect/>
          </a:stretch>
        </p:blipFill>
        <p:spPr>
          <a:xfrm>
            <a:off x="779780" y="1082040"/>
            <a:ext cx="6764655" cy="5233035"/>
          </a:xfrm>
          <a:prstGeom prst="rect">
            <a:avLst/>
          </a:prstGeom>
          <a:ln>
            <a:solidFill>
              <a:schemeClr val="accent2"/>
            </a:solidFill>
          </a:ln>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73020" y="0"/>
            <a:ext cx="7722235" cy="70421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en-US" altLang="zh-CN" sz="40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2</a:t>
            </a:r>
            <a:r>
              <a:rPr lang="zh-CN" altLang="en-US" sz="40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、单个维度分析：资金</a:t>
            </a:r>
            <a:endParaRPr kumimoji="0" lang="zh-CN" altLang="en-US"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7" name="TextBox 16"/>
          <p:cNvSpPr txBox="1"/>
          <p:nvPr>
            <p:custDataLst>
              <p:tags r:id="rId3"/>
            </p:custDataLst>
          </p:nvPr>
        </p:nvSpPr>
        <p:spPr>
          <a:xfrm>
            <a:off x="2123440" y="1286510"/>
            <a:ext cx="3392805" cy="902970"/>
          </a:xfrm>
          <a:prstGeom prst="rect">
            <a:avLst/>
          </a:prstGeom>
          <a:noFill/>
        </p:spPr>
        <p:txBody>
          <a:bodyPr wrap="square" rtlCol="0">
            <a:spAutoFit/>
          </a:bodyPr>
          <a:p>
            <a:pPr algn="l">
              <a:lnSpc>
                <a:spcPct val="110000"/>
              </a:lnSpc>
            </a:pPr>
            <a:r>
              <a:rPr lang="zh-CN" altLang="en-US" sz="1600">
                <a:solidFill>
                  <a:schemeClr val="tx1"/>
                </a:solidFill>
              </a:rPr>
              <a:t>主力追踪的曲线方向代表大资金推动力的方向，股价回档，资金没拐头，预示回档有低吸机会</a:t>
            </a:r>
            <a:endParaRPr lang="zh-CN" altLang="en-US" sz="1600" b="1" dirty="0" smtClean="0">
              <a:solidFill>
                <a:schemeClr val="tx1"/>
              </a:solidFill>
              <a:latin typeface="+mn-ea"/>
              <a:cs typeface="华文宋体" panose="02010600040101010101" charset="-122"/>
            </a:endParaRPr>
          </a:p>
        </p:txBody>
      </p:sp>
      <p:sp>
        <p:nvSpPr>
          <p:cNvPr id="5" name="文本框 4"/>
          <p:cNvSpPr txBox="1"/>
          <p:nvPr>
            <p:custDataLst>
              <p:tags r:id="rId4"/>
            </p:custDataLst>
          </p:nvPr>
        </p:nvSpPr>
        <p:spPr>
          <a:xfrm>
            <a:off x="2725420" y="889635"/>
            <a:ext cx="2080260" cy="433070"/>
          </a:xfrm>
          <a:prstGeom prst="rect">
            <a:avLst/>
          </a:prstGeom>
          <a:solidFill>
            <a:schemeClr val="accent2">
              <a:lumMod val="75000"/>
            </a:schemeClr>
          </a:solidFill>
        </p:spPr>
        <p:style>
          <a:lnRef idx="0">
            <a:srgbClr val="FFFFFF"/>
          </a:lnRef>
          <a:fillRef idx="1">
            <a:schemeClr val="accent6"/>
          </a:fillRef>
          <a:effectRef idx="1">
            <a:schemeClr val="accent6"/>
          </a:effectRef>
          <a:fontRef idx="minor">
            <a:schemeClr val="lt1"/>
          </a:fontRef>
        </p:style>
        <p:txBody>
          <a:bodyPr wrap="square" rtlCol="0" anchor="t">
            <a:noAutofit/>
          </a:bodyPr>
          <a:p>
            <a:pPr algn="l">
              <a:lnSpc>
                <a:spcPct val="90000"/>
              </a:lnSpc>
            </a:pPr>
            <a:r>
              <a:rPr lang="zh-CN" altLang="en-US" b="1" dirty="0" smtClean="0">
                <a:latin typeface="+mn-ea"/>
                <a:cs typeface="华文宋体" panose="02010600040101010101" charset="-122"/>
                <a:sym typeface="+mn-ea"/>
              </a:rPr>
              <a:t>上升回档低吸机会</a:t>
            </a:r>
            <a:endParaRPr lang="zh-CN" altLang="en-US" b="1" dirty="0" smtClean="0">
              <a:latin typeface="+mn-ea"/>
              <a:cs typeface="华文宋体" panose="02010600040101010101" charset="-122"/>
              <a:sym typeface="+mn-ea"/>
            </a:endParaRPr>
          </a:p>
        </p:txBody>
      </p:sp>
      <p:pic>
        <p:nvPicPr>
          <p:cNvPr id="9" name="图片 8"/>
          <p:cNvPicPr>
            <a:picLocks noChangeAspect="1"/>
          </p:cNvPicPr>
          <p:nvPr>
            <p:custDataLst>
              <p:tags r:id="rId5"/>
            </p:custDataLst>
          </p:nvPr>
        </p:nvPicPr>
        <p:blipFill>
          <a:blip r:embed="rId6"/>
          <a:srcRect t="6963" r="39783"/>
          <a:stretch>
            <a:fillRect/>
          </a:stretch>
        </p:blipFill>
        <p:spPr>
          <a:xfrm>
            <a:off x="2124075" y="2254250"/>
            <a:ext cx="3596005" cy="3906520"/>
          </a:xfrm>
          <a:prstGeom prst="rect">
            <a:avLst/>
          </a:prstGeom>
          <a:ln>
            <a:solidFill>
              <a:schemeClr val="accent2">
                <a:lumMod val="60000"/>
                <a:lumOff val="40000"/>
              </a:schemeClr>
            </a:solidFill>
          </a:ln>
        </p:spPr>
      </p:pic>
      <p:pic>
        <p:nvPicPr>
          <p:cNvPr id="3" name="图片 2"/>
          <p:cNvPicPr>
            <a:picLocks noChangeAspect="1"/>
          </p:cNvPicPr>
          <p:nvPr>
            <p:custDataLst>
              <p:tags r:id="rId7"/>
            </p:custDataLst>
          </p:nvPr>
        </p:nvPicPr>
        <p:blipFill>
          <a:blip r:embed="rId8"/>
          <a:srcRect t="3161"/>
          <a:stretch>
            <a:fillRect/>
          </a:stretch>
        </p:blipFill>
        <p:spPr>
          <a:xfrm>
            <a:off x="6485255" y="2192020"/>
            <a:ext cx="3810000" cy="3946525"/>
          </a:xfrm>
          <a:prstGeom prst="rect">
            <a:avLst/>
          </a:prstGeom>
          <a:ln>
            <a:solidFill>
              <a:schemeClr val="accent1">
                <a:lumMod val="60000"/>
                <a:lumOff val="40000"/>
              </a:schemeClr>
            </a:solidFill>
          </a:ln>
        </p:spPr>
      </p:pic>
      <p:sp>
        <p:nvSpPr>
          <p:cNvPr id="7" name="文本框 6"/>
          <p:cNvSpPr txBox="1"/>
          <p:nvPr>
            <p:custDataLst>
              <p:tags r:id="rId9"/>
            </p:custDataLst>
          </p:nvPr>
        </p:nvSpPr>
        <p:spPr>
          <a:xfrm>
            <a:off x="7142480" y="903605"/>
            <a:ext cx="2495550" cy="419100"/>
          </a:xfrm>
          <a:prstGeom prst="rect">
            <a:avLst/>
          </a:prstGeom>
          <a:solidFill>
            <a:schemeClr val="accent2">
              <a:lumMod val="75000"/>
            </a:schemeClr>
          </a:solidFill>
        </p:spPr>
        <p:style>
          <a:lnRef idx="0">
            <a:srgbClr val="FFFFFF"/>
          </a:lnRef>
          <a:fillRef idx="1">
            <a:schemeClr val="accent1"/>
          </a:fillRef>
          <a:effectRef idx="1">
            <a:schemeClr val="accent1"/>
          </a:effectRef>
          <a:fontRef idx="minor">
            <a:schemeClr val="lt1"/>
          </a:fontRef>
        </p:style>
        <p:txBody>
          <a:bodyPr wrap="square" rtlCol="0" anchor="t">
            <a:noAutofit/>
          </a:bodyPr>
          <a:p>
            <a:pPr algn="l"/>
            <a:r>
              <a:rPr lang="en-US" altLang="zh-CN" sz="16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6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红肥绿瘦</a:t>
            </a:r>
            <a:r>
              <a:rPr lang="en-US" altLang="zh-CN" sz="16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6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成功率高</a:t>
            </a:r>
            <a:endParaRPr lang="zh-CN" altLang="en-US" sz="1600" b="1" dirty="0" smtClean="0">
              <a:solidFill>
                <a:schemeClr val="bg1"/>
              </a:solidFill>
              <a:sym typeface="+mn-ea"/>
            </a:endParaRPr>
          </a:p>
        </p:txBody>
      </p:sp>
      <p:sp>
        <p:nvSpPr>
          <p:cNvPr id="8" name="文本框 7"/>
          <p:cNvSpPr txBox="1"/>
          <p:nvPr/>
        </p:nvSpPr>
        <p:spPr>
          <a:xfrm>
            <a:off x="6423025" y="1359535"/>
            <a:ext cx="3871595" cy="829945"/>
          </a:xfrm>
          <a:prstGeom prst="rect">
            <a:avLst/>
          </a:prstGeom>
          <a:noFill/>
        </p:spPr>
        <p:txBody>
          <a:bodyPr wrap="square" rtlCol="0" anchor="t">
            <a:spAutoFit/>
          </a:bodyPr>
          <a:p>
            <a:r>
              <a:rPr lang="zh-CN" altLang="en-US" sz="1600">
                <a:sym typeface="+mn-ea"/>
              </a:rPr>
              <a:t>主力净买额是</a:t>
            </a:r>
            <a:r>
              <a:rPr lang="zh-CN" altLang="en-US" sz="1600" b="1">
                <a:solidFill>
                  <a:schemeClr val="accent6">
                    <a:lumMod val="75000"/>
                  </a:schemeClr>
                </a:solidFill>
                <a:sym typeface="+mn-ea"/>
              </a:rPr>
              <a:t>对主力资金流向</a:t>
            </a:r>
            <a:r>
              <a:rPr lang="zh-CN" altLang="en-US" sz="1600">
                <a:sym typeface="+mn-ea"/>
              </a:rPr>
              <a:t>进行统计监控的指标，从全部成交的金额中提取出属于主力资金成交的部分。</a:t>
            </a:r>
            <a:endParaRPr lang="zh-CN" altLang="en-US" sz="1600">
              <a:sym typeface="+mn-ea"/>
            </a:endParaRPr>
          </a:p>
        </p:txBody>
      </p:sp>
    </p:spTree>
    <p:custDataLst>
      <p:tags r:id="rId10"/>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73020" y="0"/>
            <a:ext cx="7722235" cy="70421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zh-CN" sz="40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目前资金青睐的</a:t>
            </a:r>
            <a:r>
              <a:rPr lang="en-US" altLang="zh-CN" sz="40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a:t>
            </a:r>
            <a:r>
              <a:rPr lang="zh-CN" altLang="en-US" sz="40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风口</a:t>
            </a:r>
            <a:r>
              <a:rPr lang="en-US" altLang="zh-CN" sz="40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a:t>
            </a:r>
            <a:endParaRPr kumimoji="0" lang="en-US" altLang="zh-CN"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3" name="图片 2"/>
          <p:cNvPicPr>
            <a:picLocks noChangeAspect="1"/>
          </p:cNvPicPr>
          <p:nvPr/>
        </p:nvPicPr>
        <p:blipFill>
          <a:blip r:embed="rId3"/>
          <a:stretch>
            <a:fillRect/>
          </a:stretch>
        </p:blipFill>
        <p:spPr>
          <a:xfrm>
            <a:off x="668655" y="1123950"/>
            <a:ext cx="5163820" cy="4939665"/>
          </a:xfrm>
          <a:prstGeom prst="rect">
            <a:avLst/>
          </a:prstGeom>
        </p:spPr>
      </p:pic>
      <p:pic>
        <p:nvPicPr>
          <p:cNvPr id="5" name="图片 4"/>
          <p:cNvPicPr>
            <a:picLocks noChangeAspect="1"/>
          </p:cNvPicPr>
          <p:nvPr/>
        </p:nvPicPr>
        <p:blipFill>
          <a:blip r:embed="rId4"/>
          <a:srcRect b="7146"/>
          <a:stretch>
            <a:fillRect/>
          </a:stretch>
        </p:blipFill>
        <p:spPr>
          <a:xfrm>
            <a:off x="6620510" y="911860"/>
            <a:ext cx="4255770" cy="5571490"/>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UNIT_PLACING_PICTURE_USER_VIEWPORT" val="{&quot;height&quot;:1539,&quot;width&quot;:39003}"/>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8.xml><?xml version="1.0" encoding="utf-8"?>
<p:tagLst xmlns:p="http://schemas.openxmlformats.org/presentationml/2006/main">
  <p:tag name="KSO_WPP_MARK_KEY" val="34a5c737-2527-451b-a6cc-313a70f4ce21"/>
  <p:tag name="COMMONDATA" val="eyJoZGlkIjoiOTQ1ZjcwNmNkMTFhMjA1Zjg5NzQyMTQ1MGUxYmIzMWEifQ=="/>
  <p:tag name="commondata" val="eyJoZGlkIjoiMTE5OTlmMmY3Mzc0MTBlODE0YTNlMWY0MTJhZTZiYTYif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wm#"/>
  <p:tag name="KSO_WM_TEMPLATE_CATEGORY" val="custom"/>
  <p:tag name="KSO_WM_TEMPLATE_INDEX" val="20205081"/>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wm#"/>
  <p:tag name="KSO_WM_TEMPLATE_CATEGORY" val="custom"/>
  <p:tag name="KSO_WM_TEMPLATE_INDEX" val="20205081"/>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TAG_VERSION" val="1.0"/>
  <p:tag name="KSO_WM_BEAUTIFY_FLAG" val="#wm#"/>
  <p:tag name="KSO_WM_UNIT_TYPE" val="i"/>
  <p:tag name="KSO_WM_UNIT_ID" val="diagram334_3*i*0"/>
  <p:tag name="KSO_WM_TEMPLATE_CATEGORY" val="diagram"/>
  <p:tag name="KSO_WM_TEMPLATE_INDEX" val="334"/>
  <p:tag name="KSO_WM_UNIT_INDEX" val="0"/>
</p:tagLst>
</file>

<file path=ppt/tags/tag55.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2_1"/>
  <p:tag name="KSO_WM_UNIT_ID" val="diagram334_3*q_h_f*1_2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56.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1_1"/>
  <p:tag name="KSO_WM_UNIT_ID" val="diagram334_3*q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57.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1_1"/>
  <p:tag name="KSO_WM_UNIT_ID" val="diagram20187073_1*q_h_a*1_1_1"/>
  <p:tag name="KSO_WM_UNIT_LAYERLEVEL" val="1_1_1"/>
  <p:tag name="KSO_WM_UNIT_VALUE" val="9"/>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58.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1"/>
  <p:tag name="KSO_WM_UNIT_ID" val="diagram355_3*q_i*1_1"/>
  <p:tag name="KSO_WM_UNIT_CLEAR" val="1"/>
  <p:tag name="KSO_WM_UNIT_LAYERLEVEL" val="1_1"/>
  <p:tag name="KSO_WM_UNIT_LINE_FORE_SCHEMECOLOR_INDEX" val="13"/>
  <p:tag name="KSO_WM_UNIT_LINE_FILL_TYPE" val="2"/>
  <p:tag name="KSO_WM_UNIT_TEXT_FILL_FORE_SCHEMECOLOR_INDEX" val="2"/>
  <p:tag name="KSO_WM_UNIT_TEXT_FILL_TYPE" val="1"/>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3_1"/>
  <p:tag name="KSO_WM_UNIT_ID" val="diagram20187073_1*q_h_a*1_3_1"/>
  <p:tag name="KSO_WM_UNIT_LAYERLEVEL" val="1_1_1"/>
  <p:tag name="KSO_WM_UNIT_VALUE" val="13"/>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61.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2_1"/>
  <p:tag name="KSO_WM_UNIT_ID" val="diagram20187073_1*q_h_a*1_2_1"/>
  <p:tag name="KSO_WM_UNIT_LAYERLEVEL" val="1_1_1"/>
  <p:tag name="KSO_WM_UNIT_VALUE" val="12"/>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62.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5"/>
  <p:tag name="KSO_WM_UNIT_ID" val="diagram355_3*q_i*1_5"/>
  <p:tag name="KSO_WM_UNIT_CLEAR" val="1"/>
  <p:tag name="KSO_WM_UNIT_LAYERLEVEL" val="1_1"/>
  <p:tag name="KSO_WM_UNIT_FILL_FORE_SCHEMECOLOR_INDEX" val="7"/>
  <p:tag name="KSO_WM_UNIT_FILL_TYPE" val="1"/>
  <p:tag name="KSO_WM_UNIT_TEXT_FILL_FORE_SCHEMECOLOR_INDEX" val="2"/>
  <p:tag name="KSO_WM_UNIT_TEXT_FILL_TYPE"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2"/>
  <p:tag name="KSO_WM_UNIT_ID" val="diagram355_3*q_i*1_2"/>
  <p:tag name="KSO_WM_UNIT_CLEAR" val="1"/>
  <p:tag name="KSO_WM_UNIT_LAYERLEVEL" val="1_1"/>
  <p:tag name="KSO_WM_UNIT_FILL_FORE_SCHEMECOLOR_INDEX" val="6"/>
  <p:tag name="KSO_WM_UNIT_FILL_TYPE" val="1"/>
  <p:tag name="KSO_WM_UNIT_TEXT_FILL_FORE_SCHEMECOLOR_INDEX" val="2"/>
  <p:tag name="KSO_WM_UNIT_TEXT_FILL_TYPE" val="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7"/>
  <p:tag name="KSO_WM_UNIT_ID" val="diagram355_3*q_i*1_7"/>
  <p:tag name="KSO_WM_UNIT_CLEAR" val="1"/>
  <p:tag name="KSO_WM_UNIT_LAYERLEVEL" val="1_1"/>
  <p:tag name="KSO_WM_UNIT_FILL_FORE_SCHEMECOLOR_INDEX" val="5"/>
  <p:tag name="KSO_WM_UNIT_FILL_TYPE" val="1"/>
  <p:tag name="KSO_WM_UNIT_TEXT_FILL_FORE_SCHEMECOLOR_INDEX" val="2"/>
  <p:tag name="KSO_WM_UNIT_TEXT_FILL_TYPE" val="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3_1"/>
  <p:tag name="KSO_WM_UNIT_ID" val="diagram334_3*q_h_f*1_3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69.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1_1"/>
  <p:tag name="KSO_WM_UNIT_ID" val="diagram334_3*q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2_1"/>
  <p:tag name="KSO_WM_UNIT_ID" val="diagram334_3*q_h_f*1_2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7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1538</Words>
  <Application>WPS 演示</Application>
  <PresentationFormat>宽屏</PresentationFormat>
  <Paragraphs>146</Paragraphs>
  <Slides>14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14</vt:i4>
      </vt:variant>
    </vt:vector>
  </HeadingPairs>
  <TitlesOfParts>
    <vt:vector size="29" baseType="lpstr">
      <vt:lpstr>Arial</vt:lpstr>
      <vt:lpstr>宋体</vt:lpstr>
      <vt:lpstr>Wingdings</vt:lpstr>
      <vt:lpstr>Wingdings</vt:lpstr>
      <vt:lpstr>思源黑体 CN Light</vt:lpstr>
      <vt:lpstr>黑体</vt:lpstr>
      <vt:lpstr>微软雅黑</vt:lpstr>
      <vt:lpstr>思源黑体 CN Bold</vt:lpstr>
      <vt:lpstr>思源黑体 CN Medium</vt:lpstr>
      <vt:lpstr>思源黑体 CN Normal</vt:lpstr>
      <vt:lpstr>华文细黑</vt:lpstr>
      <vt:lpstr>华文宋体</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小芸</cp:lastModifiedBy>
  <cp:revision>445</cp:revision>
  <dcterms:created xsi:type="dcterms:W3CDTF">2019-06-19T02:08:00Z</dcterms:created>
  <dcterms:modified xsi:type="dcterms:W3CDTF">2024-07-01T06:30:19Z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66AD1FA1C67D4010AB819694EA79968A_13</vt:lpwstr>
  </property>
</Properties>
</file>