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707" r:id="rId3"/>
    <p:sldId id="747" r:id="rId5"/>
    <p:sldId id="263" r:id="rId6"/>
    <p:sldId id="669" r:id="rId7"/>
    <p:sldId id="343" r:id="rId8"/>
    <p:sldId id="562" r:id="rId9"/>
    <p:sldId id="342" r:id="rId10"/>
    <p:sldId id="458" r:id="rId11"/>
    <p:sldId id="721" r:id="rId12"/>
    <p:sldId id="708" r:id="rId13"/>
    <p:sldId id="732" r:id="rId14"/>
    <p:sldId id="723" r:id="rId15"/>
    <p:sldId id="731" r:id="rId16"/>
    <p:sldId id="748" r:id="rId17"/>
    <p:sldId id="729" r:id="rId18"/>
    <p:sldId id="702" r:id="rId19"/>
    <p:sldId id="704" r:id="rId20"/>
    <p:sldId id="273" r:id="rId21"/>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B928"/>
    <a:srgbClr val="FF0EFF"/>
    <a:srgbClr val="FFFAD7"/>
    <a:srgbClr val="FFFD9C"/>
    <a:srgbClr val="FFFEED"/>
    <a:srgbClr val="FFF5AD"/>
    <a:srgbClr val="FFF9CA"/>
    <a:srgbClr val="FFF4A1"/>
    <a:srgbClr val="F5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8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14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人永远赚不到</a:t>
            </a:r>
            <a:r>
              <a:rPr lang="en-US" altLang="zh-CN"/>
              <a:t>ta</a:t>
            </a:r>
            <a:r>
              <a:rPr lang="zh-CN" altLang="en-US"/>
              <a:t>认知以外的钱</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举例立讯精密、盛宏股份</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6" name="矩形 5"/>
          <p:cNvSpPr/>
          <p:nvPr userDrawn="1"/>
        </p:nvSpPr>
        <p:spPr>
          <a:xfrm>
            <a:off x="0" y="780415"/>
            <a:ext cx="12191365" cy="607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13" name="文本框 12"/>
          <p:cNvSpPr txBox="1"/>
          <p:nvPr userDrawn="1">
            <p:custDataLst>
              <p:tags r:id="rId5"/>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4" name="图片 3" descr="画板 1 拷贝"/>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4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tags" Target="../tags/tag43.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42.xml"/></Relationships>
</file>

<file path=ppt/slides/_rels/slide10.xml.rels><?xml version="1.0" encoding="UTF-8" standalone="yes"?>
<Relationships xmlns="http://schemas.openxmlformats.org/package/2006/relationships"><Relationship Id="rId9" Type="http://schemas.openxmlformats.org/officeDocument/2006/relationships/comments" Target="../comments/comment4.xml"/><Relationship Id="rId8" Type="http://schemas.openxmlformats.org/officeDocument/2006/relationships/notesSlide" Target="../notesSlides/notesSlide9.xml"/><Relationship Id="rId7" Type="http://schemas.openxmlformats.org/officeDocument/2006/relationships/slideLayout" Target="../slideLayouts/slideLayout3.xml"/><Relationship Id="rId6" Type="http://schemas.openxmlformats.org/officeDocument/2006/relationships/tags" Target="../tags/tag99.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tags" Target="../tags/tag98.xml"/><Relationship Id="rId1" Type="http://schemas.openxmlformats.org/officeDocument/2006/relationships/tags" Target="../tags/tag97.xml"/></Relationships>
</file>

<file path=ppt/slides/_rels/slide1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image" Target="../media/image23.png"/><Relationship Id="rId2" Type="http://schemas.openxmlformats.org/officeDocument/2006/relationships/tags" Target="../tags/tag101.xml"/><Relationship Id="rId11" Type="http://schemas.openxmlformats.org/officeDocument/2006/relationships/notesSlide" Target="../notesSlides/notesSlide10.xml"/><Relationship Id="rId10" Type="http://schemas.openxmlformats.org/officeDocument/2006/relationships/slideLayout" Target="../slideLayouts/slideLayout3.xml"/><Relationship Id="rId1" Type="http://schemas.openxmlformats.org/officeDocument/2006/relationships/tags" Target="../tags/tag100.xml"/></Relationships>
</file>

<file path=ppt/slides/_rels/slide12.xml.rels><?xml version="1.0" encoding="UTF-8" standalone="yes"?>
<Relationships xmlns="http://schemas.openxmlformats.org/package/2006/relationships"><Relationship Id="rId9" Type="http://schemas.openxmlformats.org/officeDocument/2006/relationships/comments" Target="../comments/comment5.xml"/><Relationship Id="rId8" Type="http://schemas.openxmlformats.org/officeDocument/2006/relationships/notesSlide" Target="../notesSlides/notesSlide11.xml"/><Relationship Id="rId7" Type="http://schemas.openxmlformats.org/officeDocument/2006/relationships/slideLayout" Target="../slideLayouts/slideLayout3.xml"/><Relationship Id="rId6" Type="http://schemas.openxmlformats.org/officeDocument/2006/relationships/tags" Target="../tags/tag111.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image" Target="../media/image26.png"/><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14.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28.png"/><Relationship Id="rId5" Type="http://schemas.openxmlformats.org/officeDocument/2006/relationships/tags" Target="../tags/tag121.xml"/><Relationship Id="rId4" Type="http://schemas.openxmlformats.org/officeDocument/2006/relationships/image" Target="../media/image27.png"/><Relationship Id="rId3" Type="http://schemas.openxmlformats.org/officeDocument/2006/relationships/tags" Target="../tags/tag120.xml"/><Relationship Id="rId2" Type="http://schemas.openxmlformats.org/officeDocument/2006/relationships/tags" Target="../tags/tag119.xml"/><Relationship Id="rId12" Type="http://schemas.openxmlformats.org/officeDocument/2006/relationships/slideLayout" Target="../slideLayouts/slideLayout3.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8.xml"/></Relationships>
</file>

<file path=ppt/slides/_rels/slide15.xml.rels><?xml version="1.0" encoding="UTF-8" standalone="yes"?>
<Relationships xmlns="http://schemas.openxmlformats.org/package/2006/relationships"><Relationship Id="rId7" Type="http://schemas.openxmlformats.org/officeDocument/2006/relationships/comments" Target="../comments/comment6.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129.xml"/><Relationship Id="rId3" Type="http://schemas.openxmlformats.org/officeDocument/2006/relationships/image" Target="../media/image29.png"/><Relationship Id="rId2" Type="http://schemas.openxmlformats.org/officeDocument/2006/relationships/tags" Target="../tags/tag128.xml"/><Relationship Id="rId1" Type="http://schemas.openxmlformats.org/officeDocument/2006/relationships/tags" Target="../tags/tag127.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3.xml"/><Relationship Id="rId7" Type="http://schemas.openxmlformats.org/officeDocument/2006/relationships/tags" Target="../tags/tag13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tags" Target="../tags/tag131.xml"/><Relationship Id="rId10" Type="http://schemas.openxmlformats.org/officeDocument/2006/relationships/comments" Target="../comments/comment7.xml"/><Relationship Id="rId1" Type="http://schemas.openxmlformats.org/officeDocument/2006/relationships/tags" Target="../tags/tag130.xml"/></Relationships>
</file>

<file path=ppt/slides/_rels/slide17.xml.rels><?xml version="1.0" encoding="UTF-8" standalone="yes"?>
<Relationships xmlns="http://schemas.openxmlformats.org/package/2006/relationships"><Relationship Id="rId8" Type="http://schemas.openxmlformats.org/officeDocument/2006/relationships/comments" Target="../comments/comment8.xml"/><Relationship Id="rId7" Type="http://schemas.openxmlformats.org/officeDocument/2006/relationships/notesSlide" Target="../notesSlides/notesSlide14.xml"/><Relationship Id="rId6" Type="http://schemas.openxmlformats.org/officeDocument/2006/relationships/slideLayout" Target="../slideLayouts/slideLayout3.xml"/><Relationship Id="rId5" Type="http://schemas.openxmlformats.org/officeDocument/2006/relationships/tags" Target="../tags/tag135.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tags" Target="../tags/tag134.xml"/><Relationship Id="rId1" Type="http://schemas.openxmlformats.org/officeDocument/2006/relationships/tags" Target="../tags/tag13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2.xml"/><Relationship Id="rId6" Type="http://schemas.openxmlformats.org/officeDocument/2006/relationships/tags" Target="../tags/tag140.xml"/><Relationship Id="rId5" Type="http://schemas.openxmlformats.org/officeDocument/2006/relationships/image" Target="../media/image2.png"/><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tags" Target="../tags/tag45.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10.png"/><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51.xml"/><Relationship Id="rId2" Type="http://schemas.openxmlformats.org/officeDocument/2006/relationships/image" Target="../media/image11.png"/><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4" Type="http://schemas.openxmlformats.org/officeDocument/2006/relationships/comments" Target="../comments/comment1.xml"/><Relationship Id="rId23" Type="http://schemas.openxmlformats.org/officeDocument/2006/relationships/notesSlide" Target="../notesSlides/notesSlide4.xml"/><Relationship Id="rId22" Type="http://schemas.openxmlformats.org/officeDocument/2006/relationships/slideLayout" Target="../slideLayouts/slideLayout3.xml"/><Relationship Id="rId21" Type="http://schemas.openxmlformats.org/officeDocument/2006/relationships/tags" Target="../tags/tag71.xml"/><Relationship Id="rId20" Type="http://schemas.openxmlformats.org/officeDocument/2006/relationships/image" Target="../media/image12.png"/><Relationship Id="rId2" Type="http://schemas.openxmlformats.org/officeDocument/2006/relationships/tags" Target="../tags/tag53.xml"/><Relationship Id="rId19" Type="http://schemas.openxmlformats.org/officeDocument/2006/relationships/tags" Target="../tags/tag70.xml"/><Relationship Id="rId18" Type="http://schemas.openxmlformats.org/officeDocument/2006/relationships/tags" Target="../tags/tag69.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3.xml"/><Relationship Id="rId6" Type="http://schemas.openxmlformats.org/officeDocument/2006/relationships/tags" Target="../tags/tag76.xml"/><Relationship Id="rId5" Type="http://schemas.openxmlformats.org/officeDocument/2006/relationships/image" Target="../media/image13.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tags" Target="../tags/tag79.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tags" Target="../tags/tag78.xml"/><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image" Target="../media/image16.png"/><Relationship Id="rId17" Type="http://schemas.openxmlformats.org/officeDocument/2006/relationships/comments" Target="../comments/comment2.xml"/><Relationship Id="rId16" Type="http://schemas.openxmlformats.org/officeDocument/2006/relationships/notesSlide" Target="../notesSlides/notesSlide7.xml"/><Relationship Id="rId15" Type="http://schemas.openxmlformats.org/officeDocument/2006/relationships/slideLayout" Target="../slideLayouts/slideLayout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80.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3.xml"/><Relationship Id="rId7" Type="http://schemas.openxmlformats.org/officeDocument/2006/relationships/tags" Target="../tags/tag9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tags" Target="../tags/tag95.xml"/><Relationship Id="rId2" Type="http://schemas.openxmlformats.org/officeDocument/2006/relationships/tags" Target="../tags/tag94.xml"/><Relationship Id="rId10" Type="http://schemas.openxmlformats.org/officeDocument/2006/relationships/comments" Target="../comments/comment3.xml"/><Relationship Id="rId1"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250950" y="81280"/>
            <a:ext cx="846963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《好股研选》年度版倒计时</a:t>
            </a:r>
            <a:r>
              <a:rPr lang="en-US" altLang="zh-CN" sz="3600" b="1">
                <a:solidFill>
                  <a:schemeClr val="bg1"/>
                </a:solidFill>
                <a:latin typeface="微软雅黑" panose="020B0503020204020204" charset="-122"/>
                <a:ea typeface="微软雅黑" panose="020B0503020204020204" charset="-122"/>
                <a:cs typeface="微软雅黑" panose="020B0503020204020204" charset="-122"/>
                <a:sym typeface="+mn-ea"/>
              </a:rPr>
              <a:t>1</a:t>
            </a:r>
            <a:r>
              <a:rPr lang="zh-CN" altLang="en-US" sz="3600" b="1">
                <a:solidFill>
                  <a:schemeClr val="bg1"/>
                </a:solidFill>
                <a:latin typeface="微软雅黑" panose="020B0503020204020204" charset="-122"/>
                <a:ea typeface="微软雅黑" panose="020B0503020204020204" charset="-122"/>
                <a:cs typeface="微软雅黑" panose="020B0503020204020204" charset="-122"/>
                <a:sym typeface="+mn-ea"/>
              </a:rPr>
              <a:t>天</a:t>
            </a:r>
            <a:endParaRPr lang="zh-CN" altLang="en-US"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9021445" y="5360670"/>
            <a:ext cx="2511425" cy="410845"/>
          </a:xfrm>
          <a:prstGeom prst="rect">
            <a:avLst/>
          </a:prstGeom>
        </p:spPr>
        <p:style>
          <a:lnRef idx="0">
            <a:srgbClr val="FFFFFF"/>
          </a:lnRef>
          <a:fillRef idx="2">
            <a:schemeClr val="accent4"/>
          </a:fillRef>
          <a:effectRef idx="1">
            <a:schemeClr val="accent4"/>
          </a:effectRef>
          <a:fontRef idx="minor">
            <a:schemeClr val="dk1"/>
          </a:fontRef>
        </p:style>
        <p:txBody>
          <a:bodyPr wrap="square" rtlCol="0" anchor="t">
            <a:spAutoFit/>
          </a:bodyPr>
          <a:p>
            <a:pPr algn="ctr">
              <a:lnSpc>
                <a:spcPct val="130000"/>
              </a:lnSpc>
            </a:pPr>
            <a:r>
              <a:rPr lang="en-US" altLang="zh-CN" sz="1600">
                <a:sym typeface="+mn-ea"/>
              </a:rPr>
              <a:t>98</a:t>
            </a:r>
            <a:r>
              <a:rPr lang="zh-CN" altLang="en-US" sz="1600">
                <a:sym typeface="+mn-ea"/>
              </a:rPr>
              <a:t>元</a:t>
            </a:r>
            <a:r>
              <a:rPr lang="en-US" altLang="zh-CN" sz="1600">
                <a:sym typeface="+mn-ea"/>
              </a:rPr>
              <a:t>/</a:t>
            </a:r>
            <a:r>
              <a:rPr lang="zh-CN" altLang="en-US" sz="1600">
                <a:sym typeface="+mn-ea"/>
              </a:rPr>
              <a:t>月，</a:t>
            </a:r>
            <a:r>
              <a:rPr lang="en-US" altLang="zh-CN" sz="1600">
                <a:sym typeface="+mn-ea"/>
              </a:rPr>
              <a:t>8</a:t>
            </a:r>
            <a:r>
              <a:rPr lang="zh-CN" altLang="en-US" sz="1600">
                <a:sym typeface="+mn-ea"/>
              </a:rPr>
              <a:t>篇，</a:t>
            </a:r>
            <a:r>
              <a:rPr lang="en-US" altLang="zh-CN" sz="1600">
                <a:sym typeface="+mn-ea"/>
              </a:rPr>
              <a:t>12</a:t>
            </a:r>
            <a:r>
              <a:rPr lang="zh-CN" altLang="en-US" sz="1600">
                <a:sym typeface="+mn-ea"/>
              </a:rPr>
              <a:t>元</a:t>
            </a:r>
            <a:r>
              <a:rPr lang="en-US" altLang="zh-CN" sz="1600">
                <a:sym typeface="+mn-ea"/>
              </a:rPr>
              <a:t>/</a:t>
            </a:r>
            <a:r>
              <a:rPr lang="zh-CN" altLang="en-US" sz="1600">
                <a:sym typeface="+mn-ea"/>
              </a:rPr>
              <a:t>篇</a:t>
            </a:r>
            <a:endParaRPr lang="zh-CN" altLang="en-US" sz="1600">
              <a:sym typeface="+mn-ea"/>
            </a:endParaRPr>
          </a:p>
        </p:txBody>
      </p:sp>
      <p:pic>
        <p:nvPicPr>
          <p:cNvPr id="2" name="图片 1"/>
          <p:cNvPicPr>
            <a:picLocks noChangeAspect="1"/>
          </p:cNvPicPr>
          <p:nvPr/>
        </p:nvPicPr>
        <p:blipFill>
          <a:blip r:embed="rId2"/>
          <a:stretch>
            <a:fillRect/>
          </a:stretch>
        </p:blipFill>
        <p:spPr>
          <a:xfrm>
            <a:off x="278765" y="950595"/>
            <a:ext cx="8374380" cy="4711065"/>
          </a:xfrm>
          <a:prstGeom prst="rect">
            <a:avLst/>
          </a:prstGeom>
        </p:spPr>
      </p:pic>
      <p:pic>
        <p:nvPicPr>
          <p:cNvPr id="3" name="图片 2"/>
          <p:cNvPicPr>
            <a:picLocks noChangeAspect="1"/>
          </p:cNvPicPr>
          <p:nvPr/>
        </p:nvPicPr>
        <p:blipFill>
          <a:blip r:embed="rId3"/>
          <a:stretch>
            <a:fillRect/>
          </a:stretch>
        </p:blipFill>
        <p:spPr>
          <a:xfrm>
            <a:off x="5906135" y="4221480"/>
            <a:ext cx="1031875" cy="1043940"/>
          </a:xfrm>
          <a:prstGeom prst="rect">
            <a:avLst/>
          </a:prstGeom>
        </p:spPr>
      </p:pic>
      <p:pic>
        <p:nvPicPr>
          <p:cNvPr id="6" name="图片 5"/>
          <p:cNvPicPr>
            <a:picLocks noChangeAspect="1"/>
          </p:cNvPicPr>
          <p:nvPr/>
        </p:nvPicPr>
        <p:blipFill>
          <a:blip r:embed="rId4"/>
          <a:srcRect l="1008"/>
          <a:stretch>
            <a:fillRect/>
          </a:stretch>
        </p:blipFill>
        <p:spPr>
          <a:xfrm>
            <a:off x="8886825" y="950595"/>
            <a:ext cx="2780665" cy="4053840"/>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userDrawn="1">
            <p:custDataLst>
              <p:tags r:id="rId1"/>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2" name="文本框 1"/>
          <p:cNvSpPr txBox="1"/>
          <p:nvPr>
            <p:custDataLst>
              <p:tags r:id="rId2"/>
            </p:custDataLst>
          </p:nvPr>
        </p:nvSpPr>
        <p:spPr>
          <a:xfrm>
            <a:off x="2811145" y="69850"/>
            <a:ext cx="7630795" cy="6584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3600" b="1"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盈利模式：上升回档</a:t>
            </a:r>
            <a:r>
              <a:rPr lang="en-US" altLang="zh-CN" sz="3600" b="1"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2</a:t>
            </a:r>
            <a:endParaRPr kumimoji="0" lang="en-US" altLang="zh-CN" sz="3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3"/>
          <a:stretch>
            <a:fillRect/>
          </a:stretch>
        </p:blipFill>
        <p:spPr>
          <a:xfrm>
            <a:off x="1244600" y="878205"/>
            <a:ext cx="9067800" cy="2085975"/>
          </a:xfrm>
          <a:prstGeom prst="rect">
            <a:avLst/>
          </a:prstGeom>
        </p:spPr>
      </p:pic>
      <p:pic>
        <p:nvPicPr>
          <p:cNvPr id="4" name="图片 3"/>
          <p:cNvPicPr>
            <a:picLocks noChangeAspect="1"/>
          </p:cNvPicPr>
          <p:nvPr/>
        </p:nvPicPr>
        <p:blipFill>
          <a:blip r:embed="rId4"/>
          <a:stretch>
            <a:fillRect/>
          </a:stretch>
        </p:blipFill>
        <p:spPr>
          <a:xfrm>
            <a:off x="1244600" y="2964180"/>
            <a:ext cx="3777615" cy="3322320"/>
          </a:xfrm>
          <a:prstGeom prst="rect">
            <a:avLst/>
          </a:prstGeom>
          <a:ln>
            <a:solidFill>
              <a:schemeClr val="accent1">
                <a:lumMod val="60000"/>
                <a:lumOff val="40000"/>
              </a:schemeClr>
            </a:solidFill>
          </a:ln>
        </p:spPr>
      </p:pic>
      <p:pic>
        <p:nvPicPr>
          <p:cNvPr id="8" name="图片 7"/>
          <p:cNvPicPr>
            <a:picLocks noChangeAspect="1"/>
          </p:cNvPicPr>
          <p:nvPr/>
        </p:nvPicPr>
        <p:blipFill>
          <a:blip r:embed="rId5"/>
          <a:stretch>
            <a:fillRect/>
          </a:stretch>
        </p:blipFill>
        <p:spPr>
          <a:xfrm>
            <a:off x="5285740" y="3028950"/>
            <a:ext cx="5026660" cy="3192145"/>
          </a:xfrm>
          <a:prstGeom prst="rect">
            <a:avLst/>
          </a:prstGeom>
          <a:ln>
            <a:solidFill>
              <a:schemeClr val="accent1">
                <a:lumMod val="60000"/>
                <a:lumOff val="40000"/>
              </a:schemeClr>
            </a:solidFill>
          </a:ln>
        </p:spPr>
      </p:pic>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13970"/>
            <a:ext cx="637603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3600" b="1" i="0" kern="1200" cap="none" spc="0" normalizeH="0" baseline="0">
                <a:solidFill>
                  <a:schemeClr val="bg1"/>
                </a:solidFill>
              </a:rPr>
              <a:t>盈利模式：</a:t>
            </a:r>
            <a:r>
              <a:rPr lang="zh-CN" sz="3600" b="1"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三板斧短线跟庄</a:t>
            </a:r>
            <a:endParaRPr kumimoji="0" lang="zh-CN" sz="3600" b="1" i="0" kern="1200" cap="none" spc="0" normalizeH="0" baseline="0">
              <a:solidFill>
                <a:schemeClr val="bg1"/>
              </a:solidFill>
            </a:endParaRPr>
          </a:p>
        </p:txBody>
      </p:sp>
      <p:pic>
        <p:nvPicPr>
          <p:cNvPr id="10" name="图片 9"/>
          <p:cNvPicPr>
            <a:picLocks noChangeAspect="1"/>
          </p:cNvPicPr>
          <p:nvPr>
            <p:custDataLst>
              <p:tags r:id="rId2"/>
            </p:custDataLst>
          </p:nvPr>
        </p:nvPicPr>
        <p:blipFill>
          <a:blip r:embed="rId3"/>
          <a:stretch>
            <a:fillRect/>
          </a:stretch>
        </p:blipFill>
        <p:spPr>
          <a:xfrm>
            <a:off x="507365" y="1573530"/>
            <a:ext cx="6736080" cy="4493895"/>
          </a:xfrm>
          <a:prstGeom prst="rect">
            <a:avLst/>
          </a:prstGeom>
          <a:ln>
            <a:solidFill>
              <a:schemeClr val="accent4">
                <a:lumMod val="75000"/>
              </a:schemeClr>
            </a:solidFill>
          </a:ln>
        </p:spPr>
      </p:pic>
      <p:sp>
        <p:nvSpPr>
          <p:cNvPr id="3" name="文本框 2"/>
          <p:cNvSpPr txBox="1"/>
          <p:nvPr/>
        </p:nvSpPr>
        <p:spPr>
          <a:xfrm>
            <a:off x="697865" y="986790"/>
            <a:ext cx="10805160" cy="423545"/>
          </a:xfrm>
          <a:prstGeom prst="rect">
            <a:avLst/>
          </a:prstGeom>
          <a:noFill/>
        </p:spPr>
        <p:txBody>
          <a:bodyPr wrap="square" rtlCol="0" anchor="t">
            <a:spAutoFit/>
          </a:bodyPr>
          <a:p>
            <a:pPr indent="0" algn="l">
              <a:lnSpc>
                <a:spcPct val="120000"/>
              </a:lnSpc>
            </a:pPr>
            <a:r>
              <a:rPr lang="zh-CN">
                <a:latin typeface="微软雅黑" panose="020B0503020204020204" charset="-122"/>
                <a:ea typeface="微软雅黑" panose="020B0503020204020204" charset="-122"/>
                <a:sym typeface="+mn-ea"/>
              </a:rPr>
              <a:t>《涨停复制》是上升回档的升级版，主要针对近期有过涨停板的个股去捕捉</a:t>
            </a:r>
            <a:r>
              <a:rPr lang="zh-CN" b="1">
                <a:solidFill>
                  <a:srgbClr val="FF0000"/>
                </a:solidFill>
                <a:latin typeface="微软雅黑" panose="020B0503020204020204" charset="-122"/>
                <a:ea typeface="微软雅黑" panose="020B0503020204020204" charset="-122"/>
                <a:sym typeface="+mn-ea"/>
              </a:rPr>
              <a:t>再次涨停拉升</a:t>
            </a:r>
            <a:r>
              <a:rPr lang="zh-CN">
                <a:latin typeface="微软雅黑" panose="020B0503020204020204" charset="-122"/>
                <a:ea typeface="微软雅黑" panose="020B0503020204020204" charset="-122"/>
                <a:sym typeface="+mn-ea"/>
              </a:rPr>
              <a:t>的短线爆发机会。</a:t>
            </a:r>
            <a:endParaRPr lang="zh-CN" altLang="en-US">
              <a:latin typeface="微软雅黑" panose="020B0503020204020204" charset="-122"/>
              <a:ea typeface="微软雅黑" panose="020B0503020204020204" charset="-122"/>
            </a:endParaRPr>
          </a:p>
        </p:txBody>
      </p:sp>
      <p:sp>
        <p:nvSpPr>
          <p:cNvPr id="8" name="文本框 7"/>
          <p:cNvSpPr txBox="1"/>
          <p:nvPr>
            <p:custDataLst>
              <p:tags r:id="rId4"/>
            </p:custDataLst>
          </p:nvPr>
        </p:nvSpPr>
        <p:spPr>
          <a:xfrm>
            <a:off x="5928995" y="2281555"/>
            <a:ext cx="1242060" cy="680085"/>
          </a:xfrm>
          <a:prstGeom prst="rect">
            <a:avLst/>
          </a:prstGeom>
          <a:noFill/>
          <a:ln w="9525">
            <a:noFill/>
          </a:ln>
        </p:spPr>
        <p:txBody>
          <a:bodyPr wrap="square">
            <a:noAutofit/>
          </a:bodyPr>
          <a:p>
            <a:pPr indent="0">
              <a:lnSpc>
                <a:spcPct val="180000"/>
              </a:lnSpc>
            </a:pPr>
            <a:r>
              <a:rPr lang="zh-CN" sz="2000" b="1">
                <a:solidFill>
                  <a:srgbClr val="FF0000"/>
                </a:solidFill>
                <a:latin typeface="Calibri" panose="020F0502020204030204" charset="0"/>
                <a:ea typeface="宋体" panose="02010600030101010101" pitchFamily="2" charset="-122"/>
              </a:rPr>
              <a:t>复制涨停</a:t>
            </a:r>
            <a:endParaRPr lang="zh-CN" sz="2000" b="1">
              <a:solidFill>
                <a:srgbClr val="FF0000"/>
              </a:solidFill>
              <a:latin typeface="Calibri" panose="020F0502020204030204" charset="0"/>
              <a:ea typeface="宋体" panose="02010600030101010101" pitchFamily="2" charset="-122"/>
            </a:endParaRPr>
          </a:p>
        </p:txBody>
      </p:sp>
      <p:sp>
        <p:nvSpPr>
          <p:cNvPr id="6" name="文本框 5"/>
          <p:cNvSpPr txBox="1"/>
          <p:nvPr>
            <p:custDataLst>
              <p:tags r:id="rId5"/>
            </p:custDataLst>
          </p:nvPr>
        </p:nvSpPr>
        <p:spPr>
          <a:xfrm>
            <a:off x="4429760" y="2077085"/>
            <a:ext cx="1240155" cy="400050"/>
          </a:xfrm>
          <a:prstGeom prst="rect">
            <a:avLst/>
          </a:prstGeom>
          <a:noFill/>
          <a:ln w="9525">
            <a:noFill/>
          </a:ln>
        </p:spPr>
        <p:txBody>
          <a:bodyPr wrap="square">
            <a:noAutofit/>
          </a:bodyPr>
          <a:p>
            <a:pPr indent="0">
              <a:lnSpc>
                <a:spcPct val="100000"/>
              </a:lnSpc>
            </a:pPr>
            <a:r>
              <a:rPr lang="zh-CN" sz="2000" b="1">
                <a:solidFill>
                  <a:srgbClr val="FF0000"/>
                </a:solidFill>
                <a:latin typeface="Calibri" panose="020F0502020204030204" charset="0"/>
                <a:ea typeface="宋体" panose="02010600030101010101" pitchFamily="2" charset="-122"/>
              </a:rPr>
              <a:t>回档调整</a:t>
            </a:r>
            <a:endParaRPr lang="zh-CN" sz="2000" b="1">
              <a:solidFill>
                <a:srgbClr val="FF0000"/>
              </a:solidFill>
              <a:latin typeface="Calibri" panose="020F0502020204030204" charset="0"/>
              <a:ea typeface="宋体" panose="02010600030101010101" pitchFamily="2" charset="-122"/>
            </a:endParaRPr>
          </a:p>
        </p:txBody>
      </p:sp>
      <p:sp>
        <p:nvSpPr>
          <p:cNvPr id="9" name="文本框 8"/>
          <p:cNvSpPr txBox="1"/>
          <p:nvPr>
            <p:custDataLst>
              <p:tags r:id="rId6"/>
            </p:custDataLst>
          </p:nvPr>
        </p:nvSpPr>
        <p:spPr>
          <a:xfrm>
            <a:off x="3583305" y="2892425"/>
            <a:ext cx="1402080" cy="363855"/>
          </a:xfrm>
          <a:prstGeom prst="rect">
            <a:avLst/>
          </a:prstGeom>
          <a:noFill/>
          <a:ln w="9525">
            <a:noFill/>
          </a:ln>
        </p:spPr>
        <p:txBody>
          <a:bodyPr wrap="square">
            <a:noAutofit/>
          </a:bodyPr>
          <a:p>
            <a:pPr indent="0">
              <a:lnSpc>
                <a:spcPct val="90000"/>
              </a:lnSpc>
            </a:pPr>
            <a:r>
              <a:rPr lang="zh-CN" sz="2000" b="1">
                <a:solidFill>
                  <a:srgbClr val="FF0000"/>
                </a:solidFill>
                <a:latin typeface="Calibri" panose="020F0502020204030204" charset="0"/>
                <a:ea typeface="宋体" panose="02010600030101010101" pitchFamily="2" charset="-122"/>
              </a:rPr>
              <a:t>涨停突破</a:t>
            </a:r>
            <a:endParaRPr lang="zh-CN" sz="2000" b="1">
              <a:solidFill>
                <a:srgbClr val="FF0000"/>
              </a:solidFill>
              <a:latin typeface="Calibri" panose="020F0502020204030204" charset="0"/>
              <a:ea typeface="宋体" panose="02010600030101010101" pitchFamily="2" charset="-122"/>
            </a:endParaRPr>
          </a:p>
        </p:txBody>
      </p:sp>
      <p:sp>
        <p:nvSpPr>
          <p:cNvPr id="11" name="椭圆 10"/>
          <p:cNvSpPr/>
          <p:nvPr/>
        </p:nvSpPr>
        <p:spPr>
          <a:xfrm>
            <a:off x="5551170" y="5641340"/>
            <a:ext cx="436880" cy="398780"/>
          </a:xfrm>
          <a:prstGeom prst="ellipse">
            <a:avLst/>
          </a:prstGeom>
          <a:solidFill>
            <a:schemeClr val="accent6">
              <a:lumMod val="75000"/>
              <a:alpha val="0"/>
            </a:schemeClr>
          </a:solid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椭圆 11"/>
          <p:cNvSpPr/>
          <p:nvPr>
            <p:custDataLst>
              <p:tags r:id="rId7"/>
            </p:custDataLst>
          </p:nvPr>
        </p:nvSpPr>
        <p:spPr>
          <a:xfrm>
            <a:off x="5669280" y="3101340"/>
            <a:ext cx="318770" cy="309880"/>
          </a:xfrm>
          <a:prstGeom prst="ellipse">
            <a:avLst/>
          </a:prstGeom>
          <a:solidFill>
            <a:schemeClr val="accent6">
              <a:lumMod val="75000"/>
              <a:alpha val="0"/>
            </a:schemeClr>
          </a:solid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custDataLst>
              <p:tags r:id="rId8"/>
            </p:custDataLst>
          </p:nvPr>
        </p:nvSpPr>
        <p:spPr>
          <a:xfrm>
            <a:off x="8037830" y="2002155"/>
            <a:ext cx="3375660" cy="4065270"/>
          </a:xfrm>
          <a:prstGeom prst="rect">
            <a:avLst/>
          </a:prstGeom>
          <a:noFill/>
          <a:ln w="9525">
            <a:noFill/>
          </a:ln>
        </p:spPr>
        <p:txBody>
          <a:bodyPr wrap="square">
            <a:noAutofit/>
          </a:bodyPr>
          <a:p>
            <a:pPr indent="0">
              <a:lnSpc>
                <a:spcPct val="140000"/>
              </a:lnSpc>
            </a:pPr>
            <a:r>
              <a:rPr lang="zh-CN" b="0">
                <a:latin typeface="华文细黑" panose="02010600040101010101" charset="-122"/>
                <a:ea typeface="华文细黑" panose="02010600040101010101" charset="-122"/>
                <a:cs typeface="华文细黑" panose="02010600040101010101" charset="-122"/>
              </a:rPr>
              <a:t>操作要点</a:t>
            </a:r>
            <a:endParaRPr lang="zh-CN" b="0">
              <a:latin typeface="华文细黑" panose="02010600040101010101" charset="-122"/>
              <a:ea typeface="华文细黑" panose="02010600040101010101" charset="-122"/>
              <a:cs typeface="华文细黑" panose="02010600040101010101" charset="-122"/>
            </a:endParaRPr>
          </a:p>
          <a:p>
            <a:pPr indent="0">
              <a:lnSpc>
                <a:spcPct val="140000"/>
              </a:lnSpc>
            </a:pPr>
            <a:r>
              <a:rPr lang="zh-CN" b="0">
                <a:latin typeface="华文细黑" panose="02010600040101010101" charset="-122"/>
                <a:ea typeface="华文细黑" panose="02010600040101010101" charset="-122"/>
                <a:cs typeface="华文细黑" panose="02010600040101010101" charset="-122"/>
              </a:rPr>
              <a:t>1、涨停突破</a:t>
            </a:r>
            <a:r>
              <a:rPr lang="zh-CN" altLang="en-US" b="0">
                <a:latin typeface="华文细黑" panose="02010600040101010101" charset="-122"/>
                <a:ea typeface="华文细黑" panose="02010600040101010101" charset="-122"/>
                <a:cs typeface="华文细黑" panose="02010600040101010101" charset="-122"/>
              </a:rPr>
              <a:t>：</a:t>
            </a:r>
            <a:r>
              <a:rPr lang="zh-CN" b="0">
                <a:latin typeface="华文细黑" panose="02010600040101010101" charset="-122"/>
                <a:ea typeface="华文细黑" panose="02010600040101010101" charset="-122"/>
                <a:cs typeface="华文细黑" panose="02010600040101010101" charset="-122"/>
              </a:rPr>
              <a:t>寻找在技术形态上有突破性的涨停板</a:t>
            </a:r>
            <a:endParaRPr lang="zh-CN" b="0">
              <a:latin typeface="华文细黑" panose="02010600040101010101" charset="-122"/>
              <a:ea typeface="华文细黑" panose="02010600040101010101" charset="-122"/>
              <a:cs typeface="华文细黑" panose="02010600040101010101" charset="-122"/>
            </a:endParaRPr>
          </a:p>
          <a:p>
            <a:pPr indent="0">
              <a:lnSpc>
                <a:spcPct val="110000"/>
              </a:lnSpc>
            </a:pPr>
            <a:endParaRPr lang="zh-CN" b="0">
              <a:latin typeface="华文细黑" panose="02010600040101010101" charset="-122"/>
              <a:ea typeface="华文细黑" panose="02010600040101010101" charset="-122"/>
              <a:cs typeface="华文细黑" panose="02010600040101010101" charset="-122"/>
            </a:endParaRPr>
          </a:p>
          <a:p>
            <a:pPr indent="0">
              <a:lnSpc>
                <a:spcPct val="110000"/>
              </a:lnSpc>
            </a:pPr>
            <a:r>
              <a:rPr lang="zh-CN" b="0">
                <a:latin typeface="华文细黑" panose="02010600040101010101" charset="-122"/>
                <a:ea typeface="华文细黑" panose="02010600040101010101" charset="-122"/>
                <a:cs typeface="华文细黑" panose="02010600040101010101" charset="-122"/>
              </a:rPr>
              <a:t>2、回档确认：对涨停之后的回档过程做量价确认</a:t>
            </a:r>
            <a:endParaRPr lang="zh-CN" b="0">
              <a:latin typeface="华文细黑" panose="02010600040101010101" charset="-122"/>
              <a:ea typeface="华文细黑" panose="02010600040101010101" charset="-122"/>
              <a:cs typeface="华文细黑" panose="02010600040101010101" charset="-122"/>
            </a:endParaRPr>
          </a:p>
          <a:p>
            <a:pPr indent="0">
              <a:lnSpc>
                <a:spcPct val="110000"/>
              </a:lnSpc>
            </a:pPr>
            <a:r>
              <a:rPr lang="zh-CN" b="0">
                <a:latin typeface="华文细黑" panose="02010600040101010101" charset="-122"/>
                <a:ea typeface="华文细黑" panose="02010600040101010101" charset="-122"/>
                <a:cs typeface="华文细黑" panose="02010600040101010101" charset="-122"/>
              </a:rPr>
              <a:t>3、复制涨停：关注回档调整后</a:t>
            </a:r>
            <a:r>
              <a:rPr lang="zh-CN">
                <a:solidFill>
                  <a:schemeClr val="tx1"/>
                </a:solidFill>
                <a:latin typeface="华文细黑" panose="02010600040101010101" charset="-122"/>
                <a:ea typeface="华文细黑" panose="02010600040101010101" charset="-122"/>
                <a:cs typeface="华文细黑" panose="02010600040101010101" charset="-122"/>
              </a:rPr>
              <a:t>的再次启动最佳买点</a:t>
            </a:r>
            <a:endParaRPr lang="zh-CN">
              <a:solidFill>
                <a:schemeClr val="tx1"/>
              </a:solidFill>
              <a:latin typeface="华文细黑" panose="02010600040101010101" charset="-122"/>
              <a:ea typeface="华文细黑" panose="02010600040101010101" charset="-122"/>
              <a:cs typeface="华文细黑" panose="02010600040101010101" charset="-122"/>
            </a:endParaRPr>
          </a:p>
        </p:txBody>
      </p:sp>
    </p:spTree>
    <p:custDataLst>
      <p:tags r:id="rId9"/>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userDrawn="1">
            <p:custDataLst>
              <p:tags r:id="rId1"/>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2" name="文本框 1"/>
          <p:cNvSpPr txBox="1"/>
          <p:nvPr>
            <p:custDataLst>
              <p:tags r:id="rId2"/>
            </p:custDataLst>
          </p:nvPr>
        </p:nvSpPr>
        <p:spPr>
          <a:xfrm>
            <a:off x="2811145" y="69850"/>
            <a:ext cx="7630795" cy="6584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3600" b="1"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盈利模式：三板斧中线稳健</a:t>
            </a:r>
            <a:endParaRPr kumimoji="0" lang="zh-CN" sz="3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custDataLst>
              <p:tags r:id="rId3"/>
            </p:custDataLst>
          </p:nvPr>
        </p:nvSpPr>
        <p:spPr>
          <a:xfrm>
            <a:off x="7630795" y="987425"/>
            <a:ext cx="4179570" cy="2901315"/>
          </a:xfrm>
          <a:prstGeom prst="rect">
            <a:avLst/>
          </a:prstGeom>
          <a:solidFill>
            <a:schemeClr val="accent4">
              <a:lumMod val="40000"/>
              <a:lumOff val="60000"/>
            </a:schemeClr>
          </a:solidFill>
          <a:ln w="6350" cap="flat" cmpd="sng" algn="ctr">
            <a:solidFill>
              <a:schemeClr val="accent4"/>
            </a:solidFill>
            <a:prstDash val="dash"/>
            <a:miter lim="800000"/>
          </a:ln>
        </p:spPr>
        <p:style>
          <a:lnRef idx="0">
            <a:schemeClr val="accent6"/>
          </a:lnRef>
          <a:fillRef idx="0">
            <a:srgbClr val="FFFFFF"/>
          </a:fillRef>
          <a:effectRef idx="0">
            <a:srgbClr val="FFFFFF"/>
          </a:effectRef>
          <a:fontRef idx="minor">
            <a:schemeClr val="tx1"/>
          </a:fontRef>
        </p:style>
        <p:txBody>
          <a:bodyPr wrap="square" rtlCol="0" anchor="t">
            <a:noAutofit/>
          </a:bodyPr>
          <a:p>
            <a:pPr>
              <a:lnSpc>
                <a:spcPct val="150000"/>
              </a:lnSpc>
            </a:pPr>
            <a:r>
              <a:rPr lang="zh-CN">
                <a:sym typeface="+mn-ea"/>
              </a:rPr>
              <a:t>方法①：用筹码分布指标，快速选出是锁仓拉升的个股（优选±</a:t>
            </a:r>
            <a:r>
              <a:rPr lang="en-US" altLang="zh-CN">
                <a:sym typeface="+mn-ea"/>
              </a:rPr>
              <a:t>3</a:t>
            </a:r>
            <a:r>
              <a:rPr lang="zh-CN" altLang="en-US">
                <a:sym typeface="+mn-ea"/>
              </a:rPr>
              <a:t>内）</a:t>
            </a:r>
            <a:endParaRPr lang="zh-CN">
              <a:sym typeface="+mn-ea"/>
            </a:endParaRPr>
          </a:p>
          <a:p>
            <a:pPr>
              <a:lnSpc>
                <a:spcPct val="150000"/>
              </a:lnSpc>
            </a:pPr>
            <a:r>
              <a:rPr lang="zh-CN">
                <a:sym typeface="+mn-ea"/>
              </a:rPr>
              <a:t>方法②：用主力控盘指标，一键选出有中线控盘的个股（优选±</a:t>
            </a:r>
            <a:r>
              <a:rPr lang="en-US" altLang="zh-CN">
                <a:sym typeface="+mn-ea"/>
              </a:rPr>
              <a:t>3</a:t>
            </a:r>
            <a:r>
              <a:rPr lang="zh-CN" altLang="en-US">
                <a:sym typeface="+mn-ea"/>
              </a:rPr>
              <a:t>内）</a:t>
            </a:r>
            <a:endParaRPr lang="zh-CN">
              <a:sym typeface="+mn-ea"/>
            </a:endParaRPr>
          </a:p>
        </p:txBody>
      </p:sp>
      <p:pic>
        <p:nvPicPr>
          <p:cNvPr id="3" name="图片 2"/>
          <p:cNvPicPr>
            <a:picLocks noChangeAspect="1"/>
          </p:cNvPicPr>
          <p:nvPr/>
        </p:nvPicPr>
        <p:blipFill>
          <a:blip r:embed="rId4"/>
          <a:stretch>
            <a:fillRect/>
          </a:stretch>
        </p:blipFill>
        <p:spPr>
          <a:xfrm>
            <a:off x="247650" y="987425"/>
            <a:ext cx="6854190" cy="3599180"/>
          </a:xfrm>
          <a:prstGeom prst="rect">
            <a:avLst/>
          </a:prstGeom>
        </p:spPr>
      </p:pic>
      <p:pic>
        <p:nvPicPr>
          <p:cNvPr id="5" name="图片 4"/>
          <p:cNvPicPr>
            <a:picLocks noChangeAspect="1"/>
          </p:cNvPicPr>
          <p:nvPr/>
        </p:nvPicPr>
        <p:blipFill>
          <a:blip r:embed="rId5"/>
          <a:stretch>
            <a:fillRect/>
          </a:stretch>
        </p:blipFill>
        <p:spPr>
          <a:xfrm>
            <a:off x="6205855" y="2879090"/>
            <a:ext cx="4566285" cy="3470910"/>
          </a:xfrm>
          <a:prstGeom prst="rect">
            <a:avLst/>
          </a:prstGeom>
          <a:ln>
            <a:solidFill>
              <a:schemeClr val="accent1"/>
            </a:solidFill>
          </a:ln>
        </p:spPr>
      </p:pic>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249930" y="25400"/>
            <a:ext cx="6337300" cy="845820"/>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中线控盘之黄金三角</a:t>
            </a:r>
            <a:endParaRPr kumimoji="0" lang="zh-CN"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3" name="文本框 2"/>
          <p:cNvSpPr txBox="1"/>
          <p:nvPr/>
        </p:nvSpPr>
        <p:spPr>
          <a:xfrm>
            <a:off x="3809365" y="1133475"/>
            <a:ext cx="4573905" cy="758190"/>
          </a:xfrm>
          <a:prstGeom prst="rect">
            <a:avLst/>
          </a:prstGeom>
          <a:noFill/>
        </p:spPr>
        <p:txBody>
          <a:bodyPr wrap="square" rtlCol="0">
            <a:noAutofit/>
          </a:bodyPr>
          <a:p>
            <a:endParaRPr lang="zh-CN" altLang="en-US" sz="2400" b="1"/>
          </a:p>
        </p:txBody>
      </p:sp>
      <p:sp>
        <p:nvSpPr>
          <p:cNvPr id="5" name="文本框 4"/>
          <p:cNvSpPr txBox="1"/>
          <p:nvPr>
            <p:custDataLst>
              <p:tags r:id="rId3"/>
            </p:custDataLst>
          </p:nvPr>
        </p:nvSpPr>
        <p:spPr>
          <a:xfrm>
            <a:off x="662305" y="948055"/>
            <a:ext cx="10868660" cy="1260475"/>
          </a:xfrm>
          <a:prstGeom prst="rect">
            <a:avLst/>
          </a:prstGeom>
          <a:noFill/>
        </p:spPr>
        <p:txBody>
          <a:bodyPr wrap="square" rtlCol="0" anchor="t">
            <a:noAutofit/>
          </a:bodyPr>
          <a:p>
            <a:pPr>
              <a:lnSpc>
                <a:spcPct val="140000"/>
              </a:lnSpc>
            </a:pPr>
            <a:r>
              <a:rPr lang="zh-CN" altLang="en-US">
                <a:latin typeface="微软雅黑" panose="020B0503020204020204" charset="-122"/>
                <a:ea typeface="微软雅黑" panose="020B0503020204020204" charset="-122"/>
                <a:cs typeface="微软雅黑" panose="020B0503020204020204" charset="-122"/>
                <a:sym typeface="+mn-ea"/>
              </a:rPr>
              <a:t>黄金三角战法简单理解就是买在黄金三角突破点的战法。黄金三角是指代表中短期趋势的智能辅助线与代表中长期趋势的</a:t>
            </a:r>
            <a:r>
              <a:rPr lang="en-US" altLang="zh-CN">
                <a:latin typeface="微软雅黑" panose="020B0503020204020204" charset="-122"/>
                <a:ea typeface="微软雅黑" panose="020B0503020204020204" charset="-122"/>
                <a:cs typeface="微软雅黑" panose="020B0503020204020204" charset="-122"/>
                <a:sym typeface="+mn-ea"/>
              </a:rPr>
              <a:t>60</a:t>
            </a:r>
            <a:r>
              <a:rPr lang="zh-CN" altLang="en-US">
                <a:latin typeface="微软雅黑" panose="020B0503020204020204" charset="-122"/>
                <a:ea typeface="微软雅黑" panose="020B0503020204020204" charset="-122"/>
                <a:cs typeface="微软雅黑" panose="020B0503020204020204" charset="-122"/>
                <a:sym typeface="+mn-ea"/>
              </a:rPr>
              <a:t>天均线形成一个突破的夹角，同时</a:t>
            </a:r>
            <a:r>
              <a:rPr lang="en-US" altLang="zh-CN">
                <a:latin typeface="微软雅黑" panose="020B0503020204020204" charset="-122"/>
                <a:ea typeface="微软雅黑" panose="020B0503020204020204" charset="-122"/>
                <a:cs typeface="微软雅黑" panose="020B0503020204020204" charset="-122"/>
                <a:sym typeface="+mn-ea"/>
              </a:rPr>
              <a:t>60</a:t>
            </a:r>
            <a:r>
              <a:rPr lang="zh-CN" altLang="en-US">
                <a:latin typeface="微软雅黑" panose="020B0503020204020204" charset="-122"/>
                <a:ea typeface="微软雅黑" panose="020B0503020204020204" charset="-122"/>
                <a:cs typeface="微软雅黑" panose="020B0503020204020204" charset="-122"/>
                <a:sym typeface="+mn-ea"/>
              </a:rPr>
              <a:t>天均线走平甚至上行，暗示中期和短期趋势均走好。由于这种形态个股有望进入主升浪，所以称之黄金三角战法。</a:t>
            </a:r>
            <a:endParaRPr lang="zh-CN" altLang="en-US">
              <a:sym typeface="+mn-ea"/>
            </a:endParaRPr>
          </a:p>
          <a:p>
            <a:pPr>
              <a:lnSpc>
                <a:spcPct val="140000"/>
              </a:lnSpc>
            </a:pPr>
            <a:endParaRPr lang="zh-CN" altLang="en-US">
              <a:sym typeface="+mn-ea"/>
            </a:endParaRPr>
          </a:p>
          <a:p>
            <a:pPr>
              <a:lnSpc>
                <a:spcPct val="140000"/>
              </a:lnSpc>
            </a:pPr>
            <a:r>
              <a:rPr lang="zh-CN" altLang="en-US" b="1">
                <a:sym typeface="+mn-ea"/>
              </a:rPr>
              <a:t>关键词：</a:t>
            </a:r>
            <a:r>
              <a:rPr lang="zh-CN" altLang="en-US">
                <a:sym typeface="+mn-ea"/>
              </a:rPr>
              <a:t>辅助线、</a:t>
            </a:r>
            <a:r>
              <a:rPr lang="en-US" altLang="zh-CN">
                <a:sym typeface="+mn-ea"/>
              </a:rPr>
              <a:t>60</a:t>
            </a:r>
            <a:r>
              <a:rPr lang="zh-CN" altLang="en-US">
                <a:sym typeface="+mn-ea"/>
              </a:rPr>
              <a:t>天均线、突破夹角、放量</a:t>
            </a:r>
            <a:endParaRPr lang="zh-CN" altLang="en-US">
              <a:sym typeface="+mn-ea"/>
            </a:endParaRPr>
          </a:p>
          <a:p>
            <a:pPr>
              <a:lnSpc>
                <a:spcPct val="140000"/>
              </a:lnSpc>
            </a:pPr>
            <a:endParaRPr lang="zh-CN" altLang="en-US"/>
          </a:p>
          <a:p>
            <a:pPr>
              <a:lnSpc>
                <a:spcPct val="140000"/>
              </a:lnSpc>
            </a:pPr>
            <a:r>
              <a:rPr lang="zh-CN" altLang="en-US" b="1">
                <a:sym typeface="+mn-ea"/>
              </a:rPr>
              <a:t>适用环境：</a:t>
            </a:r>
            <a:r>
              <a:rPr lang="zh-CN" altLang="en-US">
                <a:sym typeface="+mn-ea"/>
              </a:rPr>
              <a:t>牛市或震荡市、个股趋势由弱转强</a:t>
            </a:r>
            <a:endParaRPr lang="zh-CN" altLang="en-US">
              <a:sym typeface="+mn-ea"/>
            </a:endParaRPr>
          </a:p>
          <a:p>
            <a:endParaRPr lang="zh-CN" altLang="en-US"/>
          </a:p>
          <a:p>
            <a:endParaRPr lang="zh-CN" altLang="en-US"/>
          </a:p>
        </p:txBody>
      </p:sp>
      <p:pic>
        <p:nvPicPr>
          <p:cNvPr id="6" name="图片 5"/>
          <p:cNvPicPr>
            <a:picLocks noChangeAspect="1"/>
          </p:cNvPicPr>
          <p:nvPr>
            <p:custDataLst>
              <p:tags r:id="rId4"/>
            </p:custDataLst>
          </p:nvPr>
        </p:nvPicPr>
        <p:blipFill>
          <a:blip r:embed="rId5"/>
          <a:stretch>
            <a:fillRect/>
          </a:stretch>
        </p:blipFill>
        <p:spPr>
          <a:xfrm>
            <a:off x="6125845" y="2174875"/>
            <a:ext cx="4844415" cy="3858260"/>
          </a:xfrm>
          <a:prstGeom prst="rect">
            <a:avLst/>
          </a:prstGeom>
          <a:ln>
            <a:solidFill>
              <a:schemeClr val="accent6">
                <a:lumMod val="60000"/>
                <a:lumOff val="40000"/>
              </a:schemeClr>
            </a:solidFill>
          </a:ln>
        </p:spPr>
      </p:pic>
      <p:sp>
        <p:nvSpPr>
          <p:cNvPr id="8" name="文本框 7"/>
          <p:cNvSpPr txBox="1"/>
          <p:nvPr>
            <p:custDataLst>
              <p:tags r:id="rId6"/>
            </p:custDataLst>
          </p:nvPr>
        </p:nvSpPr>
        <p:spPr>
          <a:xfrm>
            <a:off x="735330" y="4003040"/>
            <a:ext cx="3836670" cy="2030095"/>
          </a:xfrm>
          <a:prstGeom prst="rect">
            <a:avLst/>
          </a:prstGeom>
          <a:noFill/>
        </p:spPr>
        <p:txBody>
          <a:bodyPr wrap="square" rtlCol="0" anchor="t">
            <a:spAutoFit/>
          </a:bodyPr>
          <a:p>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操作要点</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altLang="en-US">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1、股价底部由弱转强</a:t>
            </a:r>
            <a:endParaRPr lang="zh-CN" altLang="en-US">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、形成黄金夹角</a:t>
            </a:r>
            <a:endParaRPr lang="zh-CN" altLang="en-US">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、放量突破</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60</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日均线</a:t>
            </a:r>
            <a:endParaRPr lang="zh-CN" altLang="en-US">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、分时突破时买入、回档加仓</a:t>
            </a:r>
            <a:endParaRPr lang="zh-CN" altLang="en-US">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5</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、偏离</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60</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天均线、背离时卖出</a:t>
            </a:r>
            <a:endParaRPr lang="zh-CN" altLang="en-US">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249930" y="25400"/>
            <a:ext cx="6337300" cy="845820"/>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中线控盘之稳健盈利</a:t>
            </a:r>
            <a:endParaRPr kumimoji="0" lang="zh-CN"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2" name="文本框 1"/>
          <p:cNvSpPr txBox="1"/>
          <p:nvPr/>
        </p:nvSpPr>
        <p:spPr>
          <a:xfrm>
            <a:off x="697865" y="835660"/>
            <a:ext cx="10805160" cy="755650"/>
          </a:xfrm>
          <a:prstGeom prst="rect">
            <a:avLst/>
          </a:prstGeom>
          <a:noFill/>
        </p:spPr>
        <p:txBody>
          <a:bodyPr wrap="square" rtlCol="0" anchor="t">
            <a:spAutoFit/>
          </a:bodyPr>
          <a:p>
            <a:pPr indent="0" algn="l">
              <a:lnSpc>
                <a:spcPct val="120000"/>
              </a:lnSpc>
            </a:pPr>
            <a:r>
              <a:rPr lang="zh-CN">
                <a:latin typeface="微软雅黑" panose="020B0503020204020204" charset="-122"/>
                <a:ea typeface="微软雅黑" panose="020B0503020204020204" charset="-122"/>
                <a:sym typeface="+mn-ea"/>
              </a:rPr>
              <a:t>《中线控盘》是上升回档的升级版，主要是优选有中线主力潜伏托底股价的个股，在安全性上做上升回档，甚至捕捉完整主升浪。</a:t>
            </a:r>
            <a:endParaRPr lang="zh-CN" altLang="en-US">
              <a:latin typeface="微软雅黑" panose="020B0503020204020204" charset="-122"/>
              <a:ea typeface="微软雅黑" panose="020B0503020204020204" charset="-122"/>
            </a:endParaRPr>
          </a:p>
        </p:txBody>
      </p:sp>
      <p:pic>
        <p:nvPicPr>
          <p:cNvPr id="14" name="图片 13"/>
          <p:cNvPicPr>
            <a:picLocks noChangeAspect="1"/>
          </p:cNvPicPr>
          <p:nvPr>
            <p:custDataLst>
              <p:tags r:id="rId3"/>
            </p:custDataLst>
          </p:nvPr>
        </p:nvPicPr>
        <p:blipFill>
          <a:blip r:embed="rId4"/>
          <a:srcRect t="6660"/>
          <a:stretch>
            <a:fillRect/>
          </a:stretch>
        </p:blipFill>
        <p:spPr>
          <a:xfrm>
            <a:off x="885190" y="1777365"/>
            <a:ext cx="5622925" cy="3799840"/>
          </a:xfrm>
          <a:prstGeom prst="rect">
            <a:avLst/>
          </a:prstGeom>
          <a:ln>
            <a:solidFill>
              <a:schemeClr val="bg1">
                <a:lumMod val="85000"/>
              </a:schemeClr>
            </a:solidFill>
          </a:ln>
        </p:spPr>
      </p:pic>
      <p:pic>
        <p:nvPicPr>
          <p:cNvPr id="15" name="图片 14"/>
          <p:cNvPicPr>
            <a:picLocks noChangeAspect="1"/>
          </p:cNvPicPr>
          <p:nvPr>
            <p:custDataLst>
              <p:tags r:id="rId5"/>
            </p:custDataLst>
          </p:nvPr>
        </p:nvPicPr>
        <p:blipFill>
          <a:blip r:embed="rId6"/>
          <a:srcRect t="6660"/>
          <a:stretch>
            <a:fillRect/>
          </a:stretch>
        </p:blipFill>
        <p:spPr>
          <a:xfrm>
            <a:off x="6851015" y="1777365"/>
            <a:ext cx="1497965" cy="3799840"/>
          </a:xfrm>
          <a:prstGeom prst="rect">
            <a:avLst/>
          </a:prstGeom>
          <a:ln>
            <a:solidFill>
              <a:schemeClr val="bg1">
                <a:lumMod val="85000"/>
              </a:schemeClr>
            </a:solidFill>
          </a:ln>
        </p:spPr>
      </p:pic>
      <p:sp>
        <p:nvSpPr>
          <p:cNvPr id="16" name="文本框 15"/>
          <p:cNvSpPr txBox="1"/>
          <p:nvPr>
            <p:custDataLst>
              <p:tags r:id="rId7"/>
            </p:custDataLst>
          </p:nvPr>
        </p:nvSpPr>
        <p:spPr>
          <a:xfrm>
            <a:off x="5601335" y="1975485"/>
            <a:ext cx="1240155" cy="400050"/>
          </a:xfrm>
          <a:prstGeom prst="rect">
            <a:avLst/>
          </a:prstGeom>
          <a:noFill/>
          <a:ln w="9525">
            <a:noFill/>
          </a:ln>
        </p:spPr>
        <p:txBody>
          <a:bodyPr wrap="square">
            <a:noAutofit/>
          </a:bodyPr>
          <a:p>
            <a:pPr indent="0">
              <a:lnSpc>
                <a:spcPct val="100000"/>
              </a:lnSpc>
            </a:pPr>
            <a:r>
              <a:rPr lang="zh-CN" sz="1600" b="1">
                <a:solidFill>
                  <a:srgbClr val="FF0000"/>
                </a:solidFill>
                <a:latin typeface="Calibri" panose="020F0502020204030204" charset="0"/>
                <a:ea typeface="宋体" panose="02010600030101010101" pitchFamily="2" charset="-122"/>
              </a:rPr>
              <a:t>②号位置</a:t>
            </a:r>
            <a:endParaRPr lang="zh-CN" sz="1600" b="1">
              <a:solidFill>
                <a:srgbClr val="FF0000"/>
              </a:solidFill>
              <a:latin typeface="Calibri" panose="020F0502020204030204" charset="0"/>
              <a:ea typeface="宋体" panose="02010600030101010101" pitchFamily="2" charset="-122"/>
            </a:endParaRPr>
          </a:p>
          <a:p>
            <a:pPr indent="0">
              <a:lnSpc>
                <a:spcPct val="100000"/>
              </a:lnSpc>
            </a:pPr>
            <a:r>
              <a:rPr lang="zh-CN" sz="1600" b="1">
                <a:solidFill>
                  <a:srgbClr val="FF0000"/>
                </a:solidFill>
                <a:latin typeface="Calibri" panose="020F0502020204030204" charset="0"/>
                <a:ea typeface="宋体" panose="02010600030101010101" pitchFamily="2" charset="-122"/>
              </a:rPr>
              <a:t>对应筹码</a:t>
            </a:r>
            <a:endParaRPr lang="zh-CN" sz="1600" b="1">
              <a:solidFill>
                <a:srgbClr val="FF0000"/>
              </a:solidFill>
              <a:latin typeface="Calibri" panose="020F0502020204030204" charset="0"/>
              <a:ea typeface="宋体" panose="02010600030101010101" pitchFamily="2" charset="-122"/>
            </a:endParaRPr>
          </a:p>
        </p:txBody>
      </p:sp>
      <p:sp>
        <p:nvSpPr>
          <p:cNvPr id="7" name="文本框 6"/>
          <p:cNvSpPr txBox="1"/>
          <p:nvPr>
            <p:custDataLst>
              <p:tags r:id="rId8"/>
            </p:custDataLst>
          </p:nvPr>
        </p:nvSpPr>
        <p:spPr>
          <a:xfrm>
            <a:off x="6979920" y="1975485"/>
            <a:ext cx="1240155" cy="400050"/>
          </a:xfrm>
          <a:prstGeom prst="rect">
            <a:avLst/>
          </a:prstGeom>
          <a:noFill/>
          <a:ln w="9525">
            <a:noFill/>
          </a:ln>
        </p:spPr>
        <p:txBody>
          <a:bodyPr wrap="square">
            <a:noAutofit/>
          </a:bodyPr>
          <a:p>
            <a:pPr indent="0">
              <a:lnSpc>
                <a:spcPct val="100000"/>
              </a:lnSpc>
            </a:pPr>
            <a:r>
              <a:rPr lang="zh-CN" sz="1600" b="1">
                <a:solidFill>
                  <a:srgbClr val="FF0000"/>
                </a:solidFill>
                <a:latin typeface="Calibri" panose="020F0502020204030204" charset="0"/>
                <a:ea typeface="宋体" panose="02010600030101010101" pitchFamily="2" charset="-122"/>
              </a:rPr>
              <a:t>①号位置</a:t>
            </a:r>
            <a:endParaRPr lang="zh-CN" sz="1600" b="1">
              <a:solidFill>
                <a:srgbClr val="FF0000"/>
              </a:solidFill>
              <a:latin typeface="Calibri" panose="020F0502020204030204" charset="0"/>
              <a:ea typeface="宋体" panose="02010600030101010101" pitchFamily="2" charset="-122"/>
            </a:endParaRPr>
          </a:p>
          <a:p>
            <a:pPr indent="0">
              <a:lnSpc>
                <a:spcPct val="100000"/>
              </a:lnSpc>
            </a:pPr>
            <a:r>
              <a:rPr lang="zh-CN" sz="1600" b="1">
                <a:solidFill>
                  <a:srgbClr val="FF0000"/>
                </a:solidFill>
                <a:latin typeface="Calibri" panose="020F0502020204030204" charset="0"/>
                <a:ea typeface="宋体" panose="02010600030101010101" pitchFamily="2" charset="-122"/>
              </a:rPr>
              <a:t>对应筹码</a:t>
            </a:r>
            <a:endParaRPr lang="zh-CN" sz="1600" b="1">
              <a:solidFill>
                <a:srgbClr val="FF0000"/>
              </a:solidFill>
              <a:latin typeface="Calibri" panose="020F0502020204030204" charset="0"/>
              <a:ea typeface="宋体" panose="02010600030101010101" pitchFamily="2" charset="-122"/>
            </a:endParaRPr>
          </a:p>
        </p:txBody>
      </p:sp>
      <p:sp>
        <p:nvSpPr>
          <p:cNvPr id="17" name="文本框 16"/>
          <p:cNvSpPr txBox="1"/>
          <p:nvPr/>
        </p:nvSpPr>
        <p:spPr>
          <a:xfrm>
            <a:off x="4300220" y="2729865"/>
            <a:ext cx="400685" cy="337185"/>
          </a:xfrm>
          <a:prstGeom prst="rect">
            <a:avLst/>
          </a:prstGeom>
          <a:noFill/>
        </p:spPr>
        <p:txBody>
          <a:bodyPr wrap="square" rtlCol="0" anchor="t">
            <a:spAutoFit/>
          </a:bodyPr>
          <a:p>
            <a:r>
              <a:rPr lang="zh-CN" sz="1600" b="1">
                <a:solidFill>
                  <a:srgbClr val="FF0000"/>
                </a:solidFill>
                <a:latin typeface="Calibri" panose="020F0502020204030204" charset="0"/>
                <a:ea typeface="宋体" panose="02010600030101010101" pitchFamily="2" charset="-122"/>
                <a:sym typeface="+mn-ea"/>
              </a:rPr>
              <a:t>②</a:t>
            </a:r>
            <a:endParaRPr lang="zh-CN" altLang="en-US" sz="1600" b="1">
              <a:solidFill>
                <a:srgbClr val="FF0000"/>
              </a:solidFill>
              <a:latin typeface="Calibri" panose="020F0502020204030204" charset="0"/>
              <a:ea typeface="宋体" panose="02010600030101010101" pitchFamily="2" charset="-122"/>
              <a:sym typeface="+mn-ea"/>
            </a:endParaRPr>
          </a:p>
        </p:txBody>
      </p:sp>
      <p:sp>
        <p:nvSpPr>
          <p:cNvPr id="18" name="文本框 17"/>
          <p:cNvSpPr txBox="1"/>
          <p:nvPr>
            <p:custDataLst>
              <p:tags r:id="rId9"/>
            </p:custDataLst>
          </p:nvPr>
        </p:nvSpPr>
        <p:spPr>
          <a:xfrm>
            <a:off x="3437255" y="3002280"/>
            <a:ext cx="400685" cy="337185"/>
          </a:xfrm>
          <a:prstGeom prst="rect">
            <a:avLst/>
          </a:prstGeom>
          <a:noFill/>
        </p:spPr>
        <p:txBody>
          <a:bodyPr wrap="square" rtlCol="0" anchor="t">
            <a:spAutoFit/>
          </a:bodyPr>
          <a:p>
            <a:r>
              <a:rPr lang="zh-CN" sz="1600" b="1">
                <a:solidFill>
                  <a:srgbClr val="FF0000"/>
                </a:solidFill>
                <a:latin typeface="Calibri" panose="020F0502020204030204" charset="0"/>
                <a:ea typeface="宋体" panose="02010600030101010101" pitchFamily="2" charset="-122"/>
                <a:sym typeface="+mn-ea"/>
              </a:rPr>
              <a:t>①</a:t>
            </a:r>
            <a:endParaRPr lang="zh-CN" altLang="en-US" sz="1600" b="1">
              <a:solidFill>
                <a:srgbClr val="FF0000"/>
              </a:solidFill>
              <a:latin typeface="Calibri" panose="020F0502020204030204" charset="0"/>
              <a:ea typeface="宋体" panose="02010600030101010101" pitchFamily="2" charset="-122"/>
              <a:sym typeface="+mn-ea"/>
            </a:endParaRPr>
          </a:p>
        </p:txBody>
      </p:sp>
      <p:sp>
        <p:nvSpPr>
          <p:cNvPr id="19" name="矩形 18"/>
          <p:cNvSpPr/>
          <p:nvPr/>
        </p:nvSpPr>
        <p:spPr>
          <a:xfrm>
            <a:off x="3437255" y="4384040"/>
            <a:ext cx="862330" cy="400050"/>
          </a:xfrm>
          <a:prstGeom prst="rect">
            <a:avLst/>
          </a:prstGeom>
          <a:noFill/>
          <a:ln w="12700" cmpd="sng">
            <a:solidFill>
              <a:srgbClr val="FF0EFF"/>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文本框 19"/>
          <p:cNvSpPr txBox="1"/>
          <p:nvPr>
            <p:custDataLst>
              <p:tags r:id="rId10"/>
            </p:custDataLst>
          </p:nvPr>
        </p:nvSpPr>
        <p:spPr>
          <a:xfrm>
            <a:off x="8691880" y="1591310"/>
            <a:ext cx="3098800" cy="4065270"/>
          </a:xfrm>
          <a:prstGeom prst="rect">
            <a:avLst/>
          </a:prstGeom>
          <a:noFill/>
          <a:ln w="9525">
            <a:noFill/>
          </a:ln>
        </p:spPr>
        <p:txBody>
          <a:bodyPr wrap="square">
            <a:noAutofit/>
          </a:bodyPr>
          <a:p>
            <a:pPr indent="0">
              <a:lnSpc>
                <a:spcPct val="140000"/>
              </a:lnSpc>
            </a:pPr>
            <a:r>
              <a:rPr lang="zh-CN" b="0">
                <a:latin typeface="微软雅黑" panose="020B0503020204020204" charset="-122"/>
                <a:ea typeface="微软雅黑" panose="020B0503020204020204" charset="-122"/>
                <a:cs typeface="华文细黑" panose="02010600040101010101" charset="-122"/>
              </a:rPr>
              <a:t>操作要点</a:t>
            </a:r>
            <a:endParaRPr lang="zh-CN" b="0">
              <a:latin typeface="微软雅黑" panose="020B0503020204020204" charset="-122"/>
              <a:ea typeface="微软雅黑" panose="020B0503020204020204" charset="-122"/>
              <a:cs typeface="华文细黑" panose="02010600040101010101" charset="-122"/>
            </a:endParaRPr>
          </a:p>
          <a:p>
            <a:pPr indent="0">
              <a:lnSpc>
                <a:spcPct val="140000"/>
              </a:lnSpc>
            </a:pPr>
            <a:r>
              <a:rPr lang="zh-CN" sz="1600" b="0">
                <a:latin typeface="华文细黑" panose="02010600040101010101" charset="-122"/>
                <a:ea typeface="华文细黑" panose="02010600040101010101" charset="-122"/>
                <a:cs typeface="华文细黑" panose="02010600040101010101" charset="-122"/>
              </a:rPr>
              <a:t>1、趋势向好：股价站上辅助线</a:t>
            </a:r>
            <a:endParaRPr lang="zh-CN" sz="1600" b="0">
              <a:latin typeface="华文细黑" panose="02010600040101010101" charset="-122"/>
              <a:ea typeface="华文细黑" panose="02010600040101010101" charset="-122"/>
              <a:cs typeface="华文细黑" panose="02010600040101010101" charset="-122"/>
            </a:endParaRPr>
          </a:p>
          <a:p>
            <a:pPr indent="0">
              <a:lnSpc>
                <a:spcPct val="110000"/>
              </a:lnSpc>
            </a:pPr>
            <a:endParaRPr lang="zh-CN" sz="1600" b="0">
              <a:latin typeface="华文细黑" panose="02010600040101010101" charset="-122"/>
              <a:ea typeface="华文细黑" panose="02010600040101010101" charset="-122"/>
              <a:cs typeface="华文细黑" panose="02010600040101010101" charset="-122"/>
            </a:endParaRPr>
          </a:p>
          <a:p>
            <a:pPr indent="0">
              <a:lnSpc>
                <a:spcPct val="110000"/>
              </a:lnSpc>
            </a:pPr>
            <a:r>
              <a:rPr lang="en-US" altLang="zh-CN" sz="1600">
                <a:latin typeface="华文细黑" panose="02010600040101010101" charset="-122"/>
                <a:ea typeface="华文细黑" panose="02010600040101010101" charset="-122"/>
                <a:cs typeface="华文细黑" panose="02010600040101010101" charset="-122"/>
                <a:sym typeface="+mn-ea"/>
              </a:rPr>
              <a:t>2</a:t>
            </a:r>
            <a:r>
              <a:rPr lang="zh-CN" sz="1600">
                <a:latin typeface="华文细黑" panose="02010600040101010101" charset="-122"/>
                <a:ea typeface="华文细黑" panose="02010600040101010101" charset="-122"/>
                <a:cs typeface="华文细黑" panose="02010600040101010101" charset="-122"/>
                <a:sym typeface="+mn-ea"/>
              </a:rPr>
              <a:t>、</a:t>
            </a:r>
            <a:r>
              <a:rPr lang="zh-CN" sz="1600" b="1">
                <a:solidFill>
                  <a:schemeClr val="accent6">
                    <a:lumMod val="75000"/>
                  </a:schemeClr>
                </a:solidFill>
                <a:latin typeface="华文细黑" panose="02010600040101010101" charset="-122"/>
                <a:ea typeface="华文细黑" panose="02010600040101010101" charset="-122"/>
                <a:cs typeface="华文细黑" panose="02010600040101010101" charset="-122"/>
                <a:sym typeface="+mn-ea"/>
              </a:rPr>
              <a:t>主力控盘</a:t>
            </a:r>
            <a:r>
              <a:rPr lang="zh-CN" sz="1600">
                <a:latin typeface="华文细黑" panose="02010600040101010101" charset="-122"/>
                <a:ea typeface="华文细黑" panose="02010600040101010101" charset="-122"/>
                <a:cs typeface="华文细黑" panose="02010600040101010101" charset="-122"/>
                <a:sym typeface="+mn-ea"/>
              </a:rPr>
              <a:t>：股价回档辅助线的过程，下方筹码没明显松动</a:t>
            </a:r>
            <a:endParaRPr lang="zh-CN" sz="1600">
              <a:latin typeface="华文细黑" panose="02010600040101010101" charset="-122"/>
              <a:ea typeface="华文细黑" panose="02010600040101010101" charset="-122"/>
              <a:cs typeface="华文细黑" panose="02010600040101010101" charset="-122"/>
              <a:sym typeface="+mn-ea"/>
            </a:endParaRPr>
          </a:p>
          <a:p>
            <a:pPr indent="0">
              <a:lnSpc>
                <a:spcPct val="110000"/>
              </a:lnSpc>
            </a:pPr>
            <a:endParaRPr lang="zh-CN" sz="1600" b="0">
              <a:latin typeface="华文细黑" panose="02010600040101010101" charset="-122"/>
              <a:ea typeface="华文细黑" panose="02010600040101010101" charset="-122"/>
              <a:cs typeface="华文细黑" panose="02010600040101010101" charset="-122"/>
            </a:endParaRPr>
          </a:p>
          <a:p>
            <a:pPr indent="0">
              <a:lnSpc>
                <a:spcPct val="110000"/>
              </a:lnSpc>
            </a:pPr>
            <a:r>
              <a:rPr lang="en-US" altLang="zh-CN" sz="1600" b="0">
                <a:latin typeface="华文细黑" panose="02010600040101010101" charset="-122"/>
                <a:ea typeface="华文细黑" panose="02010600040101010101" charset="-122"/>
                <a:cs typeface="华文细黑" panose="02010600040101010101" charset="-122"/>
              </a:rPr>
              <a:t>3</a:t>
            </a:r>
            <a:r>
              <a:rPr lang="zh-CN" sz="1600" b="0">
                <a:latin typeface="华文细黑" panose="02010600040101010101" charset="-122"/>
                <a:ea typeface="华文细黑" panose="02010600040101010101" charset="-122"/>
                <a:cs typeface="华文细黑" panose="02010600040101010101" charset="-122"/>
              </a:rPr>
              <a:t>、回档确认：回档时主力净买额红肥绿瘦且不跌破辅助线</a:t>
            </a:r>
            <a:endParaRPr lang="zh-CN" sz="1600" b="0">
              <a:latin typeface="华文细黑" panose="02010600040101010101" charset="-122"/>
              <a:ea typeface="华文细黑" panose="02010600040101010101" charset="-122"/>
              <a:cs typeface="华文细黑" panose="02010600040101010101" charset="-122"/>
            </a:endParaRPr>
          </a:p>
          <a:p>
            <a:pPr indent="0">
              <a:lnSpc>
                <a:spcPct val="110000"/>
              </a:lnSpc>
            </a:pPr>
            <a:r>
              <a:rPr lang="zh-CN" sz="1600" b="0">
                <a:latin typeface="华文细黑" panose="02010600040101010101" charset="-122"/>
                <a:ea typeface="华文细黑" panose="02010600040101010101" charset="-122"/>
                <a:cs typeface="华文细黑" panose="02010600040101010101" charset="-122"/>
              </a:rPr>
              <a:t>4、捕捞金叉：关注回档调整后的</a:t>
            </a:r>
            <a:r>
              <a:rPr lang="zh-CN" sz="1600">
                <a:latin typeface="华文细黑" panose="02010600040101010101" charset="-122"/>
                <a:ea typeface="华文细黑" panose="02010600040101010101" charset="-122"/>
                <a:cs typeface="华文细黑" panose="02010600040101010101" charset="-122"/>
              </a:rPr>
              <a:t>再次启动最佳买点</a:t>
            </a:r>
            <a:endParaRPr lang="zh-CN" sz="1600">
              <a:latin typeface="华文细黑" panose="02010600040101010101" charset="-122"/>
              <a:ea typeface="华文细黑" panose="02010600040101010101" charset="-122"/>
              <a:cs typeface="华文细黑" panose="02010600040101010101" charset="-122"/>
            </a:endParaRPr>
          </a:p>
          <a:p>
            <a:pPr indent="0">
              <a:lnSpc>
                <a:spcPct val="110000"/>
              </a:lnSpc>
            </a:pPr>
            <a:endParaRPr lang="zh-CN" sz="1600">
              <a:latin typeface="华文细黑" panose="02010600040101010101" charset="-122"/>
              <a:ea typeface="华文细黑" panose="02010600040101010101" charset="-122"/>
              <a:cs typeface="华文细黑" panose="02010600040101010101" charset="-122"/>
            </a:endParaRPr>
          </a:p>
          <a:p>
            <a:pPr indent="0">
              <a:lnSpc>
                <a:spcPct val="110000"/>
              </a:lnSpc>
            </a:pPr>
            <a:r>
              <a:rPr lang="en-US" altLang="zh-CN" sz="1600">
                <a:latin typeface="华文细黑" panose="02010600040101010101" charset="-122"/>
                <a:ea typeface="华文细黑" panose="02010600040101010101" charset="-122"/>
                <a:cs typeface="华文细黑" panose="02010600040101010101" charset="-122"/>
              </a:rPr>
              <a:t>5</a:t>
            </a:r>
            <a:r>
              <a:rPr lang="zh-CN" altLang="en-US" sz="1600">
                <a:latin typeface="华文细黑" panose="02010600040101010101" charset="-122"/>
                <a:ea typeface="华文细黑" panose="02010600040101010101" charset="-122"/>
                <a:cs typeface="华文细黑" panose="02010600040101010101" charset="-122"/>
              </a:rPr>
              <a:t>、背离死叉</a:t>
            </a:r>
            <a:r>
              <a:rPr lang="en-US" altLang="zh-CN" sz="1600">
                <a:latin typeface="华文细黑" panose="02010600040101010101" charset="-122"/>
                <a:ea typeface="华文细黑" panose="02010600040101010101" charset="-122"/>
                <a:cs typeface="华文细黑" panose="02010600040101010101" charset="-122"/>
              </a:rPr>
              <a:t>+</a:t>
            </a:r>
            <a:r>
              <a:rPr lang="zh-CN" altLang="en-US" sz="1600">
                <a:latin typeface="华文细黑" panose="02010600040101010101" charset="-122"/>
                <a:ea typeface="华文细黑" panose="02010600040101010101" charset="-122"/>
                <a:cs typeface="华文细黑" panose="02010600040101010101" charset="-122"/>
              </a:rPr>
              <a:t>跌破辅助线，离场信号</a:t>
            </a:r>
            <a:endParaRPr lang="zh-CN" altLang="en-US" sz="1600">
              <a:latin typeface="华文细黑" panose="02010600040101010101" charset="-122"/>
              <a:ea typeface="华文细黑" panose="02010600040101010101" charset="-122"/>
              <a:cs typeface="华文细黑" panose="02010600040101010101" charset="-122"/>
            </a:endParaRPr>
          </a:p>
        </p:txBody>
      </p:sp>
      <p:sp>
        <p:nvSpPr>
          <p:cNvPr id="21" name="矩形 20"/>
          <p:cNvSpPr/>
          <p:nvPr/>
        </p:nvSpPr>
        <p:spPr>
          <a:xfrm>
            <a:off x="5163185" y="2842895"/>
            <a:ext cx="3167380" cy="1578610"/>
          </a:xfrm>
          <a:prstGeom prst="rect">
            <a:avLst/>
          </a:prstGeom>
          <a:noFill/>
          <a:ln w="19050" cmpd="sng">
            <a:solidFill>
              <a:schemeClr val="accent6">
                <a:lumMod val="75000"/>
              </a:schemeClr>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userDrawn="1">
            <p:custDataLst>
              <p:tags r:id="rId1"/>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2" name="文本框 1"/>
          <p:cNvSpPr txBox="1"/>
          <p:nvPr>
            <p:custDataLst>
              <p:tags r:id="rId2"/>
            </p:custDataLst>
          </p:nvPr>
        </p:nvSpPr>
        <p:spPr>
          <a:xfrm>
            <a:off x="2493010" y="124460"/>
            <a:ext cx="7630795" cy="6584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3600" b="1"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附《从零开始学筹码》</a:t>
            </a:r>
            <a:endParaRPr kumimoji="0" lang="zh-CN" sz="3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4138930" y="926465"/>
            <a:ext cx="4515485" cy="306705"/>
          </a:xfrm>
          <a:prstGeom prst="rect">
            <a:avLst/>
          </a:prstGeom>
          <a:noFill/>
        </p:spPr>
        <p:txBody>
          <a:bodyPr wrap="square" rtlCol="0" anchor="t">
            <a:spAutoFit/>
          </a:bodyPr>
          <a:p>
            <a:r>
              <a:rPr lang="zh-CN" altLang="en-US" sz="1400"/>
              <a:t>从零开始学筹码</a:t>
            </a:r>
            <a:r>
              <a:rPr lang="en-US" altLang="zh-CN" sz="1400"/>
              <a:t>   </a:t>
            </a:r>
            <a:r>
              <a:rPr lang="zh-CN" altLang="en-US" sz="1400"/>
              <a:t>https://toujiao.n8n8.cn/introduce/71</a:t>
            </a:r>
            <a:endParaRPr lang="zh-CN" altLang="en-US" sz="1400"/>
          </a:p>
        </p:txBody>
      </p:sp>
      <p:pic>
        <p:nvPicPr>
          <p:cNvPr id="8" name="图片 7"/>
          <p:cNvPicPr>
            <a:picLocks noChangeAspect="1"/>
          </p:cNvPicPr>
          <p:nvPr/>
        </p:nvPicPr>
        <p:blipFill>
          <a:blip r:embed="rId3"/>
          <a:stretch>
            <a:fillRect/>
          </a:stretch>
        </p:blipFill>
        <p:spPr>
          <a:xfrm>
            <a:off x="1350010" y="1233170"/>
            <a:ext cx="9192895" cy="5171440"/>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12415" y="87630"/>
            <a:ext cx="7630795" cy="6584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3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短线王手机选股</a:t>
            </a:r>
            <a:endParaRPr kumimoji="0" lang="zh-CN" sz="3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p:cNvPicPr>
            <a:picLocks noChangeAspect="1"/>
          </p:cNvPicPr>
          <p:nvPr/>
        </p:nvPicPr>
        <p:blipFill>
          <a:blip r:embed="rId3"/>
          <a:stretch>
            <a:fillRect/>
          </a:stretch>
        </p:blipFill>
        <p:spPr>
          <a:xfrm>
            <a:off x="146050" y="989330"/>
            <a:ext cx="2708275" cy="4874895"/>
          </a:xfrm>
          <a:prstGeom prst="rect">
            <a:avLst/>
          </a:prstGeom>
        </p:spPr>
      </p:pic>
      <p:pic>
        <p:nvPicPr>
          <p:cNvPr id="5" name="图片 4"/>
          <p:cNvPicPr>
            <a:picLocks noChangeAspect="1"/>
          </p:cNvPicPr>
          <p:nvPr/>
        </p:nvPicPr>
        <p:blipFill>
          <a:blip r:embed="rId4"/>
          <a:stretch>
            <a:fillRect/>
          </a:stretch>
        </p:blipFill>
        <p:spPr>
          <a:xfrm>
            <a:off x="2988945" y="989330"/>
            <a:ext cx="3049270" cy="5042535"/>
          </a:xfrm>
          <a:prstGeom prst="rect">
            <a:avLst/>
          </a:prstGeom>
          <a:ln>
            <a:solidFill>
              <a:schemeClr val="accent2"/>
            </a:solidFill>
          </a:ln>
        </p:spPr>
      </p:pic>
      <p:pic>
        <p:nvPicPr>
          <p:cNvPr id="12" name="图片 11"/>
          <p:cNvPicPr>
            <a:picLocks noChangeAspect="1"/>
          </p:cNvPicPr>
          <p:nvPr/>
        </p:nvPicPr>
        <p:blipFill>
          <a:blip r:embed="rId5"/>
          <a:stretch>
            <a:fillRect/>
          </a:stretch>
        </p:blipFill>
        <p:spPr>
          <a:xfrm>
            <a:off x="6106160" y="989330"/>
            <a:ext cx="2799080" cy="5106670"/>
          </a:xfrm>
          <a:prstGeom prst="rect">
            <a:avLst/>
          </a:prstGeom>
          <a:ln>
            <a:solidFill>
              <a:schemeClr val="accent6"/>
            </a:solidFill>
          </a:ln>
        </p:spPr>
      </p:pic>
      <p:pic>
        <p:nvPicPr>
          <p:cNvPr id="14" name="图片 13"/>
          <p:cNvPicPr>
            <a:picLocks noChangeAspect="1"/>
          </p:cNvPicPr>
          <p:nvPr/>
        </p:nvPicPr>
        <p:blipFill>
          <a:blip r:embed="rId6"/>
          <a:stretch>
            <a:fillRect/>
          </a:stretch>
        </p:blipFill>
        <p:spPr>
          <a:xfrm>
            <a:off x="9066530" y="989330"/>
            <a:ext cx="2998470" cy="5042535"/>
          </a:xfrm>
          <a:prstGeom prst="rect">
            <a:avLst/>
          </a:prstGeom>
          <a:ln>
            <a:solidFill>
              <a:schemeClr val="accent6"/>
            </a:solidFill>
          </a:ln>
        </p:spPr>
      </p:pic>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12415" y="87630"/>
            <a:ext cx="7630795" cy="6584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3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短线王手机选股</a:t>
            </a:r>
            <a:endParaRPr kumimoji="0" lang="zh-CN" sz="3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6" name="图片 5"/>
          <p:cNvPicPr>
            <a:picLocks noChangeAspect="1"/>
          </p:cNvPicPr>
          <p:nvPr/>
        </p:nvPicPr>
        <p:blipFill>
          <a:blip r:embed="rId3"/>
          <a:stretch>
            <a:fillRect/>
          </a:stretch>
        </p:blipFill>
        <p:spPr>
          <a:xfrm>
            <a:off x="3096895" y="1253490"/>
            <a:ext cx="2999105" cy="5020310"/>
          </a:xfrm>
          <a:prstGeom prst="rect">
            <a:avLst/>
          </a:prstGeom>
          <a:ln>
            <a:solidFill>
              <a:schemeClr val="accent6"/>
            </a:solidFill>
          </a:ln>
        </p:spPr>
      </p:pic>
      <p:pic>
        <p:nvPicPr>
          <p:cNvPr id="11" name="图片 10"/>
          <p:cNvPicPr>
            <a:picLocks noChangeAspect="1"/>
          </p:cNvPicPr>
          <p:nvPr/>
        </p:nvPicPr>
        <p:blipFill>
          <a:blip r:embed="rId4"/>
          <a:stretch>
            <a:fillRect/>
          </a:stretch>
        </p:blipFill>
        <p:spPr>
          <a:xfrm>
            <a:off x="6908800" y="1113155"/>
            <a:ext cx="3105150" cy="5003800"/>
          </a:xfrm>
          <a:prstGeom prst="rect">
            <a:avLst/>
          </a:prstGeom>
          <a:ln>
            <a:solidFill>
              <a:schemeClr val="accent1"/>
            </a:solidFill>
          </a:ln>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384108" y="1743075"/>
            <a:ext cx="7325995" cy="1322070"/>
          </a:xfrm>
          <a:prstGeom prst="rect">
            <a:avLst/>
          </a:prstGeom>
          <a:noFill/>
        </p:spPr>
        <p:txBody>
          <a:bodyPr wrap="none" rtlCol="0" anchor="ctr" anchorCtr="0">
            <a:spAutoFit/>
          </a:bodyPr>
          <a:p>
            <a:pPr algn="ctr"/>
            <a:r>
              <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唯信自己相信的</a:t>
            </a:r>
            <a:endPar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2305368" y="3008630"/>
            <a:ext cx="7581265" cy="217233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2501900" y="3173730"/>
            <a:ext cx="7215505" cy="1812925"/>
          </a:xfrm>
          <a:prstGeom prst="rect">
            <a:avLst/>
          </a:prstGeom>
          <a:noFill/>
        </p:spPr>
        <p:txBody>
          <a:bodyPr wrap="square" rtlCol="0" anchor="t">
            <a:spAutoFit/>
          </a:bodyPr>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descr="12"/>
          <p:cNvPicPr>
            <a:picLocks noChangeAspect="1"/>
          </p:cNvPicPr>
          <p:nvPr userDrawn="1">
            <p:custDataLst>
              <p:tags r:id="rId4"/>
            </p:custDataLst>
          </p:nvPr>
        </p:nvPicPr>
        <p:blipFill>
          <a:blip r:embed="rId5"/>
          <a:stretch>
            <a:fillRect/>
          </a:stretch>
        </p:blipFill>
        <p:spPr>
          <a:xfrm>
            <a:off x="5113020" y="892175"/>
            <a:ext cx="1965960" cy="420370"/>
          </a:xfrm>
          <a:prstGeom prst="rect">
            <a:avLst/>
          </a:prstGeom>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32305" y="81280"/>
            <a:ext cx="846963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《好股研选》栏目介绍</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2"/>
          <a:stretch>
            <a:fillRect/>
          </a:stretch>
        </p:blipFill>
        <p:spPr>
          <a:xfrm>
            <a:off x="5159375" y="986790"/>
            <a:ext cx="5638165" cy="5509895"/>
          </a:xfrm>
          <a:prstGeom prst="rect">
            <a:avLst/>
          </a:prstGeom>
        </p:spPr>
      </p:pic>
      <p:sp>
        <p:nvSpPr>
          <p:cNvPr id="8" name="文本框 7"/>
          <p:cNvSpPr txBox="1"/>
          <p:nvPr/>
        </p:nvSpPr>
        <p:spPr>
          <a:xfrm>
            <a:off x="1339850" y="852805"/>
            <a:ext cx="2274570" cy="368300"/>
          </a:xfrm>
          <a:prstGeom prst="rect">
            <a:avLst/>
          </a:prstGeom>
          <a:noFill/>
        </p:spPr>
        <p:txBody>
          <a:bodyPr wrap="square" rtlCol="0">
            <a:spAutoFit/>
          </a:bodyPr>
          <a:p>
            <a:r>
              <a:rPr lang="zh-CN" altLang="en-US"/>
              <a:t>软件信息这一波</a:t>
            </a:r>
            <a:endParaRPr lang="zh-CN" altLang="en-US"/>
          </a:p>
        </p:txBody>
      </p:sp>
      <p:pic>
        <p:nvPicPr>
          <p:cNvPr id="10" name="图片 9"/>
          <p:cNvPicPr>
            <a:picLocks noChangeAspect="1"/>
          </p:cNvPicPr>
          <p:nvPr/>
        </p:nvPicPr>
        <p:blipFill>
          <a:blip r:embed="rId3"/>
          <a:stretch>
            <a:fillRect/>
          </a:stretch>
        </p:blipFill>
        <p:spPr>
          <a:xfrm>
            <a:off x="290830" y="4429760"/>
            <a:ext cx="4690745" cy="2066925"/>
          </a:xfrm>
          <a:prstGeom prst="rect">
            <a:avLst/>
          </a:prstGeom>
        </p:spPr>
      </p:pic>
      <p:pic>
        <p:nvPicPr>
          <p:cNvPr id="11" name="图片 10"/>
          <p:cNvPicPr>
            <a:picLocks noChangeAspect="1"/>
          </p:cNvPicPr>
          <p:nvPr/>
        </p:nvPicPr>
        <p:blipFill>
          <a:blip r:embed="rId4"/>
          <a:srcRect t="21803"/>
          <a:stretch>
            <a:fillRect/>
          </a:stretch>
        </p:blipFill>
        <p:spPr>
          <a:xfrm>
            <a:off x="922655" y="1221105"/>
            <a:ext cx="3108325" cy="3437890"/>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0635" y="1350645"/>
            <a:ext cx="9650730" cy="2168525"/>
          </a:xfrm>
          <a:prstGeom prst="rect">
            <a:avLst/>
          </a:prstGeom>
          <a:noFill/>
          <a:ln w="12700" cmpd="sng">
            <a:noFill/>
            <a:prstDash val="solid"/>
          </a:ln>
        </p:spPr>
        <p:txBody>
          <a:bodyPr wrap="square" rtlCol="0">
            <a:noAutofit/>
          </a:bodyPr>
          <a:p>
            <a:pPr algn="ctr">
              <a:lnSpc>
                <a:spcPct val="120000"/>
              </a:lnSpc>
            </a:pPr>
            <a:r>
              <a:rPr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短线王选股实盘教学</a:t>
            </a:r>
            <a:endParaRPr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endParaRPr>
          </a:p>
          <a:p>
            <a:pPr algn="ctr">
              <a:lnSpc>
                <a:spcPct val="120000"/>
              </a:lnSpc>
            </a:pPr>
            <a:r>
              <a:rPr 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三板斧选好股</a:t>
            </a:r>
            <a:endParaRPr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endParaRPr>
          </a:p>
          <a:p>
            <a:pPr algn="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pic>
        <p:nvPicPr>
          <p:cNvPr id="6" name="图片 5" descr="1"/>
          <p:cNvPicPr>
            <a:picLocks noChangeAspect="1"/>
          </p:cNvPicPr>
          <p:nvPr>
            <p:custDataLst>
              <p:tags r:id="rId1"/>
            </p:custDataLst>
          </p:nvPr>
        </p:nvPicPr>
        <p:blipFill>
          <a:blip r:embed="rId2"/>
          <a:stretch>
            <a:fillRect/>
          </a:stretch>
        </p:blipFill>
        <p:spPr>
          <a:xfrm>
            <a:off x="2707005" y="3855720"/>
            <a:ext cx="6777990" cy="460375"/>
          </a:xfrm>
          <a:prstGeom prst="rect">
            <a:avLst/>
          </a:prstGeom>
        </p:spPr>
      </p:pic>
      <p:sp>
        <p:nvSpPr>
          <p:cNvPr id="9" name="文本框 8"/>
          <p:cNvSpPr txBox="1"/>
          <p:nvPr>
            <p:custDataLst>
              <p:tags r:id="rId3"/>
            </p:custDataLst>
          </p:nvPr>
        </p:nvSpPr>
        <p:spPr>
          <a:xfrm>
            <a:off x="2707005" y="3903345"/>
            <a:ext cx="3143885" cy="36830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主讲老师</a:t>
            </a:r>
            <a:r>
              <a:rPr lang="en-US" altLang="zh-CN">
                <a:solidFill>
                  <a:srgbClr val="FF0000"/>
                </a:solidFill>
                <a:latin typeface="思源黑体 CN Medium" panose="020B0600000000000000" pitchFamily="34" charset="-122"/>
                <a:ea typeface="思源黑体 CN Medium" panose="020B0600000000000000" pitchFamily="34" charset="-122"/>
              </a:rPr>
              <a:t>       </a:t>
            </a:r>
            <a:r>
              <a:rPr lang="zh-CN" altLang="en-US"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梁洁云</a:t>
            </a: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1" name="文本框 10"/>
          <p:cNvSpPr txBox="1"/>
          <p:nvPr>
            <p:custDataLst>
              <p:tags r:id="rId4"/>
            </p:custDataLst>
          </p:nvPr>
        </p:nvSpPr>
        <p:spPr>
          <a:xfrm>
            <a:off x="6392545" y="3903345"/>
            <a:ext cx="3623945" cy="64516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执业编号</a:t>
            </a:r>
            <a:r>
              <a:rPr lang="en-US" altLang="zh-CN">
                <a:solidFill>
                  <a:srgbClr val="FF0000"/>
                </a:solidFill>
                <a:latin typeface="思源黑体 CN Medium" panose="020B0600000000000000" pitchFamily="34" charset="-122"/>
                <a:ea typeface="思源黑体 CN Medium" panose="020B0600000000000000" pitchFamily="34" charset="-122"/>
              </a:rPr>
              <a:t>  </a:t>
            </a:r>
            <a:r>
              <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A1120619060027</a:t>
            </a:r>
            <a:endParaRPr lang="en-US" altLang="zh-CN"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a:solidFill>
                <a:schemeClr val="bg1"/>
              </a:solidFill>
              <a:latin typeface="思源黑体 CN Normal" panose="020B0400000000000000" charset="-122"/>
              <a:ea typeface="思源黑体 CN Normal" panose="020B0400000000000000" charset="-122"/>
            </a:endParaRPr>
          </a:p>
        </p:txBody>
      </p:sp>
      <p:sp>
        <p:nvSpPr>
          <p:cNvPr id="3" name="文本框 2"/>
          <p:cNvSpPr txBox="1"/>
          <p:nvPr/>
        </p:nvSpPr>
        <p:spPr>
          <a:xfrm>
            <a:off x="5582285" y="3229610"/>
            <a:ext cx="1663700" cy="398780"/>
          </a:xfrm>
          <a:prstGeom prst="rect">
            <a:avLst/>
          </a:prstGeom>
          <a:noFill/>
        </p:spPr>
        <p:txBody>
          <a:bodyPr wrap="square" rtlCol="0" anchor="t">
            <a:spAutoFit/>
          </a:bodyPr>
          <a:p>
            <a:pPr algn="r"/>
            <a:r>
              <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2024-09-30</a:t>
            </a: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904615" y="36830"/>
            <a:ext cx="56635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kumimoji="0" lang="zh-CN" altLang="en-US" sz="3600" b="1" i="0" kern="1200" cap="none" spc="0" normalizeH="0" baseline="0">
                <a:solidFill>
                  <a:schemeClr val="bg1"/>
                </a:solidFill>
              </a:rPr>
              <a:t>短线王特训营课程安排</a:t>
            </a:r>
            <a:endPar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9" name="图片 8"/>
          <p:cNvPicPr>
            <a:picLocks noChangeAspect="1"/>
          </p:cNvPicPr>
          <p:nvPr/>
        </p:nvPicPr>
        <p:blipFill>
          <a:blip r:embed="rId2"/>
          <a:stretch>
            <a:fillRect/>
          </a:stretch>
        </p:blipFill>
        <p:spPr>
          <a:xfrm>
            <a:off x="182245" y="1328420"/>
            <a:ext cx="11576050" cy="4487545"/>
          </a:xfrm>
          <a:prstGeom prst="rect">
            <a:avLst/>
          </a:prstGeom>
        </p:spPr>
      </p:pic>
      <p:sp>
        <p:nvSpPr>
          <p:cNvPr id="2" name="矩形 1"/>
          <p:cNvSpPr/>
          <p:nvPr/>
        </p:nvSpPr>
        <p:spPr>
          <a:xfrm>
            <a:off x="5455920" y="1370965"/>
            <a:ext cx="4905375" cy="2697480"/>
          </a:xfrm>
          <a:prstGeom prst="rect">
            <a:avLst/>
          </a:prstGeom>
          <a:ln w="28575" cap="flat" cmpd="sng" algn="ctr">
            <a:solidFill>
              <a:srgbClr val="FF0000"/>
            </a:solidFill>
            <a:prstDash val="sysDot"/>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选股逻辑</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grpSp>
        <p:nvGrpSpPr>
          <p:cNvPr id="21" name="组合 20"/>
          <p:cNvGrpSpPr/>
          <p:nvPr/>
        </p:nvGrpSpPr>
        <p:grpSpPr>
          <a:xfrm>
            <a:off x="69850" y="1323340"/>
            <a:ext cx="6490970" cy="4728210"/>
            <a:chOff x="7702" y="1793"/>
            <a:chExt cx="11137" cy="7941"/>
          </a:xfrm>
        </p:grpSpPr>
        <p:grpSp>
          <p:nvGrpSpPr>
            <p:cNvPr id="10" name="组合 9"/>
            <p:cNvGrpSpPr/>
            <p:nvPr/>
          </p:nvGrpSpPr>
          <p:grpSpPr>
            <a:xfrm>
              <a:off x="8213" y="2163"/>
              <a:ext cx="10061" cy="6630"/>
              <a:chOff x="-80" y="2061"/>
              <a:chExt cx="13490" cy="6497"/>
            </a:xfrm>
          </p:grpSpPr>
          <p:grpSp>
            <p:nvGrpSpPr>
              <p:cNvPr id="44" name="组合 43"/>
              <p:cNvGrpSpPr/>
              <p:nvPr>
                <p:custDataLst>
                  <p:tags r:id="rId3"/>
                </p:custDataLst>
              </p:nvPr>
            </p:nvGrpSpPr>
            <p:grpSpPr>
              <a:xfrm rot="0">
                <a:off x="5266" y="2061"/>
                <a:ext cx="8144" cy="5806"/>
                <a:chOff x="3619341" y="440541"/>
                <a:chExt cx="5203833" cy="3654168"/>
              </a:xfrm>
            </p:grpSpPr>
            <p:sp>
              <p:nvSpPr>
                <p:cNvPr id="47" name="文本框 46"/>
                <p:cNvSpPr txBox="1"/>
                <p:nvPr>
                  <p:custDataLst>
                    <p:tags r:id="rId4"/>
                  </p:custDataLst>
                </p:nvPr>
              </p:nvSpPr>
              <p:spPr>
                <a:xfrm>
                  <a:off x="7092808" y="3550095"/>
                  <a:ext cx="1730366" cy="544614"/>
                </a:xfrm>
                <a:prstGeom prst="rect">
                  <a:avLst/>
                </a:prstGeom>
                <a:noFill/>
              </p:spPr>
              <p:txBody>
                <a:bodyPr wrap="square" lIns="67500" tIns="35100" rIns="67500" bIns="35100" rtlCol="0" anchor="ctr" anchorCtr="0">
                  <a:noAutofit/>
                </a:bodyPr>
                <a:p>
                  <a:r>
                    <a:rPr lang="zh-CN" altLang="en-US" b="1" dirty="0">
                      <a:solidFill>
                        <a:schemeClr val="bg1"/>
                      </a:solidFill>
                      <a:sym typeface="Arial" panose="020B0604020202020204" pitchFamily="34" charset="0"/>
                    </a:rPr>
                    <a:t>主力追踪</a:t>
                  </a:r>
                  <a:endParaRPr lang="zh-CN" altLang="en-US" b="1" dirty="0">
                    <a:solidFill>
                      <a:schemeClr val="bg1"/>
                    </a:solidFill>
                    <a:sym typeface="Arial" panose="020B0604020202020204" pitchFamily="34" charset="0"/>
                  </a:endParaRPr>
                </a:p>
              </p:txBody>
            </p:sp>
            <p:sp>
              <p:nvSpPr>
                <p:cNvPr id="52" name="文本框 51"/>
                <p:cNvSpPr txBox="1"/>
                <p:nvPr>
                  <p:custDataLst>
                    <p:tags r:id="rId5"/>
                  </p:custDataLst>
                </p:nvPr>
              </p:nvSpPr>
              <p:spPr>
                <a:xfrm>
                  <a:off x="3619341" y="440541"/>
                  <a:ext cx="2042190" cy="544614"/>
                </a:xfrm>
                <a:prstGeom prst="rect">
                  <a:avLst/>
                </a:prstGeom>
                <a:noFill/>
              </p:spPr>
              <p:txBody>
                <a:bodyPr wrap="square" lIns="67500" tIns="35100" rIns="67500" bIns="35100" rtlCol="0" anchor="ctr" anchorCtr="0">
                  <a:noAutofit/>
                </a:bodyPr>
                <a:p>
                  <a:pPr algn="r"/>
                  <a:r>
                    <a:rPr lang="zh-CN" altLang="en-US" sz="1900" b="1" dirty="0">
                      <a:solidFill>
                        <a:schemeClr val="bg1"/>
                      </a:solidFill>
                      <a:sym typeface="Arial" panose="020B0604020202020204" pitchFamily="34" charset="0"/>
                    </a:rPr>
                    <a:t>智能辅助线</a:t>
                  </a:r>
                  <a:endParaRPr lang="zh-CN" altLang="en-US" sz="1900" b="1" dirty="0">
                    <a:solidFill>
                      <a:schemeClr val="bg1"/>
                    </a:solidFill>
                    <a:sym typeface="Arial" panose="020B0604020202020204" pitchFamily="34" charset="0"/>
                  </a:endParaRPr>
                </a:p>
              </p:txBody>
            </p:sp>
          </p:grpSp>
          <p:sp>
            <p:nvSpPr>
              <p:cNvPr id="8" name="文本框 7"/>
              <p:cNvSpPr txBox="1"/>
              <p:nvPr>
                <p:custDataLst>
                  <p:tags r:id="rId6"/>
                </p:custDataLst>
              </p:nvPr>
            </p:nvSpPr>
            <p:spPr>
              <a:xfrm>
                <a:off x="4830" y="2446"/>
                <a:ext cx="4336" cy="595"/>
              </a:xfrm>
              <a:prstGeom prst="rect">
                <a:avLst/>
              </a:prstGeom>
              <a:noFill/>
            </p:spPr>
            <p:txBody>
              <a:bodyPr wrap="none" lIns="67500" tIns="35100" rIns="67500" bIns="35100" anchor="ctr" anchorCtr="1">
                <a:noAutofit/>
              </a:bodyPr>
              <a:p>
                <a:pPr algn="ctr"/>
                <a:r>
                  <a:rPr lang="zh-CN" altLang="en-US" sz="1400" dirty="0">
                    <a:solidFill>
                      <a:schemeClr val="accent2">
                        <a:lumMod val="75000"/>
                      </a:schemeClr>
                    </a:solidFill>
                    <a:latin typeface="Arial" panose="020B0604020202020204" pitchFamily="34" charset="0"/>
                    <a:ea typeface="微软雅黑" panose="020B0503020204020204" charset="-122"/>
                    <a:cs typeface="+mn-ea"/>
                  </a:rPr>
                  <a:t>上升趋势、下降趋势、横盘趋势</a:t>
                </a:r>
                <a:endParaRPr lang="zh-CN" altLang="en-US" sz="1400" dirty="0">
                  <a:solidFill>
                    <a:schemeClr val="accent2">
                      <a:lumMod val="75000"/>
                    </a:schemeClr>
                  </a:solidFill>
                  <a:latin typeface="Arial" panose="020B0604020202020204" pitchFamily="34" charset="0"/>
                  <a:ea typeface="微软雅黑" panose="020B0503020204020204" charset="-122"/>
                  <a:cs typeface="+mn-ea"/>
                </a:endParaRPr>
              </a:p>
            </p:txBody>
          </p:sp>
          <p:grpSp>
            <p:nvGrpSpPr>
              <p:cNvPr id="64" name="组合 63"/>
              <p:cNvGrpSpPr/>
              <p:nvPr/>
            </p:nvGrpSpPr>
            <p:grpSpPr>
              <a:xfrm>
                <a:off x="4831" y="4604"/>
                <a:ext cx="4246" cy="3262"/>
                <a:chOff x="4019" y="4638"/>
                <a:chExt cx="5679" cy="3962"/>
              </a:xfrm>
            </p:grpSpPr>
            <p:sp>
              <p:nvSpPr>
                <p:cNvPr id="9" name="等腰三角形 8"/>
                <p:cNvSpPr/>
                <p:nvPr>
                  <p:custDataLst>
                    <p:tags r:id="rId7"/>
                  </p:custDataLst>
                </p:nvPr>
              </p:nvSpPr>
              <p:spPr>
                <a:xfrm>
                  <a:off x="4019" y="4638"/>
                  <a:ext cx="5679" cy="3962"/>
                </a:xfrm>
                <a:prstGeom prst="triangle">
                  <a:avLst/>
                </a:prstGeom>
                <a:noFill/>
                <a:ln w="12700" cap="flat" cmpd="sng" algn="ctr">
                  <a:solidFill>
                    <a:sysClr val="windowText" lastClr="000000">
                      <a:lumMod val="50000"/>
                      <a:lumOff val="50000"/>
                    </a:sysClr>
                  </a:solidFill>
                  <a:prstDash val="solid"/>
                  <a:miter lim="800000"/>
                </a:ln>
                <a:effectLst/>
              </p:spPr>
              <p:txBody>
                <a:bodyPr rtlCol="0" anchor="ctr">
                  <a:normAutofit/>
                </a:bodyPr>
                <a:p>
                  <a:pPr algn="ctr"/>
                  <a:endParaRPr lang="zh-CN" altLang="en-US" sz="1350">
                    <a:sym typeface="Arial" panose="020B0604020202020204" pitchFamily="34" charset="0"/>
                  </a:endParaRPr>
                </a:p>
              </p:txBody>
            </p:sp>
            <p:sp>
              <p:nvSpPr>
                <p:cNvPr id="11" name="文本框 10"/>
                <p:cNvSpPr txBox="1"/>
                <p:nvPr>
                  <p:custDataLst>
                    <p:tags r:id="rId8"/>
                  </p:custDataLst>
                </p:nvPr>
              </p:nvSpPr>
              <p:spPr>
                <a:xfrm>
                  <a:off x="5151" y="6608"/>
                  <a:ext cx="3172" cy="1290"/>
                </a:xfrm>
                <a:prstGeom prst="rect">
                  <a:avLst/>
                </a:prstGeom>
                <a:noFill/>
              </p:spPr>
              <p:txBody>
                <a:bodyPr wrap="square" rtlCol="0">
                  <a:spAutoFit/>
                </a:bodyPr>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炒股</a:t>
                  </a:r>
                  <a:endParaRPr lang="zh-CN" altLang="en-US" b="1">
                    <a:solidFill>
                      <a:srgbClr val="0070C0"/>
                    </a:solidFill>
                    <a:latin typeface="微软雅黑" panose="020B0503020204020204" charset="-122"/>
                    <a:ea typeface="微软雅黑" panose="020B0503020204020204" charset="-122"/>
                  </a:endParaRPr>
                </a:p>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三板斧</a:t>
                  </a:r>
                  <a:endParaRPr lang="zh-CN" altLang="en-US" b="1">
                    <a:solidFill>
                      <a:srgbClr val="0070C0"/>
                    </a:solidFill>
                    <a:latin typeface="微软雅黑" panose="020B0503020204020204" charset="-122"/>
                    <a:ea typeface="微软雅黑" panose="020B0503020204020204" charset="-122"/>
                  </a:endParaRPr>
                </a:p>
              </p:txBody>
            </p:sp>
          </p:grpSp>
          <p:sp>
            <p:nvSpPr>
              <p:cNvPr id="19" name="文本框 18"/>
              <p:cNvSpPr txBox="1"/>
              <p:nvPr>
                <p:custDataLst>
                  <p:tags r:id="rId9"/>
                </p:custDataLst>
              </p:nvPr>
            </p:nvSpPr>
            <p:spPr>
              <a:xfrm>
                <a:off x="-80" y="7588"/>
                <a:ext cx="2800" cy="970"/>
              </a:xfrm>
              <a:prstGeom prst="rect">
                <a:avLst/>
              </a:prstGeom>
              <a:noFill/>
            </p:spPr>
            <p:txBody>
              <a:bodyPr wrap="none" lIns="67500" tIns="35100" rIns="67500" bIns="35100" anchor="ctr" anchorCtr="0">
                <a:noAutofit/>
              </a:bodyPr>
              <a:p>
                <a:pPr algn="r">
                  <a:lnSpc>
                    <a:spcPct val="140000"/>
                  </a:lnSpc>
                </a:pPr>
                <a:r>
                  <a:rPr lang="zh-CN" altLang="en-US" sz="1400" dirty="0">
                    <a:solidFill>
                      <a:schemeClr val="accent2">
                        <a:lumMod val="75000"/>
                      </a:schemeClr>
                    </a:solidFill>
                    <a:ea typeface="微软雅黑" panose="020B0503020204020204" charset="-122"/>
                    <a:sym typeface="+mn-ea"/>
                  </a:rPr>
                  <a:t>强弱金叉</a:t>
                </a:r>
                <a:endParaRPr lang="zh-CN" altLang="en-US" sz="1400" dirty="0">
                  <a:solidFill>
                    <a:schemeClr val="accent2">
                      <a:lumMod val="75000"/>
                    </a:schemeClr>
                  </a:solidFill>
                  <a:ea typeface="微软雅黑" panose="020B0503020204020204" charset="-122"/>
                  <a:sym typeface="+mn-ea"/>
                </a:endParaRPr>
              </a:p>
              <a:p>
                <a:pPr algn="r">
                  <a:lnSpc>
                    <a:spcPct val="140000"/>
                  </a:lnSpc>
                </a:pPr>
                <a:r>
                  <a:rPr lang="zh-CN" altLang="en-US" sz="1400" dirty="0">
                    <a:solidFill>
                      <a:schemeClr val="accent2">
                        <a:lumMod val="75000"/>
                      </a:schemeClr>
                    </a:solidFill>
                    <a:ea typeface="微软雅黑" panose="020B0503020204020204" charset="-122"/>
                    <a:sym typeface="+mn-ea"/>
                  </a:rPr>
                  <a:t>顶底背离</a:t>
                </a:r>
                <a:endParaRPr lang="zh-CN" altLang="en-US" sz="1400" dirty="0">
                  <a:solidFill>
                    <a:schemeClr val="accent2">
                      <a:lumMod val="75000"/>
                    </a:schemeClr>
                  </a:solidFill>
                  <a:latin typeface="Arial" panose="020B0604020202020204" pitchFamily="34" charset="0"/>
                  <a:ea typeface="微软雅黑" panose="020B0503020204020204" charset="-122"/>
                  <a:cs typeface="+mn-ea"/>
                  <a:sym typeface="+mn-ea"/>
                </a:endParaRPr>
              </a:p>
            </p:txBody>
          </p:sp>
          <p:sp>
            <p:nvSpPr>
              <p:cNvPr id="60" name="文本框 59"/>
              <p:cNvSpPr txBox="1"/>
              <p:nvPr>
                <p:custDataLst>
                  <p:tags r:id="rId10"/>
                </p:custDataLst>
              </p:nvPr>
            </p:nvSpPr>
            <p:spPr>
              <a:xfrm>
                <a:off x="10555" y="7751"/>
                <a:ext cx="2370" cy="807"/>
              </a:xfrm>
              <a:prstGeom prst="rect">
                <a:avLst/>
              </a:prstGeom>
              <a:noFill/>
            </p:spPr>
            <p:txBody>
              <a:bodyPr wrap="none" lIns="67500" tIns="35100" rIns="67500" bIns="35100" anchor="ctr" anchorCtr="0">
                <a:noAutofit/>
              </a:bodyPr>
              <a:p>
                <a:pPr algn="r">
                  <a:lnSpc>
                    <a:spcPct val="160000"/>
                  </a:lnSpc>
                  <a:buClrTx/>
                  <a:buSzTx/>
                  <a:buFontTx/>
                </a:pPr>
                <a:r>
                  <a:rPr lang="zh-CN" altLang="en-US" sz="1400" dirty="0">
                    <a:solidFill>
                      <a:schemeClr val="accent2">
                        <a:lumMod val="75000"/>
                      </a:schemeClr>
                    </a:solidFill>
                    <a:ea typeface="微软雅黑" panose="020B0503020204020204" charset="-122"/>
                  </a:rPr>
                  <a:t>红肥绿瘦</a:t>
                </a:r>
                <a:r>
                  <a:rPr lang="en-US" altLang="zh-CN" sz="1400" dirty="0">
                    <a:solidFill>
                      <a:schemeClr val="accent2">
                        <a:lumMod val="75000"/>
                      </a:schemeClr>
                    </a:solidFill>
                    <a:ea typeface="微软雅黑" panose="020B0503020204020204" charset="-122"/>
                  </a:rPr>
                  <a:t> </a:t>
                </a:r>
                <a:endParaRPr lang="en-US" altLang="zh-CN" sz="1400" dirty="0">
                  <a:solidFill>
                    <a:schemeClr val="accent2">
                      <a:lumMod val="75000"/>
                    </a:schemeClr>
                  </a:solidFill>
                  <a:ea typeface="微软雅黑" panose="020B0503020204020204" charset="-122"/>
                </a:endParaRPr>
              </a:p>
              <a:p>
                <a:pPr algn="r">
                  <a:lnSpc>
                    <a:spcPct val="160000"/>
                  </a:lnSpc>
                  <a:buClrTx/>
                  <a:buSzTx/>
                  <a:buFontTx/>
                </a:pPr>
                <a:r>
                  <a:rPr lang="zh-CN" altLang="en-US" sz="1400" dirty="0">
                    <a:solidFill>
                      <a:schemeClr val="accent2">
                        <a:lumMod val="75000"/>
                      </a:schemeClr>
                    </a:solidFill>
                    <a:ea typeface="微软雅黑" panose="020B0503020204020204" charset="-122"/>
                  </a:rPr>
                  <a:t>回档低吸</a:t>
                </a:r>
                <a:endParaRPr lang="zh-CN" altLang="en-US" sz="1400" dirty="0">
                  <a:solidFill>
                    <a:schemeClr val="accent2">
                      <a:lumMod val="75000"/>
                    </a:schemeClr>
                  </a:solidFill>
                  <a:ea typeface="微软雅黑" panose="020B0503020204020204" charset="-122"/>
                </a:endParaRPr>
              </a:p>
            </p:txBody>
          </p:sp>
          <p:sp>
            <p:nvSpPr>
              <p:cNvPr id="12" name="任意多边形 11"/>
              <p:cNvSpPr/>
              <p:nvPr>
                <p:custDataLst>
                  <p:tags r:id="rId11"/>
                </p:custDataLst>
              </p:nvPr>
            </p:nvSpPr>
            <p:spPr>
              <a:xfrm rot="2157230">
                <a:off x="3388" y="6808"/>
                <a:ext cx="2309" cy="165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BD0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5" name="文本框 64"/>
              <p:cNvSpPr txBox="1"/>
              <p:nvPr>
                <p:custDataLst>
                  <p:tags r:id="rId12"/>
                </p:custDataLst>
              </p:nvPr>
            </p:nvSpPr>
            <p:spPr>
              <a:xfrm>
                <a:off x="3598" y="7370"/>
                <a:ext cx="1853" cy="530"/>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买卖点</a:t>
                </a:r>
                <a:endParaRPr lang="zh-CN" altLang="en-US" sz="1500" b="1">
                  <a:solidFill>
                    <a:schemeClr val="bg1"/>
                  </a:solidFill>
                  <a:latin typeface="微软雅黑" panose="020B0503020204020204" charset="-122"/>
                  <a:ea typeface="微软雅黑" panose="020B0503020204020204" charset="-122"/>
                </a:endParaRPr>
              </a:p>
            </p:txBody>
          </p:sp>
          <p:sp>
            <p:nvSpPr>
              <p:cNvPr id="14" name="任意多边形 13"/>
              <p:cNvSpPr/>
              <p:nvPr>
                <p:custDataLst>
                  <p:tags r:id="rId13"/>
                </p:custDataLst>
              </p:nvPr>
            </p:nvSpPr>
            <p:spPr>
              <a:xfrm rot="2157230">
                <a:off x="8005" y="6797"/>
                <a:ext cx="2252" cy="1637"/>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09D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6" name="文本框 65"/>
              <p:cNvSpPr txBox="1"/>
              <p:nvPr>
                <p:custDataLst>
                  <p:tags r:id="rId14"/>
                </p:custDataLst>
              </p:nvPr>
            </p:nvSpPr>
            <p:spPr>
              <a:xfrm>
                <a:off x="8462" y="7370"/>
                <a:ext cx="1217" cy="463"/>
              </a:xfrm>
              <a:prstGeom prst="rect">
                <a:avLst/>
              </a:prstGeom>
              <a:noFill/>
            </p:spPr>
            <p:txBody>
              <a:bodyPr wrap="square" rtlCol="0">
                <a:noAutofit/>
              </a:bodyPr>
              <a:p>
                <a:r>
                  <a:rPr lang="zh-CN" altLang="en-US" sz="1500" b="1">
                    <a:solidFill>
                      <a:schemeClr val="bg1"/>
                    </a:solidFill>
                    <a:latin typeface="微软雅黑" panose="020B0503020204020204" charset="-122"/>
                    <a:ea typeface="微软雅黑" panose="020B0503020204020204" charset="-122"/>
                  </a:rPr>
                  <a:t>资金</a:t>
                </a:r>
                <a:endParaRPr lang="zh-CN" altLang="en-US" sz="1500" b="1">
                  <a:solidFill>
                    <a:schemeClr val="bg1"/>
                  </a:solidFill>
                  <a:latin typeface="微软雅黑" panose="020B0503020204020204" charset="-122"/>
                  <a:ea typeface="微软雅黑" panose="020B0503020204020204" charset="-122"/>
                </a:endParaRPr>
              </a:p>
            </p:txBody>
          </p:sp>
          <p:sp>
            <p:nvSpPr>
              <p:cNvPr id="15" name="任意多边形 14"/>
              <p:cNvSpPr/>
              <p:nvPr>
                <p:custDataLst>
                  <p:tags r:id="rId15"/>
                </p:custDataLst>
              </p:nvPr>
            </p:nvSpPr>
            <p:spPr>
              <a:xfrm rot="2157230">
                <a:off x="5669" y="3999"/>
                <a:ext cx="2514" cy="182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F6FC6"/>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lnSpcReduction="10000"/>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7" name="文本框 66"/>
              <p:cNvSpPr txBox="1"/>
              <p:nvPr>
                <p:custDataLst>
                  <p:tags r:id="rId16"/>
                </p:custDataLst>
              </p:nvPr>
            </p:nvSpPr>
            <p:spPr>
              <a:xfrm>
                <a:off x="6345" y="4602"/>
                <a:ext cx="1500" cy="530"/>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趋势</a:t>
                </a:r>
                <a:endParaRPr lang="zh-CN" altLang="en-US" sz="1500" b="1">
                  <a:solidFill>
                    <a:schemeClr val="bg1"/>
                  </a:solidFill>
                  <a:latin typeface="微软雅黑" panose="020B0503020204020204" charset="-122"/>
                  <a:ea typeface="微软雅黑" panose="020B0503020204020204" charset="-122"/>
                </a:endParaRPr>
              </a:p>
            </p:txBody>
          </p:sp>
        </p:grpSp>
        <p:sp>
          <p:nvSpPr>
            <p:cNvPr id="16" name="文本框 15"/>
            <p:cNvSpPr txBox="1"/>
            <p:nvPr>
              <p:custDataLst>
                <p:tags r:id="rId17"/>
              </p:custDataLst>
            </p:nvPr>
          </p:nvSpPr>
          <p:spPr>
            <a:xfrm>
              <a:off x="8121" y="7123"/>
              <a:ext cx="2181" cy="682"/>
            </a:xfrm>
            <a:prstGeom prst="rect">
              <a:avLst/>
            </a:prstGeom>
            <a:noFill/>
          </p:spPr>
          <p:txBody>
            <a:bodyPr wrap="square" lIns="67500" tIns="35100" rIns="67500" bIns="35100" rtlCol="0" anchor="ctr" anchorCtr="0">
              <a:noAutofit/>
            </a:bodyPr>
            <a:p>
              <a:pPr algn="r"/>
              <a:r>
                <a:rPr lang="zh-CN" altLang="en-US" b="1" dirty="0">
                  <a:solidFill>
                    <a:srgbClr val="0070C0"/>
                  </a:solidFill>
                  <a:sym typeface="Arial" panose="020B0604020202020204" pitchFamily="34" charset="0"/>
                </a:rPr>
                <a:t>捕捞季节</a:t>
              </a:r>
              <a:endParaRPr lang="zh-CN" altLang="en-US" b="1" dirty="0">
                <a:solidFill>
                  <a:srgbClr val="0070C0"/>
                </a:solidFill>
                <a:sym typeface="Arial" panose="020B0604020202020204" pitchFamily="34" charset="0"/>
              </a:endParaRPr>
            </a:p>
          </p:txBody>
        </p:sp>
        <p:sp>
          <p:nvSpPr>
            <p:cNvPr id="17" name="文本框 16"/>
            <p:cNvSpPr txBox="1"/>
            <p:nvPr>
              <p:custDataLst>
                <p:tags r:id="rId18"/>
              </p:custDataLst>
            </p:nvPr>
          </p:nvSpPr>
          <p:spPr>
            <a:xfrm>
              <a:off x="12002" y="3347"/>
              <a:ext cx="2468" cy="682"/>
            </a:xfrm>
            <a:prstGeom prst="rect">
              <a:avLst/>
            </a:prstGeom>
            <a:noFill/>
          </p:spPr>
          <p:txBody>
            <a:bodyPr wrap="square" lIns="67500" tIns="35100" rIns="67500" bIns="35100" rtlCol="0" anchor="ctr" anchorCtr="0">
              <a:noAutofit/>
            </a:bodyPr>
            <a:p>
              <a:pPr algn="r"/>
              <a:r>
                <a:rPr lang="zh-CN" altLang="en-US" sz="1900" b="1" dirty="0">
                  <a:solidFill>
                    <a:srgbClr val="0070C0"/>
                  </a:solidFill>
                  <a:sym typeface="Arial" panose="020B0604020202020204" pitchFamily="34" charset="0"/>
                </a:rPr>
                <a:t>智能辅助线</a:t>
              </a:r>
              <a:endParaRPr lang="zh-CN" altLang="en-US" sz="1900" b="1" dirty="0">
                <a:solidFill>
                  <a:srgbClr val="0070C0"/>
                </a:solidFill>
                <a:sym typeface="Arial" panose="020B0604020202020204" pitchFamily="34" charset="0"/>
              </a:endParaRPr>
            </a:p>
          </p:txBody>
        </p:sp>
        <p:sp>
          <p:nvSpPr>
            <p:cNvPr id="18" name="文本框 17"/>
            <p:cNvSpPr txBox="1"/>
            <p:nvPr>
              <p:custDataLst>
                <p:tags r:id="rId19"/>
              </p:custDataLst>
            </p:nvPr>
          </p:nvSpPr>
          <p:spPr>
            <a:xfrm>
              <a:off x="15928" y="7123"/>
              <a:ext cx="2433" cy="765"/>
            </a:xfrm>
            <a:prstGeom prst="rect">
              <a:avLst/>
            </a:prstGeom>
            <a:noFill/>
          </p:spPr>
          <p:txBody>
            <a:bodyPr wrap="square" lIns="67500" tIns="35100" rIns="67500" bIns="35100" rtlCol="0" anchor="ctr" anchorCtr="0">
              <a:noAutofit/>
            </a:bodyPr>
            <a:p>
              <a:pPr algn="ctr"/>
              <a:r>
                <a:rPr lang="zh-CN" altLang="en-US" b="1" dirty="0">
                  <a:solidFill>
                    <a:srgbClr val="0070C0"/>
                  </a:solidFill>
                  <a:sym typeface="Arial" panose="020B0604020202020204" pitchFamily="34" charset="0"/>
                </a:rPr>
                <a:t>主力净买额</a:t>
              </a:r>
              <a:endParaRPr lang="zh-CN" altLang="en-US" b="1" dirty="0">
                <a:solidFill>
                  <a:srgbClr val="0070C0"/>
                </a:solidFill>
                <a:sym typeface="Arial" panose="020B0604020202020204" pitchFamily="34" charset="0"/>
              </a:endParaRPr>
            </a:p>
          </p:txBody>
        </p:sp>
        <p:sp>
          <p:nvSpPr>
            <p:cNvPr id="20" name="矩形 19"/>
            <p:cNvSpPr/>
            <p:nvPr/>
          </p:nvSpPr>
          <p:spPr>
            <a:xfrm>
              <a:off x="7702" y="1793"/>
              <a:ext cx="11137" cy="7941"/>
            </a:xfrm>
            <a:prstGeom prst="rect">
              <a:avLst/>
            </a:prstGeom>
            <a:noFill/>
            <a:ln>
              <a:solidFill>
                <a:schemeClr val="accent2">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2">
                    <a:lumMod val="20000"/>
                    <a:lumOff val="80000"/>
                  </a:schemeClr>
                </a:solidFill>
              </a:endParaRPr>
            </a:p>
          </p:txBody>
        </p:sp>
      </p:grpSp>
      <p:pic>
        <p:nvPicPr>
          <p:cNvPr id="2" name="图片 1"/>
          <p:cNvPicPr>
            <a:picLocks noChangeAspect="1"/>
          </p:cNvPicPr>
          <p:nvPr/>
        </p:nvPicPr>
        <p:blipFill>
          <a:blip r:embed="rId20"/>
          <a:stretch>
            <a:fillRect/>
          </a:stretch>
        </p:blipFill>
        <p:spPr>
          <a:xfrm>
            <a:off x="6676390" y="1543685"/>
            <a:ext cx="5262880" cy="4511675"/>
          </a:xfrm>
          <a:prstGeom prst="rect">
            <a:avLst/>
          </a:prstGeom>
          <a:ln>
            <a:solidFill>
              <a:schemeClr val="accent1">
                <a:lumMod val="60000"/>
                <a:lumOff val="40000"/>
              </a:schemeClr>
            </a:solidFill>
          </a:ln>
        </p:spPr>
      </p:pic>
      <p:sp>
        <p:nvSpPr>
          <p:cNvPr id="5" name="文本框 4"/>
          <p:cNvSpPr txBox="1"/>
          <p:nvPr/>
        </p:nvSpPr>
        <p:spPr>
          <a:xfrm>
            <a:off x="6896100" y="1083310"/>
            <a:ext cx="4686300" cy="460375"/>
          </a:xfrm>
          <a:prstGeom prst="rect">
            <a:avLst/>
          </a:prstGeom>
          <a:noFill/>
        </p:spPr>
        <p:txBody>
          <a:bodyPr wrap="square" rtlCol="0" anchor="t">
            <a:spAutoFit/>
          </a:bodyPr>
          <a:p>
            <a:pPr marR="0" indent="0" algn="ctr" defTabSz="914400" fontAlgn="auto">
              <a:lnSpc>
                <a:spcPct val="100000"/>
              </a:lnSpc>
              <a:spcBef>
                <a:spcPts val="0"/>
              </a:spcBef>
              <a:spcAft>
                <a:spcPts val="0"/>
              </a:spcAft>
              <a:buClrTx/>
              <a:buSzTx/>
              <a:buFontTx/>
              <a:buNone/>
              <a:defRPr/>
            </a:pPr>
            <a:r>
              <a:rPr lang="zh-CN" sz="2400" noProof="0" dirty="0">
                <a:solidFill>
                  <a:schemeClr val="tx2"/>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盈利模式：上升回档</a:t>
            </a:r>
            <a:endParaRPr lang="zh-CN" altLang="en-US" sz="2400" noProof="0" dirty="0">
              <a:solidFill>
                <a:schemeClr val="tx2"/>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Tree>
    <p:custDataLst>
      <p:tags r:id="rId2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66570" y="0"/>
            <a:ext cx="8898255" cy="676910"/>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4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特色指标基础应用</a:t>
            </a:r>
            <a:endParaRPr kumimoji="0" lang="zh-CN" sz="4000" b="1"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3" name="文本框 2"/>
          <p:cNvSpPr txBox="1"/>
          <p:nvPr>
            <p:custDataLst>
              <p:tags r:id="rId3"/>
            </p:custDataLst>
          </p:nvPr>
        </p:nvSpPr>
        <p:spPr>
          <a:xfrm>
            <a:off x="464820" y="890270"/>
            <a:ext cx="11501120" cy="952500"/>
          </a:xfrm>
          <a:prstGeom prst="rect">
            <a:avLst/>
          </a:prstGeom>
          <a:noFill/>
        </p:spPr>
        <p:txBody>
          <a:bodyPr wrap="square" rtlCol="0" anchor="t">
            <a:spAutoFit/>
          </a:bodyPr>
          <a:p>
            <a:pPr algn="l">
              <a:lnSpc>
                <a:spcPct val="130000"/>
              </a:lnSpc>
            </a:pPr>
            <a:r>
              <a:rPr lang="en-US" altLang="zh-CN" sz="1600" b="1" dirty="0" smtClean="0">
                <a:solidFill>
                  <a:schemeClr val="tx1"/>
                </a:solidFill>
                <a:latin typeface="+mn-ea"/>
                <a:cs typeface="华文宋体" panose="02010600040101010101" charset="-122"/>
                <a:sym typeface="+mn-ea"/>
              </a:rPr>
              <a:t>1</a:t>
            </a:r>
            <a:r>
              <a:rPr lang="zh-CN" altLang="en-US" sz="1600" b="1" dirty="0" smtClean="0">
                <a:solidFill>
                  <a:schemeClr val="tx1"/>
                </a:solidFill>
                <a:latin typeface="+mn-ea"/>
                <a:cs typeface="华文宋体" panose="02010600040101010101" charset="-122"/>
                <a:sym typeface="+mn-ea"/>
              </a:rPr>
              <a:t>、智能辅助线定趋势：智能辅助线是一个</a:t>
            </a:r>
            <a:r>
              <a:rPr lang="zh-CN" altLang="en-US" sz="1600" b="1" dirty="0" smtClean="0">
                <a:solidFill>
                  <a:srgbClr val="FF0000"/>
                </a:solidFill>
                <a:latin typeface="+mn-ea"/>
                <a:cs typeface="华文宋体" panose="02010600040101010101" charset="-122"/>
                <a:sym typeface="+mn-ea"/>
              </a:rPr>
              <a:t>均线类的中期趋势型指标</a:t>
            </a:r>
            <a:r>
              <a:rPr lang="zh-CN" altLang="en-US" sz="1600" b="1" dirty="0" smtClean="0">
                <a:solidFill>
                  <a:schemeClr val="tx1"/>
                </a:solidFill>
                <a:latin typeface="+mn-ea"/>
                <a:cs typeface="华文宋体" panose="02010600040101010101" charset="-122"/>
                <a:sym typeface="+mn-ea"/>
              </a:rPr>
              <a:t>。通过股价与智能辅助线的线上线下关系以及智能辅助线本身的金叉死叉来判断股价所处的</a:t>
            </a:r>
            <a:r>
              <a:rPr lang="zh-CN" altLang="en-US" sz="1600" b="1" dirty="0" smtClean="0">
                <a:solidFill>
                  <a:srgbClr val="FF0000"/>
                </a:solidFill>
                <a:latin typeface="+mn-ea"/>
                <a:cs typeface="华文宋体" panose="02010600040101010101" charset="-122"/>
                <a:sym typeface="+mn-ea"/>
              </a:rPr>
              <a:t>趋势和拐点</a:t>
            </a:r>
            <a:r>
              <a:rPr lang="zh-CN" altLang="en-US" sz="1600" b="1" dirty="0" smtClean="0">
                <a:solidFill>
                  <a:schemeClr val="tx1"/>
                </a:solidFill>
                <a:latin typeface="+mn-ea"/>
                <a:cs typeface="华文宋体" panose="02010600040101010101" charset="-122"/>
                <a:sym typeface="+mn-ea"/>
              </a:rPr>
              <a:t>。股价在线上，中期趋势走好。股价在线下，中期趋势走坏。</a:t>
            </a:r>
            <a:endParaRPr lang="zh-CN" altLang="en-US" sz="1600" dirty="0" smtClean="0">
              <a:solidFill>
                <a:schemeClr val="tx1"/>
              </a:solidFill>
              <a:latin typeface="+mn-ea"/>
              <a:cs typeface="华文宋体" panose="02010600040101010101" charset="-122"/>
            </a:endParaRPr>
          </a:p>
          <a:p>
            <a:pPr algn="l">
              <a:lnSpc>
                <a:spcPct val="90000"/>
              </a:lnSpc>
            </a:pPr>
            <a:endParaRPr lang="zh-CN" altLang="en-US" sz="1600" dirty="0" smtClean="0">
              <a:solidFill>
                <a:schemeClr val="tx1"/>
              </a:solidFill>
              <a:latin typeface="+mn-ea"/>
              <a:cs typeface="华文宋体" panose="02010600040101010101" charset="-122"/>
            </a:endParaRPr>
          </a:p>
        </p:txBody>
      </p:sp>
      <p:pic>
        <p:nvPicPr>
          <p:cNvPr id="5" name="图片 4"/>
          <p:cNvPicPr>
            <a:picLocks noChangeAspect="1"/>
          </p:cNvPicPr>
          <p:nvPr>
            <p:custDataLst>
              <p:tags r:id="rId4"/>
            </p:custDataLst>
          </p:nvPr>
        </p:nvPicPr>
        <p:blipFill>
          <a:blip r:embed="rId5"/>
          <a:stretch>
            <a:fillRect/>
          </a:stretch>
        </p:blipFill>
        <p:spPr>
          <a:xfrm>
            <a:off x="789305" y="1768475"/>
            <a:ext cx="10613390" cy="4567555"/>
          </a:xfrm>
          <a:prstGeom prst="rect">
            <a:avLst/>
          </a:prstGeom>
          <a:ln>
            <a:solidFill>
              <a:schemeClr val="accent1">
                <a:lumMod val="40000"/>
                <a:lumOff val="60000"/>
              </a:schemeClr>
            </a:solidFill>
          </a:ln>
        </p:spPr>
      </p:pic>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特色指标基础应用</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8" name="文本框 7"/>
          <p:cNvSpPr txBox="1"/>
          <p:nvPr/>
        </p:nvSpPr>
        <p:spPr>
          <a:xfrm>
            <a:off x="812800" y="993140"/>
            <a:ext cx="10565765" cy="681355"/>
          </a:xfrm>
          <a:prstGeom prst="rect">
            <a:avLst/>
          </a:prstGeom>
          <a:noFill/>
        </p:spPr>
        <p:txBody>
          <a:bodyPr wrap="square" rtlCol="0" anchor="t">
            <a:spAutoFit/>
          </a:bodyPr>
          <a:p>
            <a:pPr>
              <a:lnSpc>
                <a:spcPct val="120000"/>
              </a:lnSpc>
            </a:pPr>
            <a:r>
              <a:rPr lang="en-US" altLang="zh-CN" sz="1600" b="1">
                <a:sym typeface="+mn-ea"/>
              </a:rPr>
              <a:t>2</a:t>
            </a:r>
            <a:r>
              <a:rPr lang="zh-CN" altLang="en-US" sz="1600" b="1">
                <a:sym typeface="+mn-ea"/>
              </a:rPr>
              <a:t>、主力净买额跟资金：主力净买额是</a:t>
            </a:r>
            <a:r>
              <a:rPr lang="zh-CN" altLang="en-US" sz="1600" b="1">
                <a:solidFill>
                  <a:schemeClr val="accent6">
                    <a:lumMod val="75000"/>
                  </a:schemeClr>
                </a:solidFill>
                <a:sym typeface="+mn-ea"/>
              </a:rPr>
              <a:t>对主力资金流向</a:t>
            </a:r>
            <a:r>
              <a:rPr lang="zh-CN" altLang="en-US" sz="1600" b="1">
                <a:sym typeface="+mn-ea"/>
              </a:rPr>
              <a:t>进行统计监控的指标，从全部成交的金额中提取出属于主力资金成交的部分。①单根柱子看主力意图（低位吸筹减仓</a:t>
            </a:r>
            <a:r>
              <a:rPr lang="en-US" altLang="zh-CN" sz="1600" b="1">
                <a:sym typeface="+mn-ea"/>
              </a:rPr>
              <a:t>OR</a:t>
            </a:r>
            <a:r>
              <a:rPr lang="zh-CN" altLang="en-US" sz="1600" b="1">
                <a:sym typeface="+mn-ea"/>
              </a:rPr>
              <a:t>主力高位出货）</a:t>
            </a:r>
            <a:r>
              <a:rPr lang="en-US" altLang="zh-CN" sz="1600" b="1">
                <a:sym typeface="+mn-ea"/>
              </a:rPr>
              <a:t> </a:t>
            </a:r>
            <a:r>
              <a:rPr lang="zh-CN" altLang="en-US" sz="1600" b="1">
                <a:sym typeface="+mn-ea"/>
              </a:rPr>
              <a:t>②连续诺干根柱子看主力阶段意图（吸筹）</a:t>
            </a:r>
            <a:endParaRPr lang="en-US" altLang="zh-CN" sz="1600" b="1">
              <a:sym typeface="+mn-ea"/>
            </a:endParaRPr>
          </a:p>
        </p:txBody>
      </p:sp>
      <p:pic>
        <p:nvPicPr>
          <p:cNvPr id="3" name="图片 2"/>
          <p:cNvPicPr>
            <a:picLocks noChangeAspect="1"/>
          </p:cNvPicPr>
          <p:nvPr/>
        </p:nvPicPr>
        <p:blipFill>
          <a:blip r:embed="rId3"/>
          <a:stretch>
            <a:fillRect/>
          </a:stretch>
        </p:blipFill>
        <p:spPr>
          <a:xfrm>
            <a:off x="3684905" y="1963420"/>
            <a:ext cx="7693660" cy="4439920"/>
          </a:xfrm>
          <a:prstGeom prst="rect">
            <a:avLst/>
          </a:prstGeom>
          <a:ln>
            <a:solidFill>
              <a:schemeClr val="accent6"/>
            </a:solidFill>
          </a:ln>
        </p:spPr>
      </p:pic>
      <p:pic>
        <p:nvPicPr>
          <p:cNvPr id="2" name="图片 1"/>
          <p:cNvPicPr>
            <a:picLocks noChangeAspect="1"/>
          </p:cNvPicPr>
          <p:nvPr/>
        </p:nvPicPr>
        <p:blipFill>
          <a:blip r:embed="rId4"/>
          <a:srcRect l="18596" t="1300" r="10207"/>
          <a:stretch>
            <a:fillRect/>
          </a:stretch>
        </p:blipFill>
        <p:spPr>
          <a:xfrm>
            <a:off x="812800" y="1963420"/>
            <a:ext cx="4368165" cy="2673350"/>
          </a:xfrm>
          <a:prstGeom prst="rect">
            <a:avLst/>
          </a:prstGeom>
          <a:ln>
            <a:solidFill>
              <a:schemeClr val="accent1">
                <a:lumMod val="60000"/>
                <a:lumOff val="40000"/>
              </a:schemeClr>
            </a:solidFill>
          </a:ln>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custDataLst>
              <p:tags r:id="rId1"/>
            </p:custDataLst>
          </p:nvPr>
        </p:nvPicPr>
        <p:blipFill>
          <a:blip r:embed="rId2"/>
          <a:srcRect l="13034" t="2454" b="1704"/>
          <a:stretch>
            <a:fillRect/>
          </a:stretch>
        </p:blipFill>
        <p:spPr>
          <a:xfrm>
            <a:off x="1486535" y="1583055"/>
            <a:ext cx="9591675" cy="4900295"/>
          </a:xfrm>
          <a:prstGeom prst="rect">
            <a:avLst/>
          </a:prstGeom>
          <a:ln>
            <a:solidFill>
              <a:schemeClr val="accent2">
                <a:lumMod val="40000"/>
                <a:lumOff val="60000"/>
              </a:schemeClr>
            </a:solidFill>
          </a:ln>
        </p:spPr>
      </p:pic>
      <p:sp>
        <p:nvSpPr>
          <p:cNvPr id="4" name="文本框 3"/>
          <p:cNvSpPr txBox="1"/>
          <p:nvPr>
            <p:custDataLst>
              <p:tags r:id="rId3"/>
            </p:custDataLst>
          </p:nvPr>
        </p:nvSpPr>
        <p:spPr>
          <a:xfrm>
            <a:off x="1486535" y="0"/>
            <a:ext cx="9220200" cy="65849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特色指标基础应用</a:t>
            </a:r>
            <a:endParaRPr kumimoji="0" lang="zh-CN" sz="4000" b="1" i="0" u="none" strike="noStrike"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4"/>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2" name="文本框 1"/>
          <p:cNvSpPr txBox="1"/>
          <p:nvPr/>
        </p:nvSpPr>
        <p:spPr>
          <a:xfrm>
            <a:off x="1363980" y="903605"/>
            <a:ext cx="9591675" cy="368300"/>
          </a:xfrm>
          <a:prstGeom prst="rect">
            <a:avLst/>
          </a:prstGeom>
          <a:noFill/>
        </p:spPr>
        <p:txBody>
          <a:bodyPr wrap="square" rtlCol="0" anchor="t">
            <a:spAutoFit/>
          </a:bodyPr>
          <a:p>
            <a:pPr algn="l"/>
            <a:r>
              <a:rPr lang="en-US" altLang="zh-CN" sz="1600" b="1" dirty="0" smtClean="0">
                <a:latin typeface="+mn-ea"/>
                <a:cs typeface="华文宋体" panose="02010600040101010101" charset="-122"/>
                <a:sym typeface="+mn-ea"/>
              </a:rPr>
              <a:t>3</a:t>
            </a:r>
            <a:r>
              <a:rPr lang="zh-CN" altLang="en-US" sz="1600" b="1" dirty="0" smtClean="0">
                <a:latin typeface="+mn-ea"/>
                <a:cs typeface="华文宋体" panose="02010600040101010101" charset="-122"/>
                <a:sym typeface="+mn-ea"/>
              </a:rPr>
              <a:t>、捕捞季节是一个</a:t>
            </a:r>
            <a:r>
              <a:rPr lang="zh-CN" altLang="en-US" sz="1600" b="1" dirty="0" smtClean="0">
                <a:solidFill>
                  <a:srgbClr val="FF0000"/>
                </a:solidFill>
                <a:latin typeface="+mn-ea"/>
                <a:cs typeface="华文宋体" panose="02010600040101010101" charset="-122"/>
                <a:sym typeface="+mn-ea"/>
              </a:rPr>
              <a:t>短线买卖点指标</a:t>
            </a:r>
            <a:r>
              <a:rPr lang="zh-CN" altLang="en-US" sz="1600" b="1" dirty="0" smtClean="0">
                <a:latin typeface="+mn-ea"/>
                <a:cs typeface="华文宋体" panose="02010600040101010101" charset="-122"/>
                <a:sym typeface="+mn-ea"/>
              </a:rPr>
              <a:t>，适用于个股</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板块</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指数；优选强势金叉，警惕背离+破位死叉</a:t>
            </a:r>
            <a:r>
              <a:rPr lang="zh-CN" altLang="en-US" sz="1800" b="1" dirty="0" smtClean="0">
                <a:latin typeface="+mn-ea"/>
                <a:cs typeface="华文宋体" panose="02010600040101010101" charset="-122"/>
                <a:sym typeface="+mn-ea"/>
              </a:rPr>
              <a:t>。</a:t>
            </a:r>
            <a:endParaRPr lang="en-US" altLang="zh-CN" sz="1800" b="1" dirty="0" smtClean="0">
              <a:latin typeface="+mn-ea"/>
              <a:cs typeface="华文宋体" panose="02010600040101010101" charset="-122"/>
              <a:sym typeface="+mn-ea"/>
            </a:endParaRPr>
          </a:p>
        </p:txBody>
      </p:sp>
      <p:sp>
        <p:nvSpPr>
          <p:cNvPr id="3" name="文本框 2"/>
          <p:cNvSpPr txBox="1"/>
          <p:nvPr>
            <p:custDataLst>
              <p:tags r:id="rId5"/>
            </p:custDataLst>
          </p:nvPr>
        </p:nvSpPr>
        <p:spPr>
          <a:xfrm>
            <a:off x="1072515" y="1562100"/>
            <a:ext cx="2815590" cy="1283970"/>
          </a:xfrm>
          <a:prstGeom prst="rect">
            <a:avLst/>
          </a:prstGeom>
          <a:solidFill>
            <a:schemeClr val="accent4">
              <a:lumMod val="40000"/>
              <a:lumOff val="60000"/>
            </a:schemeClr>
          </a:solidFill>
        </p:spPr>
        <p:txBody>
          <a:bodyPr wrap="square" rtlCol="0" anchor="t">
            <a:spAutoFit/>
          </a:bodyPr>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：底背离</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：上升回档</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强势金叉</a:t>
            </a:r>
            <a:r>
              <a:rPr lang="en-US" altLang="zh-CN" sz="1600" spc="50">
                <a:latin typeface="微软雅黑" panose="020B0503020204020204" charset="-122"/>
                <a:ea typeface="微软雅黑" panose="020B0503020204020204" charset="-122"/>
                <a:cs typeface="微软雅黑" panose="020B0503020204020204" charset="-122"/>
                <a:sym typeface="+mn-ea"/>
              </a:rPr>
              <a:t>             </a:t>
            </a:r>
            <a:endParaRPr lang="en-US" altLang="zh-CN" sz="1600" spc="50">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：水上</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二次金叉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假跌破</a:t>
            </a:r>
            <a:r>
              <a:rPr lang="en-US" altLang="zh-CN" sz="1600" spc="50">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6"/>
            </p:custDataLst>
          </p:nvPr>
        </p:nvSpPr>
        <p:spPr>
          <a:xfrm>
            <a:off x="8851900" y="4526280"/>
            <a:ext cx="2306320" cy="1121410"/>
          </a:xfrm>
          <a:prstGeom prst="rect">
            <a:avLst/>
          </a:prstGeom>
          <a:solidFill>
            <a:schemeClr val="accent4">
              <a:lumMod val="40000"/>
              <a:lumOff val="60000"/>
            </a:schemeClr>
          </a:solidFill>
        </p:spPr>
        <p:txBody>
          <a:bodyPr wrap="square" rtlCol="0" anchor="t">
            <a:noAutofit/>
          </a:bodyPr>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卖点1：常态死叉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卖点2：顶背离死叉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高位</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破位死叉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3216275" y="374967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①</a:t>
            </a:r>
            <a:endParaRPr lang="zh-CN" altLang="en-US" sz="1865" b="1" dirty="0" smtClean="0">
              <a:solidFill>
                <a:srgbClr val="FF0EFF"/>
              </a:solidFill>
              <a:latin typeface="宋体" panose="02010600030101010101" pitchFamily="2" charset="-122"/>
              <a:sym typeface="+mn-ea"/>
            </a:endParaRPr>
          </a:p>
        </p:txBody>
      </p:sp>
      <p:sp>
        <p:nvSpPr>
          <p:cNvPr id="14" name="文本框 13"/>
          <p:cNvSpPr txBox="1"/>
          <p:nvPr>
            <p:custDataLst>
              <p:tags r:id="rId7"/>
            </p:custDataLst>
          </p:nvPr>
        </p:nvSpPr>
        <p:spPr>
          <a:xfrm>
            <a:off x="4077335" y="345567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②</a:t>
            </a:r>
            <a:endParaRPr lang="zh-CN" altLang="en-US" sz="1865" b="1" dirty="0" smtClean="0">
              <a:solidFill>
                <a:srgbClr val="FF0EFF"/>
              </a:solidFill>
              <a:latin typeface="宋体" panose="02010600030101010101" pitchFamily="2" charset="-122"/>
              <a:sym typeface="+mn-ea"/>
            </a:endParaRPr>
          </a:p>
        </p:txBody>
      </p:sp>
      <p:sp>
        <p:nvSpPr>
          <p:cNvPr id="16" name="文本框 15"/>
          <p:cNvSpPr txBox="1"/>
          <p:nvPr>
            <p:custDataLst>
              <p:tags r:id="rId8"/>
            </p:custDataLst>
          </p:nvPr>
        </p:nvSpPr>
        <p:spPr>
          <a:xfrm>
            <a:off x="7917815" y="151701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①</a:t>
            </a:r>
            <a:endParaRPr lang="zh-CN" altLang="en-US" sz="1865" b="1" dirty="0" smtClean="0">
              <a:solidFill>
                <a:srgbClr val="00B050"/>
              </a:solidFill>
              <a:latin typeface="宋体" panose="02010600030101010101" pitchFamily="2" charset="-122"/>
              <a:sym typeface="+mn-ea"/>
            </a:endParaRPr>
          </a:p>
        </p:txBody>
      </p:sp>
      <p:sp>
        <p:nvSpPr>
          <p:cNvPr id="17" name="文本框 16"/>
          <p:cNvSpPr txBox="1"/>
          <p:nvPr>
            <p:custDataLst>
              <p:tags r:id="rId9"/>
            </p:custDataLst>
          </p:nvPr>
        </p:nvSpPr>
        <p:spPr>
          <a:xfrm>
            <a:off x="8510905" y="189547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②</a:t>
            </a:r>
            <a:endParaRPr lang="zh-CN" altLang="en-US" sz="1865" b="1" dirty="0" smtClean="0">
              <a:solidFill>
                <a:srgbClr val="00B050"/>
              </a:solidFill>
              <a:latin typeface="宋体" panose="02010600030101010101" pitchFamily="2" charset="-122"/>
              <a:sym typeface="+mn-ea"/>
            </a:endParaRPr>
          </a:p>
        </p:txBody>
      </p:sp>
      <p:sp>
        <p:nvSpPr>
          <p:cNvPr id="5" name="椭圆 4"/>
          <p:cNvSpPr/>
          <p:nvPr/>
        </p:nvSpPr>
        <p:spPr>
          <a:xfrm>
            <a:off x="5765800" y="272542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椭圆 5"/>
          <p:cNvSpPr/>
          <p:nvPr>
            <p:custDataLst>
              <p:tags r:id="rId10"/>
            </p:custDataLst>
          </p:nvPr>
        </p:nvSpPr>
        <p:spPr>
          <a:xfrm>
            <a:off x="6223635" y="269875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8" name="文本框 17"/>
          <p:cNvSpPr txBox="1"/>
          <p:nvPr>
            <p:custDataLst>
              <p:tags r:id="rId11"/>
            </p:custDataLst>
          </p:nvPr>
        </p:nvSpPr>
        <p:spPr>
          <a:xfrm>
            <a:off x="5765800" y="307721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④</a:t>
            </a:r>
            <a:endParaRPr lang="zh-CN" altLang="en-US" sz="1865" b="1" dirty="0" smtClean="0">
              <a:solidFill>
                <a:srgbClr val="FF0EFF"/>
              </a:solidFill>
              <a:latin typeface="宋体" panose="02010600030101010101" pitchFamily="2" charset="-122"/>
              <a:sym typeface="+mn-ea"/>
            </a:endParaRPr>
          </a:p>
        </p:txBody>
      </p:sp>
      <p:sp>
        <p:nvSpPr>
          <p:cNvPr id="19" name="椭圆 18"/>
          <p:cNvSpPr/>
          <p:nvPr>
            <p:custDataLst>
              <p:tags r:id="rId12"/>
            </p:custDataLst>
          </p:nvPr>
        </p:nvSpPr>
        <p:spPr>
          <a:xfrm>
            <a:off x="4938395" y="288290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0" name="文本框 19"/>
          <p:cNvSpPr txBox="1"/>
          <p:nvPr>
            <p:custDataLst>
              <p:tags r:id="rId13"/>
            </p:custDataLst>
          </p:nvPr>
        </p:nvSpPr>
        <p:spPr>
          <a:xfrm>
            <a:off x="4938395" y="330644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③</a:t>
            </a:r>
            <a:endParaRPr lang="zh-CN" altLang="en-US" sz="1865" b="1" dirty="0" smtClean="0">
              <a:solidFill>
                <a:srgbClr val="FF0EFF"/>
              </a:solidFill>
              <a:latin typeface="宋体" panose="02010600030101010101" pitchFamily="2" charset="-122"/>
              <a:sym typeface="+mn-ea"/>
            </a:endParaRPr>
          </a:p>
        </p:txBody>
      </p:sp>
    </p:spTree>
    <p:custDataLst>
      <p:tags r:id="rId1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12415" y="87630"/>
            <a:ext cx="7630795" cy="6584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3600" b="1"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盈利模式：上升回档</a:t>
            </a:r>
            <a:r>
              <a:rPr lang="en-US" altLang="zh-CN" sz="3600" b="1"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1</a:t>
            </a:r>
            <a:endParaRPr kumimoji="0" lang="en-US" altLang="zh-CN" sz="3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9" name="文本框 8"/>
          <p:cNvSpPr txBox="1"/>
          <p:nvPr>
            <p:custDataLst>
              <p:tags r:id="rId3"/>
            </p:custDataLst>
          </p:nvPr>
        </p:nvSpPr>
        <p:spPr>
          <a:xfrm>
            <a:off x="431165" y="5234940"/>
            <a:ext cx="5932805" cy="1142365"/>
          </a:xfrm>
          <a:prstGeom prst="rect">
            <a:avLst/>
          </a:prstGeom>
          <a:solidFill>
            <a:schemeClr val="accent4">
              <a:lumMod val="40000"/>
              <a:lumOff val="60000"/>
            </a:schemeClr>
          </a:solidFill>
          <a:ln w="6350" cap="flat" cmpd="sng" algn="ctr">
            <a:solidFill>
              <a:schemeClr val="accent4"/>
            </a:solidFill>
            <a:prstDash val="dash"/>
            <a:miter lim="800000"/>
          </a:ln>
        </p:spPr>
        <p:style>
          <a:lnRef idx="0">
            <a:schemeClr val="accent6"/>
          </a:lnRef>
          <a:fillRef idx="0">
            <a:srgbClr val="FFFFFF"/>
          </a:fillRef>
          <a:effectRef idx="0">
            <a:srgbClr val="FFFFFF"/>
          </a:effectRef>
          <a:fontRef idx="minor">
            <a:schemeClr val="tx1"/>
          </a:fontRef>
        </p:style>
        <p:txBody>
          <a:bodyPr wrap="square" rtlCol="0" anchor="t">
            <a:noAutofit/>
          </a:bodyPr>
          <a:p>
            <a:pPr>
              <a:lnSpc>
                <a:spcPct val="150000"/>
              </a:lnSpc>
            </a:pPr>
            <a:r>
              <a:rPr lang="zh-CN" altLang="en-US" sz="1600">
                <a:sym typeface="+mn-ea"/>
              </a:rPr>
              <a:t>第一步：选出趋势</a:t>
            </a:r>
            <a:r>
              <a:rPr lang="en-US" altLang="zh-CN" sz="1600">
                <a:sym typeface="+mn-ea"/>
              </a:rPr>
              <a:t>+</a:t>
            </a:r>
            <a:r>
              <a:rPr lang="zh-CN" altLang="en-US" sz="1600">
                <a:sym typeface="+mn-ea"/>
              </a:rPr>
              <a:t>资金</a:t>
            </a:r>
            <a:r>
              <a:rPr lang="en-US" altLang="zh-CN" sz="1600">
                <a:sym typeface="+mn-ea"/>
              </a:rPr>
              <a:t>+</a:t>
            </a:r>
            <a:r>
              <a:rPr lang="zh-CN" altLang="en-US" sz="1600">
                <a:sym typeface="+mn-ea"/>
              </a:rPr>
              <a:t>金叉初期</a:t>
            </a:r>
            <a:r>
              <a:rPr lang="zh-CN" altLang="en-US" sz="1600">
                <a:sym typeface="+mn-ea"/>
              </a:rPr>
              <a:t>个股</a:t>
            </a:r>
            <a:r>
              <a:rPr lang="en-US" altLang="zh-CN" sz="1600">
                <a:sym typeface="+mn-ea"/>
              </a:rPr>
              <a:t>→</a:t>
            </a:r>
            <a:r>
              <a:rPr lang="zh-CN" altLang="en-US" sz="1600">
                <a:sym typeface="+mn-ea"/>
              </a:rPr>
              <a:t>股票多的话</a:t>
            </a:r>
            <a:r>
              <a:rPr lang="zh-CN" sz="1600">
                <a:sym typeface="+mn-ea"/>
              </a:rPr>
              <a:t>先锁定板块</a:t>
            </a:r>
            <a:endParaRPr lang="zh-CN" sz="1600">
              <a:sym typeface="+mn-ea"/>
            </a:endParaRPr>
          </a:p>
          <a:p>
            <a:pPr>
              <a:lnSpc>
                <a:spcPct val="150000"/>
              </a:lnSpc>
            </a:pPr>
            <a:r>
              <a:rPr lang="zh-CN" altLang="en-US" sz="1600">
                <a:sym typeface="+mn-ea"/>
              </a:rPr>
              <a:t>第二步：</a:t>
            </a:r>
            <a:r>
              <a:rPr lang="zh-CN" altLang="en-US" sz="1600">
                <a:solidFill>
                  <a:schemeClr val="tx1"/>
                </a:solidFill>
                <a:sym typeface="+mn-ea"/>
              </a:rPr>
              <a:t>回档时主力增加明显个股</a:t>
            </a:r>
            <a:r>
              <a:rPr lang="en-US" altLang="zh-CN" sz="1600">
                <a:sym typeface="+mn-ea"/>
              </a:rPr>
              <a:t>→</a:t>
            </a:r>
            <a:r>
              <a:rPr lang="zh-CN" sz="1600">
                <a:sym typeface="+mn-ea"/>
              </a:rPr>
              <a:t>优选涨跌幅±</a:t>
            </a:r>
            <a:r>
              <a:rPr lang="en-US" altLang="zh-CN" sz="1600">
                <a:sym typeface="+mn-ea"/>
              </a:rPr>
              <a:t>3</a:t>
            </a:r>
            <a:r>
              <a:rPr lang="zh-CN" altLang="en-US" sz="1600">
                <a:sym typeface="+mn-ea"/>
              </a:rPr>
              <a:t>的个股</a:t>
            </a:r>
            <a:endParaRPr lang="zh-CN" altLang="en-US" sz="1600">
              <a:sym typeface="+mn-ea"/>
            </a:endParaRPr>
          </a:p>
          <a:p>
            <a:pPr>
              <a:lnSpc>
                <a:spcPct val="150000"/>
              </a:lnSpc>
            </a:pPr>
            <a:r>
              <a:rPr lang="zh-CN" altLang="en-US" sz="1600">
                <a:sym typeface="+mn-ea"/>
              </a:rPr>
              <a:t>第三步：加自选，等</a:t>
            </a:r>
            <a:r>
              <a:rPr lang="zh-CN" altLang="en-US" sz="1600" b="1">
                <a:solidFill>
                  <a:srgbClr val="FF0000"/>
                </a:solidFill>
                <a:sym typeface="+mn-ea"/>
              </a:rPr>
              <a:t>回档低吸</a:t>
            </a:r>
            <a:r>
              <a:rPr lang="zh-CN" altLang="en-US" sz="1600">
                <a:sym typeface="+mn-ea"/>
              </a:rPr>
              <a:t>买点</a:t>
            </a:r>
            <a:endParaRPr lang="zh-CN" altLang="en-US" sz="1600">
              <a:sym typeface="+mn-ea"/>
            </a:endParaRPr>
          </a:p>
        </p:txBody>
      </p:sp>
      <p:pic>
        <p:nvPicPr>
          <p:cNvPr id="7" name="图片 6"/>
          <p:cNvPicPr>
            <a:picLocks noChangeAspect="1"/>
          </p:cNvPicPr>
          <p:nvPr/>
        </p:nvPicPr>
        <p:blipFill>
          <a:blip r:embed="rId4"/>
          <a:stretch>
            <a:fillRect/>
          </a:stretch>
        </p:blipFill>
        <p:spPr>
          <a:xfrm>
            <a:off x="6631305" y="998855"/>
            <a:ext cx="4836795" cy="5231765"/>
          </a:xfrm>
          <a:prstGeom prst="rect">
            <a:avLst/>
          </a:prstGeom>
          <a:ln>
            <a:solidFill>
              <a:schemeClr val="accent6"/>
            </a:solidFill>
          </a:ln>
        </p:spPr>
      </p:pic>
      <p:sp>
        <p:nvSpPr>
          <p:cNvPr id="3" name="文本框 2"/>
          <p:cNvSpPr txBox="1"/>
          <p:nvPr/>
        </p:nvSpPr>
        <p:spPr>
          <a:xfrm>
            <a:off x="6631305" y="998855"/>
            <a:ext cx="1902460" cy="368300"/>
          </a:xfrm>
          <a:prstGeom prst="rect">
            <a:avLst/>
          </a:prstGeom>
        </p:spPr>
        <p:style>
          <a:lnRef idx="0">
            <a:srgbClr val="FFFFFF"/>
          </a:lnRef>
          <a:fillRef idx="2">
            <a:schemeClr val="accent2"/>
          </a:fillRef>
          <a:effectRef idx="1">
            <a:schemeClr val="accent2"/>
          </a:effectRef>
          <a:fontRef idx="minor">
            <a:schemeClr val="dk1"/>
          </a:fontRef>
        </p:style>
        <p:txBody>
          <a:bodyPr wrap="square" rtlCol="0">
            <a:spAutoFit/>
          </a:bodyPr>
          <a:p>
            <a:r>
              <a:rPr lang="en-US" altLang="zh-CN"/>
              <a:t>9</a:t>
            </a:r>
            <a:r>
              <a:rPr lang="zh-CN" altLang="en-US"/>
              <a:t>月</a:t>
            </a:r>
            <a:r>
              <a:rPr lang="en-US" altLang="zh-CN"/>
              <a:t>9</a:t>
            </a:r>
            <a:r>
              <a:rPr lang="zh-CN" altLang="en-US"/>
              <a:t>日案例回顾</a:t>
            </a:r>
            <a:endParaRPr lang="zh-CN" altLang="en-US"/>
          </a:p>
        </p:txBody>
      </p:sp>
      <p:pic>
        <p:nvPicPr>
          <p:cNvPr id="6" name="图片 5"/>
          <p:cNvPicPr>
            <a:picLocks noChangeAspect="1"/>
          </p:cNvPicPr>
          <p:nvPr/>
        </p:nvPicPr>
        <p:blipFill>
          <a:blip r:embed="rId5"/>
          <a:stretch>
            <a:fillRect/>
          </a:stretch>
        </p:blipFill>
        <p:spPr>
          <a:xfrm>
            <a:off x="5284470" y="2922270"/>
            <a:ext cx="5518150" cy="3561080"/>
          </a:xfrm>
          <a:prstGeom prst="rect">
            <a:avLst/>
          </a:prstGeom>
          <a:ln>
            <a:solidFill>
              <a:srgbClr val="0070C0"/>
            </a:solidFill>
          </a:ln>
        </p:spPr>
      </p:pic>
      <p:sp>
        <p:nvSpPr>
          <p:cNvPr id="10" name="文本框 9"/>
          <p:cNvSpPr txBox="1"/>
          <p:nvPr/>
        </p:nvSpPr>
        <p:spPr>
          <a:xfrm>
            <a:off x="5284470" y="3117215"/>
            <a:ext cx="2129155" cy="368300"/>
          </a:xfrm>
          <a:prstGeom prst="rect">
            <a:avLst/>
          </a:prstGeom>
        </p:spPr>
        <p:style>
          <a:lnRef idx="0">
            <a:srgbClr val="FFFFFF"/>
          </a:lnRef>
          <a:fillRef idx="2">
            <a:schemeClr val="accent2"/>
          </a:fillRef>
          <a:effectRef idx="1">
            <a:schemeClr val="accent2"/>
          </a:effectRef>
          <a:fontRef idx="minor">
            <a:schemeClr val="dk1"/>
          </a:fontRef>
        </p:style>
        <p:txBody>
          <a:bodyPr wrap="square" rtlCol="0">
            <a:spAutoFit/>
          </a:bodyPr>
          <a:p>
            <a:r>
              <a:rPr lang="en-US" altLang="zh-CN"/>
              <a:t>9</a:t>
            </a:r>
            <a:r>
              <a:rPr lang="zh-CN" altLang="en-US"/>
              <a:t>月</a:t>
            </a:r>
            <a:r>
              <a:rPr lang="en-US" altLang="zh-CN"/>
              <a:t>23</a:t>
            </a:r>
            <a:r>
              <a:rPr lang="zh-CN" altLang="en-US"/>
              <a:t>日一键选股</a:t>
            </a:r>
            <a:endParaRPr lang="zh-CN" altLang="en-US"/>
          </a:p>
        </p:txBody>
      </p:sp>
      <p:pic>
        <p:nvPicPr>
          <p:cNvPr id="11" name="图片 10"/>
          <p:cNvPicPr>
            <a:picLocks noChangeAspect="1"/>
          </p:cNvPicPr>
          <p:nvPr/>
        </p:nvPicPr>
        <p:blipFill>
          <a:blip r:embed="rId6"/>
          <a:stretch>
            <a:fillRect/>
          </a:stretch>
        </p:blipFill>
        <p:spPr>
          <a:xfrm>
            <a:off x="929640" y="897890"/>
            <a:ext cx="4017645" cy="4185285"/>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0069]}"/>
  <p:tag name="KSO_WM_SLIDE_ITEM_CNT" val="4"/>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PLACING_PICTURE_USER_VIEWPORT" val="{&quot;height&quot;:1539,&quot;width&quot;:39003}"/>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41.xml><?xml version="1.0" encoding="utf-8"?>
<p:tagLst xmlns:p="http://schemas.openxmlformats.org/presentationml/2006/main">
  <p:tag name="KSO_WPP_MARK_KEY" val="34a5c737-2527-451b-a6cc-313a70f4ce21"/>
  <p:tag name="COMMONDATA" val="eyJoZGlkIjoiOTQ1ZjcwNmNkMTFhMjA1Zjg5NzQyMTQ1MGUxYmIzMWEifQ=="/>
  <p:tag name="commondata" val="eyJoZGlkIjoiMjUxNmU2Yzc2MjNiNjJjZGFlY2Q1MzYxMGIzYTQ4YWE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wm#"/>
  <p:tag name="KSO_WM_TEMPLATE_CATEGORY" val="custom"/>
  <p:tag name="KSO_WM_TEMPLATE_INDEX" val="20205081"/>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wm#"/>
  <p:tag name="KSO_WM_TEMPLATE_CATEGORY" val="custom"/>
  <p:tag name="KSO_WM_TEMPLATE_INDEX" val="20205081"/>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wm#"/>
  <p:tag name="KSO_WM_TEMPLATE_CATEGORY" val="custom"/>
  <p:tag name="KSO_WM_TEMPLATE_INDEX" val="20205081"/>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TAG_VERSION" val="1.0"/>
  <p:tag name="KSO_WM_BEAUTIFY_FLAG" val="#wm#"/>
  <p:tag name="KSO_WM_UNIT_TYPE" val="i"/>
  <p:tag name="KSO_WM_UNIT_ID" val="diagram334_3*i*0"/>
  <p:tag name="KSO_WM_TEMPLATE_CATEGORY" val="diagram"/>
  <p:tag name="KSO_WM_TEMPLATE_INDEX" val="334"/>
  <p:tag name="KSO_WM_UNIT_INDEX" val="0"/>
</p:tagLst>
</file>

<file path=ppt/tags/tag55.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6.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7.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1_1"/>
  <p:tag name="KSO_WM_UNIT_ID" val="diagram20187073_1*q_h_a*1_1_1"/>
  <p:tag name="KSO_WM_UNIT_LAYERLEVEL" val="1_1_1"/>
  <p:tag name="KSO_WM_UNIT_VALUE" val="9"/>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58.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1"/>
  <p:tag name="KSO_WM_UNIT_ID" val="diagram355_3*q_i*1_1"/>
  <p:tag name="KSO_WM_UNIT_CLEAR" val="1"/>
  <p:tag name="KSO_WM_UNIT_LAYERLEVEL" val="1_1"/>
  <p:tag name="KSO_WM_UNIT_LINE_FORE_SCHEMECOLOR_INDEX" val="13"/>
  <p:tag name="KSO_WM_UNIT_LINE_FILL_TYPE" val="2"/>
  <p:tag name="KSO_WM_UNIT_TEXT_FILL_FORE_SCHEMECOLOR_INDEX" val="2"/>
  <p:tag name="KSO_WM_UNIT_TEXT_FILL_TYPE" val="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3_1"/>
  <p:tag name="KSO_WM_UNIT_ID" val="diagram20187073_1*q_h_a*1_3_1"/>
  <p:tag name="KSO_WM_UNIT_LAYERLEVEL" val="1_1_1"/>
  <p:tag name="KSO_WM_UNIT_VALUE" val="13"/>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61.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2_1"/>
  <p:tag name="KSO_WM_UNIT_ID" val="diagram20187073_1*q_h_a*1_2_1"/>
  <p:tag name="KSO_WM_UNIT_LAYERLEVEL" val="1_1_1"/>
  <p:tag name="KSO_WM_UNIT_VALUE" val="12"/>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62.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5"/>
  <p:tag name="KSO_WM_UNIT_ID" val="diagram355_3*q_i*1_5"/>
  <p:tag name="KSO_WM_UNIT_CLEAR" val="1"/>
  <p:tag name="KSO_WM_UNIT_LAYERLEVEL" val="1_1"/>
  <p:tag name="KSO_WM_UNIT_FILL_FORE_SCHEMECOLOR_INDEX" val="7"/>
  <p:tag name="KSO_WM_UNIT_FILL_TYPE" val="1"/>
  <p:tag name="KSO_WM_UNIT_TEXT_FILL_FORE_SCHEMECOLOR_INDEX" val="2"/>
  <p:tag name="KSO_WM_UNIT_TEXT_FILL_TYPE"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2"/>
  <p:tag name="KSO_WM_UNIT_ID" val="diagram355_3*q_i*1_2"/>
  <p:tag name="KSO_WM_UNIT_CLEAR" val="1"/>
  <p:tag name="KSO_WM_UNIT_LAYERLEVEL" val="1_1"/>
  <p:tag name="KSO_WM_UNIT_FILL_FORE_SCHEMECOLOR_INDEX" val="6"/>
  <p:tag name="KSO_WM_UNIT_FILL_TYPE" val="1"/>
  <p:tag name="KSO_WM_UNIT_TEXT_FILL_FORE_SCHEMECOLOR_INDEX" val="2"/>
  <p:tag name="KSO_WM_UNIT_TEXT_FILL_TYPE" val="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7"/>
  <p:tag name="KSO_WM_UNIT_ID" val="diagram355_3*q_i*1_7"/>
  <p:tag name="KSO_WM_UNIT_CLEAR" val="1"/>
  <p:tag name="KSO_WM_UNIT_LAYERLEVEL" val="1_1"/>
  <p:tag name="KSO_WM_UNIT_FILL_FORE_SCHEMECOLOR_INDEX" val="5"/>
  <p:tag name="KSO_WM_UNIT_FILL_TYPE" val="1"/>
  <p:tag name="KSO_WM_UNIT_TEXT_FILL_FORE_SCHEMECOLOR_INDEX" val="2"/>
  <p:tag name="KSO_WM_UNIT_TEXT_FILL_TYPE"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3_1"/>
  <p:tag name="KSO_WM_UNIT_ID" val="diagram334_3*q_h_f*1_3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69.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7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2173</Words>
  <Application>WPS 演示</Application>
  <PresentationFormat>宽屏</PresentationFormat>
  <Paragraphs>200</Paragraphs>
  <Slides>18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Wingdings</vt:lpstr>
      <vt:lpstr>思源黑体 CN Light</vt:lpstr>
      <vt:lpstr>黑体</vt:lpstr>
      <vt:lpstr>微软雅黑</vt:lpstr>
      <vt:lpstr>思源黑体 CN Bold</vt:lpstr>
      <vt:lpstr>思源黑体 CN Medium</vt:lpstr>
      <vt:lpstr>思源黑体 CN Normal</vt:lpstr>
      <vt:lpstr>华文宋体</vt:lpstr>
      <vt:lpstr>Calibri</vt:lpstr>
      <vt:lpstr>华文细黑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A陈小渊</cp:lastModifiedBy>
  <cp:revision>501</cp:revision>
  <dcterms:created xsi:type="dcterms:W3CDTF">2019-06-19T02:08:00Z</dcterms:created>
  <dcterms:modified xsi:type="dcterms:W3CDTF">2024-09-30T06:42:06Z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66AD1FA1C67D4010AB819694EA79968A_13</vt:lpwstr>
  </property>
</Properties>
</file>