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457" r:id="rId5"/>
    <p:sldId id="4391" r:id="rId6"/>
    <p:sldId id="4458" r:id="rId7"/>
    <p:sldId id="4459" r:id="rId8"/>
    <p:sldId id="4463" r:id="rId9"/>
    <p:sldId id="4464" r:id="rId10"/>
    <p:sldId id="4465" r:id="rId11"/>
    <p:sldId id="4466" r:id="rId12"/>
    <p:sldId id="4467" r:id="rId13"/>
    <p:sldId id="4462" r:id="rId14"/>
    <p:sldId id="4442" r:id="rId15"/>
    <p:sldId id="4444" r:id="rId16"/>
    <p:sldId id="4452" r:id="rId17"/>
    <p:sldId id="4454" r:id="rId18"/>
    <p:sldId id="4453" r:id="rId19"/>
    <p:sldId id="4278" r:id="rId20"/>
    <p:sldId id="4272" r:id="rId21"/>
    <p:sldId id="270" r:id="rId22"/>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18.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19.png"/><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7.xml"/><Relationship Id="rId2" Type="http://schemas.openxmlformats.org/officeDocument/2006/relationships/image" Target="../media/image20.png"/><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838835"/>
          </a:xfrm>
          <a:prstGeom prst="rect">
            <a:avLst/>
          </a:prstGeom>
          <a:noFill/>
        </p:spPr>
        <p:txBody>
          <a:bodyPr wrap="square" rtlCol="0">
            <a:spAutoFit/>
          </a:bodyPr>
          <a:lstStyle/>
          <a:p>
            <a:pPr algn="ctr">
              <a:lnSpc>
                <a:spcPct val="90000"/>
              </a:lnSpc>
            </a:pPr>
            <a:r>
              <a:rPr lang="zh-CN" altLang="en-US" sz="54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两会解读之未来能源（空间巨大）</a:t>
            </a:r>
            <a:endParaRPr lang="zh-CN" altLang="en-US" sz="54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未来能源</a:t>
            </a:r>
            <a:r>
              <a:rPr lang="en-US" altLang="zh-CN" sz="2400" dirty="0">
                <a:solidFill>
                  <a:schemeClr val="bg1"/>
                </a:solidFill>
              </a:rPr>
              <a:t>——</a:t>
            </a:r>
            <a:r>
              <a:rPr lang="zh-CN" altLang="en-US" sz="2400" dirty="0">
                <a:solidFill>
                  <a:schemeClr val="bg1"/>
                </a:solidFill>
              </a:rPr>
              <a:t>新型储能</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433195" y="1143000"/>
            <a:ext cx="9607550" cy="4572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新型储能</a:t>
            </a:r>
            <a:endParaRPr lang="zh-CN" altLang="en-US" sz="2400" dirty="0">
              <a:solidFill>
                <a:schemeClr val="bg1"/>
              </a:solidFill>
            </a:endParaRPr>
          </a:p>
        </p:txBody>
      </p:sp>
      <p:pic>
        <p:nvPicPr>
          <p:cNvPr id="5" name="图片 4"/>
          <p:cNvPicPr>
            <a:picLocks noChangeAspect="1"/>
          </p:cNvPicPr>
          <p:nvPr/>
        </p:nvPicPr>
        <p:blipFill>
          <a:blip r:embed="rId1"/>
          <a:stretch>
            <a:fillRect/>
          </a:stretch>
        </p:blipFill>
        <p:spPr>
          <a:xfrm>
            <a:off x="2124075" y="1118235"/>
            <a:ext cx="7943850" cy="422529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风口狙击</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1271270" y="666750"/>
            <a:ext cx="9648825" cy="55245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83150" y="77470"/>
            <a:ext cx="3675380" cy="572770"/>
          </a:xfrm>
          <a:prstGeom prst="rect">
            <a:avLst/>
          </a:prstGeom>
          <a:noFill/>
        </p:spPr>
        <p:txBody>
          <a:bodyPr wrap="square" rtlCol="0">
            <a:noAutofit/>
          </a:bodyPr>
          <a:lstStyle/>
          <a:p>
            <a:r>
              <a:rPr lang="zh-CN" altLang="en-US" sz="2400" dirty="0">
                <a:solidFill>
                  <a:schemeClr val="bg1"/>
                </a:solidFill>
              </a:rPr>
              <a:t>两会特辑课堂</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952500" y="1000125"/>
            <a:ext cx="10287000" cy="485775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zh-CN" altLang="en-US" sz="2400" dirty="0">
                <a:solidFill>
                  <a:schemeClr val="bg1"/>
                </a:solidFill>
              </a:rPr>
              <a:t>脱水策略</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1290320" y="690245"/>
            <a:ext cx="9761220" cy="54768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en-US" altLang="zh-CN" sz="2400" dirty="0">
                <a:solidFill>
                  <a:schemeClr val="bg1"/>
                </a:solidFill>
              </a:rPr>
              <a:t>2026</a:t>
            </a:r>
            <a:r>
              <a:rPr lang="zh-CN" altLang="en-US" sz="2400" dirty="0">
                <a:solidFill>
                  <a:schemeClr val="bg1"/>
                </a:solidFill>
              </a:rPr>
              <a:t>年目标</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3547745" y="1080770"/>
            <a:ext cx="5396230" cy="46958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36160" y="189865"/>
            <a:ext cx="3472180" cy="460375"/>
          </a:xfrm>
          <a:prstGeom prst="rect">
            <a:avLst/>
          </a:prstGeom>
          <a:noFill/>
        </p:spPr>
        <p:txBody>
          <a:bodyPr wrap="square" rtlCol="0">
            <a:spAutoFit/>
          </a:bodyPr>
          <a:lstStyle/>
          <a:p>
            <a:r>
              <a:rPr lang="en-US" altLang="zh-CN" sz="2400" dirty="0">
                <a:solidFill>
                  <a:schemeClr val="bg1"/>
                </a:solidFill>
              </a:rPr>
              <a:t>2026</a:t>
            </a:r>
            <a:r>
              <a:rPr lang="zh-CN" altLang="en-US" sz="2400" dirty="0">
                <a:solidFill>
                  <a:schemeClr val="bg1"/>
                </a:solidFill>
              </a:rPr>
              <a:t>重要工作任务</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2708910" y="876300"/>
            <a:ext cx="6755130" cy="532193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两会解读</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595630" y="916305"/>
            <a:ext cx="5031740" cy="1609725"/>
          </a:xfrm>
          <a:prstGeom prst="rect">
            <a:avLst/>
          </a:prstGeom>
        </p:spPr>
      </p:pic>
      <p:pic>
        <p:nvPicPr>
          <p:cNvPr id="4" name="图片 3"/>
          <p:cNvPicPr>
            <a:picLocks noChangeAspect="1"/>
          </p:cNvPicPr>
          <p:nvPr/>
        </p:nvPicPr>
        <p:blipFill>
          <a:blip r:embed="rId2"/>
          <a:stretch>
            <a:fillRect/>
          </a:stretch>
        </p:blipFill>
        <p:spPr>
          <a:xfrm>
            <a:off x="6559550" y="915670"/>
            <a:ext cx="5287645" cy="5102860"/>
          </a:xfrm>
          <a:prstGeom prst="rect">
            <a:avLst/>
          </a:prstGeom>
        </p:spPr>
      </p:pic>
      <p:pic>
        <p:nvPicPr>
          <p:cNvPr id="5" name="图片 4"/>
          <p:cNvPicPr>
            <a:picLocks noChangeAspect="1"/>
          </p:cNvPicPr>
          <p:nvPr/>
        </p:nvPicPr>
        <p:blipFill>
          <a:blip r:embed="rId3"/>
          <a:stretch>
            <a:fillRect/>
          </a:stretch>
        </p:blipFill>
        <p:spPr>
          <a:xfrm>
            <a:off x="595630" y="2792095"/>
            <a:ext cx="5565775" cy="28479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未来能源</a:t>
            </a:r>
            <a:r>
              <a:rPr lang="en-US" altLang="zh-CN" sz="2400" dirty="0">
                <a:solidFill>
                  <a:schemeClr val="bg1"/>
                </a:solidFill>
              </a:rPr>
              <a:t>——</a:t>
            </a:r>
            <a:r>
              <a:rPr lang="zh-CN" altLang="en-US" sz="2400" dirty="0">
                <a:solidFill>
                  <a:schemeClr val="bg1"/>
                </a:solidFill>
              </a:rPr>
              <a:t>核聚变</a:t>
            </a:r>
            <a:endParaRPr lang="zh-CN" altLang="en-US" sz="2400" dirty="0">
              <a:solidFill>
                <a:schemeClr val="bg1"/>
              </a:solidFill>
            </a:endParaRPr>
          </a:p>
        </p:txBody>
      </p:sp>
      <p:sp>
        <p:nvSpPr>
          <p:cNvPr id="2" name="文本框 1"/>
          <p:cNvSpPr txBox="1"/>
          <p:nvPr/>
        </p:nvSpPr>
        <p:spPr>
          <a:xfrm>
            <a:off x="1094740" y="925195"/>
            <a:ext cx="10324465" cy="5048885"/>
          </a:xfrm>
          <a:prstGeom prst="rect">
            <a:avLst/>
          </a:prstGeom>
        </p:spPr>
        <p:txBody>
          <a:bodyPr>
            <a:noAutofit/>
            <a:extLst>
              <a:ext uri="{4A0BC546-FE56-4ADE-93B0-CB8AF2F6F144}">
                <wpsdc:textFrameExt xmlns:wpsdc="http://www.wps.cn/officeDocument/2022/drawingmlCustomData" type="text"/>
              </a:ext>
            </a:extLst>
          </a:bodyPr>
          <a:p>
            <a:pPr algn="l"/>
            <a:endParaRPr lang="zh-CN" altLang="en-US" sz="1800">
              <a:latin typeface="Arial" panose="020B0604020202020204" pitchFamily="34" charset="0"/>
              <a:ea typeface="微软雅黑" panose="020B0503020204020204" charset="-122"/>
            </a:endParaRPr>
          </a:p>
          <a:p>
            <a:pPr algn="l"/>
            <a:r>
              <a:rPr lang="zh-CN" altLang="en-US" dirty="0">
                <a:sym typeface="+mn-ea"/>
              </a:rPr>
              <a:t>据国家原子能机构官网</a:t>
            </a:r>
            <a:r>
              <a:rPr lang="en-US" altLang="zh-CN" dirty="0">
                <a:sym typeface="+mn-ea"/>
              </a:rPr>
              <a:t>3</a:t>
            </a:r>
            <a:r>
              <a:rPr lang="zh-CN" altLang="en-US" dirty="0">
                <a:sym typeface="+mn-ea"/>
              </a:rPr>
              <a:t>月</a:t>
            </a:r>
            <a:r>
              <a:rPr lang="en-US" altLang="zh-CN" dirty="0">
                <a:sym typeface="+mn-ea"/>
              </a:rPr>
              <a:t>12</a:t>
            </a:r>
            <a:r>
              <a:rPr lang="zh-CN" altLang="en-US" dirty="0">
                <a:sym typeface="+mn-ea"/>
              </a:rPr>
              <a:t>日发布的信息，</a:t>
            </a:r>
            <a:r>
              <a:rPr lang="en-US" altLang="zh-CN" dirty="0">
                <a:sym typeface="+mn-ea"/>
              </a:rPr>
              <a:t>3</a:t>
            </a:r>
            <a:r>
              <a:rPr lang="zh-CN" altLang="en-US" dirty="0">
                <a:sym typeface="+mn-ea"/>
              </a:rPr>
              <a:t>月</a:t>
            </a:r>
            <a:r>
              <a:rPr lang="en-US" altLang="zh-CN" dirty="0">
                <a:sym typeface="+mn-ea"/>
              </a:rPr>
              <a:t>10</a:t>
            </a:r>
            <a:r>
              <a:rPr lang="zh-CN" altLang="en-US" dirty="0">
                <a:sym typeface="+mn-ea"/>
              </a:rPr>
              <a:t>日，在法国巴黎举行的第二届核能峰会上，中国宣布加入《三倍核能宣言》。《三倍核能宣言》由法国等</a:t>
            </a:r>
            <a:r>
              <a:rPr lang="en-US" altLang="zh-CN" dirty="0">
                <a:sym typeface="+mn-ea"/>
              </a:rPr>
              <a:t>22</a:t>
            </a:r>
            <a:r>
              <a:rPr lang="zh-CN" altLang="en-US" dirty="0">
                <a:sym typeface="+mn-ea"/>
              </a:rPr>
              <a:t>个国家共同发起，核心目标是到</a:t>
            </a:r>
            <a:r>
              <a:rPr lang="en-US" altLang="zh-CN" dirty="0">
                <a:sym typeface="+mn-ea"/>
              </a:rPr>
              <a:t>2050</a:t>
            </a:r>
            <a:r>
              <a:rPr lang="zh-CN" altLang="en-US" dirty="0">
                <a:sym typeface="+mn-ea"/>
              </a:rPr>
              <a:t>年将全球核能装机增至</a:t>
            </a:r>
            <a:r>
              <a:rPr lang="en-US" altLang="zh-CN" dirty="0">
                <a:sym typeface="+mn-ea"/>
              </a:rPr>
              <a:t>2020</a:t>
            </a:r>
            <a:r>
              <a:rPr lang="zh-CN" altLang="en-US" dirty="0">
                <a:sym typeface="+mn-ea"/>
              </a:rPr>
              <a:t>年的三倍，以助力实现本世纪中叶左右全球净零排放，以及《巴黎协定》提出的全球温控目标。</a:t>
            </a:r>
            <a:endParaRPr lang="zh-CN" altLang="en-US" dirty="0">
              <a:sym typeface="+mn-ea"/>
            </a:endParaRPr>
          </a:p>
          <a:p>
            <a:pPr algn="l"/>
            <a:endParaRPr lang="zh-CN" altLang="en-US" dirty="0">
              <a:sym typeface="+mn-ea"/>
            </a:endParaRPr>
          </a:p>
          <a:p>
            <a:pPr algn="l"/>
            <a:r>
              <a:rPr lang="zh-CN" altLang="en-US" dirty="0">
                <a:sym typeface="+mn-ea"/>
              </a:rPr>
              <a:t>核聚变能源是</a:t>
            </a:r>
            <a:r>
              <a:rPr lang="en-US" altLang="zh-CN" dirty="0">
                <a:sym typeface="+mn-ea"/>
              </a:rPr>
              <a:t>“</a:t>
            </a:r>
            <a:r>
              <a:rPr lang="zh-CN" altLang="en-US" dirty="0">
                <a:sym typeface="+mn-ea"/>
              </a:rPr>
              <a:t>未来能源</a:t>
            </a:r>
            <a:r>
              <a:rPr lang="en-US" altLang="zh-CN" dirty="0">
                <a:sym typeface="+mn-ea"/>
              </a:rPr>
              <a:t>”</a:t>
            </a:r>
            <a:r>
              <a:rPr lang="zh-CN" altLang="en-US" dirty="0">
                <a:sym typeface="+mn-ea"/>
              </a:rPr>
              <a:t>的重要领域，</a:t>
            </a:r>
            <a:r>
              <a:rPr lang="en-US" altLang="zh-CN" dirty="0">
                <a:sym typeface="+mn-ea"/>
              </a:rPr>
              <a:t>“</a:t>
            </a:r>
            <a:r>
              <a:rPr lang="zh-CN" altLang="en-US" dirty="0">
                <a:sym typeface="+mn-ea"/>
              </a:rPr>
              <a:t>十五五</a:t>
            </a:r>
            <a:r>
              <a:rPr lang="en-US" altLang="zh-CN" dirty="0">
                <a:sym typeface="+mn-ea"/>
              </a:rPr>
              <a:t>”</a:t>
            </a:r>
            <a:r>
              <a:rPr lang="zh-CN" altLang="en-US" dirty="0">
                <a:sym typeface="+mn-ea"/>
              </a:rPr>
              <a:t>规划建议明确提出，前瞻布局未来产业，推动氢能和核聚变能等成为新的经济增长点。写入政府工作报告意味着国家层面战略认可，有望促进核聚变加速走向工程化。</a:t>
            </a:r>
            <a:endParaRPr lang="zh-CN" altLang="en-US" dirty="0">
              <a:sym typeface="+mn-ea"/>
            </a:endParaRPr>
          </a:p>
          <a:p>
            <a:pPr algn="l"/>
            <a:endParaRPr lang="zh-CN" altLang="en-US" dirty="0">
              <a:sym typeface="+mn-ea"/>
            </a:endParaRPr>
          </a:p>
          <a:p>
            <a:pPr algn="l"/>
            <a:r>
              <a:rPr lang="zh-CN" altLang="en-US" dirty="0">
                <a:sym typeface="+mn-ea"/>
              </a:rPr>
              <a:t>人类社会可利用的能源形式可分为热能、电能、化学能、机械能、光能和核能六类，虽然也有潮汐能、地热能等能源，但从表现形式上仍可归为以上六种能源。各种能源形式中，只有核能中的核聚变能同时具备</a:t>
            </a:r>
            <a:r>
              <a:rPr lang="en-US" altLang="zh-CN" dirty="0">
                <a:sym typeface="+mn-ea"/>
              </a:rPr>
              <a:t>“</a:t>
            </a:r>
            <a:r>
              <a:rPr lang="zh-CN" altLang="en-US" dirty="0">
                <a:sym typeface="+mn-ea"/>
              </a:rPr>
              <a:t>接近无限能源</a:t>
            </a:r>
            <a:r>
              <a:rPr lang="en-US" altLang="zh-CN" dirty="0">
                <a:sym typeface="+mn-ea"/>
              </a:rPr>
              <a:t>”</a:t>
            </a:r>
            <a:r>
              <a:rPr lang="zh-CN" altLang="en-US" dirty="0">
                <a:sym typeface="+mn-ea"/>
              </a:rPr>
              <a:t>的潜力和能量密度高、原料来源相对广泛、环境影响极小、部署位置灵活等开发优势，因此被广泛认为是</a:t>
            </a:r>
            <a:r>
              <a:rPr lang="en-US" altLang="zh-CN" dirty="0">
                <a:sym typeface="+mn-ea"/>
              </a:rPr>
              <a:t>“</a:t>
            </a:r>
            <a:r>
              <a:rPr lang="zh-CN" altLang="en-US" dirty="0">
                <a:sym typeface="+mn-ea"/>
              </a:rPr>
              <a:t>能源问题的终极答案</a:t>
            </a:r>
            <a:r>
              <a:rPr lang="en-US" altLang="zh-CN" dirty="0">
                <a:sym typeface="+mn-ea"/>
              </a:rPr>
              <a:t>”</a:t>
            </a:r>
            <a:r>
              <a:rPr lang="zh-CN" altLang="en-US" dirty="0">
                <a:sym typeface="+mn-ea"/>
              </a:rPr>
              <a:t>或者</a:t>
            </a:r>
            <a:r>
              <a:rPr lang="en-US" altLang="zh-CN" dirty="0">
                <a:sym typeface="+mn-ea"/>
              </a:rPr>
              <a:t>“</a:t>
            </a:r>
            <a:r>
              <a:rPr lang="zh-CN" altLang="en-US" dirty="0">
                <a:sym typeface="+mn-ea"/>
              </a:rPr>
              <a:t>终极能源</a:t>
            </a:r>
            <a:r>
              <a:rPr lang="en-US" altLang="zh-CN" dirty="0">
                <a:sym typeface="+mn-ea"/>
              </a:rPr>
              <a:t>”</a:t>
            </a:r>
            <a:r>
              <a:rPr lang="zh-CN" altLang="en-US" dirty="0">
                <a:sym typeface="+mn-ea"/>
              </a:rPr>
              <a:t>。</a:t>
            </a:r>
            <a:endParaRPr lang="zh-CN" altLang="en-US" dirty="0">
              <a:sym typeface="+mn-ea"/>
            </a:endParaRPr>
          </a:p>
          <a:p>
            <a:pPr algn="l"/>
            <a:endParaRPr lang="zh-CN" altLang="en-US" dirty="0">
              <a:sym typeface="+mn-ea"/>
            </a:endParaRPr>
          </a:p>
          <a:p>
            <a:pPr algn="l"/>
            <a:endParaRPr lang="zh-CN" altLang="en-US" dirty="0">
              <a:sym typeface="+mn-ea"/>
            </a:endParaRPr>
          </a:p>
          <a:p>
            <a:pPr algn="l"/>
            <a:endParaRPr lang="zh-CN" altLang="en-US" dirty="0">
              <a:sym typeface="+mn-ea"/>
            </a:endParaRPr>
          </a:p>
          <a:p>
            <a:pPr algn="l"/>
            <a:endParaRPr lang="zh-CN" altLang="en-US" dirty="0"/>
          </a:p>
          <a:p>
            <a:pPr algn="l"/>
            <a:endParaRPr lang="zh-CN" altLang="en-US" sz="1800">
              <a:latin typeface="Arial" panose="020B0604020202020204" pitchFamily="34" charset="0"/>
              <a:ea typeface="微软雅黑" panose="020B0503020204020204"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核聚变</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905000" y="1166495"/>
            <a:ext cx="8382000" cy="45243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核聚变</a:t>
            </a:r>
            <a:endParaRPr lang="zh-CN" altLang="en-US" sz="2400" dirty="0">
              <a:solidFill>
                <a:schemeClr val="bg1"/>
              </a:solidFill>
            </a:endParaRPr>
          </a:p>
        </p:txBody>
      </p:sp>
      <p:sp>
        <p:nvSpPr>
          <p:cNvPr id="2" name="文本框 1"/>
          <p:cNvSpPr txBox="1"/>
          <p:nvPr/>
        </p:nvSpPr>
        <p:spPr>
          <a:xfrm>
            <a:off x="972185" y="897255"/>
            <a:ext cx="9570085" cy="5237480"/>
          </a:xfrm>
          <a:prstGeom prst="rect">
            <a:avLst/>
          </a:prstGeom>
        </p:spPr>
        <p:txBody>
          <a:bodyPr>
            <a:noAutofit/>
            <a:extLst>
              <a:ext uri="{4A0BC546-FE56-4ADE-93B0-CB8AF2F6F144}">
                <wpsdc:textFrameExt xmlns:wpsdc="http://www.wps.cn/officeDocument/2022/drawingmlCustomData" type="text"/>
              </a:ext>
            </a:extLst>
          </a:bodyPr>
          <a:p>
            <a:pPr algn="l"/>
            <a:r>
              <a:rPr lang="zh-CN" altLang="en-US" sz="1800">
                <a:latin typeface="Arial" panose="020B0604020202020204" pitchFamily="34" charset="0"/>
                <a:ea typeface="微软雅黑" panose="020B0503020204020204" charset="-122"/>
              </a:rPr>
              <a:t>目前核聚变行业的市场空间主要来自科研机构和商业公司实验装置带来的工程建设和设备需求，预计</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十五五</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和</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十六五</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期间，核聚变装置每年的投资规模合计在</a:t>
            </a:r>
            <a:r>
              <a:rPr lang="en-US" altLang="zh-CN" sz="1800">
                <a:latin typeface="Arial" panose="020B0604020202020204" pitchFamily="34" charset="0"/>
                <a:ea typeface="微软雅黑" panose="020B0503020204020204" charset="-122"/>
              </a:rPr>
              <a:t>200 </a:t>
            </a:r>
            <a:r>
              <a:rPr lang="zh-CN" altLang="en-US" sz="1800">
                <a:latin typeface="Arial" panose="020B0604020202020204" pitchFamily="34" charset="0"/>
                <a:ea typeface="微软雅黑" panose="020B0503020204020204" charset="-122"/>
              </a:rPr>
              <a:t>亿元左右，有望带动产业链上下游</a:t>
            </a:r>
            <a:r>
              <a:rPr lang="en-US" altLang="zh-CN" sz="1800">
                <a:latin typeface="Arial" panose="020B0604020202020204" pitchFamily="34" charset="0"/>
                <a:ea typeface="微软雅黑" panose="020B0503020204020204" charset="-122"/>
              </a:rPr>
              <a:t>500 </a:t>
            </a:r>
            <a:r>
              <a:rPr lang="zh-CN" altLang="en-US" sz="1800">
                <a:latin typeface="Arial" panose="020B0604020202020204" pitchFamily="34" charset="0"/>
                <a:ea typeface="微软雅黑" panose="020B0503020204020204" charset="-122"/>
              </a:rPr>
              <a:t>亿元规模的市场空间，同时行业正处于加速发展阶段，未来行业资本开支有望进一步提速。长期来看，聚变电站有望接力三代、四代核电，并在我国</a:t>
            </a:r>
            <a:r>
              <a:rPr lang="en-US" altLang="zh-CN" sz="1800">
                <a:latin typeface="Arial" panose="020B0604020202020204" pitchFamily="34" charset="0"/>
                <a:ea typeface="微软雅黑" panose="020B0503020204020204" charset="-122"/>
              </a:rPr>
              <a:t>2060 </a:t>
            </a:r>
            <a:r>
              <a:rPr lang="zh-CN" altLang="en-US" sz="1800">
                <a:latin typeface="Arial" panose="020B0604020202020204" pitchFamily="34" charset="0"/>
                <a:ea typeface="微软雅黑" panose="020B0503020204020204" charset="-122"/>
              </a:rPr>
              <a:t>年实现</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碳中和</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目标、建成新型电力系统后，成为能源系统下一阶段的主力军。我们估算聚变电站要实现与当前裂变电站同等收益水平，投资强度需要降低到</a:t>
            </a:r>
            <a:r>
              <a:rPr lang="en-US" altLang="zh-CN" sz="1800">
                <a:latin typeface="Arial" panose="020B0604020202020204" pitchFamily="34" charset="0"/>
                <a:ea typeface="微软雅黑" panose="020B0503020204020204" charset="-122"/>
              </a:rPr>
              <a:t>3-4 </a:t>
            </a:r>
            <a:r>
              <a:rPr lang="zh-CN" altLang="en-US" sz="1800">
                <a:latin typeface="Arial" panose="020B0604020202020204" pitchFamily="34" charset="0"/>
                <a:ea typeface="微软雅黑" panose="020B0503020204020204" charset="-122"/>
              </a:rPr>
              <a:t>万元</a:t>
            </a:r>
            <a:r>
              <a:rPr lang="en-US" altLang="zh-CN" sz="1800">
                <a:latin typeface="Arial" panose="020B0604020202020204" pitchFamily="34" charset="0"/>
                <a:ea typeface="微软雅黑" panose="020B0503020204020204" charset="-122"/>
              </a:rPr>
              <a:t>/</a:t>
            </a:r>
            <a:r>
              <a:rPr lang="zh-CN" altLang="en-US" sz="1800">
                <a:latin typeface="Arial" panose="020B0604020202020204" pitchFamily="34" charset="0"/>
                <a:ea typeface="微软雅黑" panose="020B0503020204020204" charset="-122"/>
              </a:rPr>
              <a:t>千瓦。假设聚变电站未来替代我国</a:t>
            </a:r>
            <a:r>
              <a:rPr lang="en-US" altLang="zh-CN" sz="1800">
                <a:latin typeface="Arial" panose="020B0604020202020204" pitchFamily="34" charset="0"/>
                <a:ea typeface="微软雅黑" panose="020B0503020204020204" charset="-122"/>
              </a:rPr>
              <a:t>20%</a:t>
            </a:r>
            <a:r>
              <a:rPr lang="zh-CN" altLang="en-US" sz="1800">
                <a:latin typeface="Arial" panose="020B0604020202020204" pitchFamily="34" charset="0"/>
                <a:ea typeface="微软雅黑" panose="020B0503020204020204" charset="-122"/>
              </a:rPr>
              <a:t>的总发电量，仅按照</a:t>
            </a:r>
            <a:r>
              <a:rPr lang="en-US" altLang="zh-CN" sz="1800">
                <a:latin typeface="Arial" panose="020B0604020202020204" pitchFamily="34" charset="0"/>
                <a:ea typeface="微软雅黑" panose="020B0503020204020204" charset="-122"/>
              </a:rPr>
              <a:t>2025 </a:t>
            </a:r>
            <a:r>
              <a:rPr lang="zh-CN" altLang="en-US" sz="1800">
                <a:latin typeface="Arial" panose="020B0604020202020204" pitchFamily="34" charset="0"/>
                <a:ea typeface="微软雅黑" panose="020B0503020204020204" charset="-122"/>
              </a:rPr>
              <a:t>年我国总发电量</a:t>
            </a:r>
            <a:r>
              <a:rPr lang="en-US" altLang="zh-CN" sz="1800">
                <a:latin typeface="Arial" panose="020B0604020202020204" pitchFamily="34" charset="0"/>
                <a:ea typeface="微软雅黑" panose="020B0503020204020204" charset="-122"/>
              </a:rPr>
              <a:t>10.37 </a:t>
            </a:r>
            <a:r>
              <a:rPr lang="zh-CN" altLang="en-US" sz="1800">
                <a:latin typeface="Arial" panose="020B0604020202020204" pitchFamily="34" charset="0"/>
                <a:ea typeface="微软雅黑" panose="020B0503020204020204" charset="-122"/>
              </a:rPr>
              <a:t>万亿千瓦时计算，预计聚变电站总体市场空间将达到</a:t>
            </a:r>
            <a:r>
              <a:rPr lang="en-US" altLang="zh-CN" sz="1800">
                <a:latin typeface="Arial" panose="020B0604020202020204" pitchFamily="34" charset="0"/>
                <a:ea typeface="微软雅黑" panose="020B0503020204020204" charset="-122"/>
              </a:rPr>
              <a:t>8-10 </a:t>
            </a:r>
            <a:r>
              <a:rPr lang="zh-CN" altLang="en-US" sz="1800">
                <a:latin typeface="Arial" panose="020B0604020202020204" pitchFamily="34" charset="0"/>
                <a:ea typeface="微软雅黑" panose="020B0503020204020204" charset="-122"/>
              </a:rPr>
              <a:t>万亿元。</a:t>
            </a:r>
            <a:endParaRPr lang="zh-CN" altLang="en-US" sz="1800">
              <a:latin typeface="Arial" panose="020B0604020202020204" pitchFamily="34" charset="0"/>
              <a:ea typeface="微软雅黑" panose="020B0503020204020204" charset="-122"/>
            </a:endParaRPr>
          </a:p>
          <a:p>
            <a:pPr algn="l"/>
            <a:endParaRPr lang="zh-CN" altLang="en-US" sz="1800">
              <a:latin typeface="Arial" panose="020B0604020202020204" pitchFamily="34" charset="0"/>
              <a:ea typeface="微软雅黑" panose="020B0503020204020204" charset="-122"/>
            </a:endParaRPr>
          </a:p>
          <a:p>
            <a:pPr algn="l"/>
            <a:r>
              <a:rPr lang="zh-CN" altLang="en-US" sz="1800">
                <a:latin typeface="Arial" panose="020B0604020202020204" pitchFamily="34" charset="0"/>
                <a:ea typeface="微软雅黑" panose="020B0503020204020204" charset="-122"/>
              </a:rPr>
              <a:t>核聚变相关公司：精达股份、广大特材、中核科技</a:t>
            </a:r>
            <a:endParaRPr lang="zh-CN" altLang="en-US" sz="1800">
              <a:latin typeface="Arial" panose="020B0604020202020204" pitchFamily="34" charset="0"/>
              <a:ea typeface="微软雅黑" panose="020B0503020204020204"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氢能源</a:t>
            </a:r>
            <a:endParaRPr lang="zh-CN" altLang="en-US" sz="2400" dirty="0">
              <a:solidFill>
                <a:schemeClr val="bg1"/>
              </a:solidFill>
            </a:endParaRPr>
          </a:p>
        </p:txBody>
      </p:sp>
      <p:sp>
        <p:nvSpPr>
          <p:cNvPr id="2" name="文本框 1"/>
          <p:cNvSpPr txBox="1"/>
          <p:nvPr/>
        </p:nvSpPr>
        <p:spPr>
          <a:xfrm>
            <a:off x="972185" y="897255"/>
            <a:ext cx="9570085" cy="5237480"/>
          </a:xfrm>
          <a:prstGeom prst="rect">
            <a:avLst/>
          </a:prstGeom>
        </p:spPr>
        <p:txBody>
          <a:bodyPr>
            <a:noAutofit/>
            <a:extLst>
              <a:ext uri="{4A0BC546-FE56-4ADE-93B0-CB8AF2F6F144}">
                <wpsdc:textFrameExt xmlns:wpsdc="http://www.wps.cn/officeDocument/2022/drawingmlCustomData" type="text"/>
              </a:ext>
            </a:extLst>
          </a:bodyPr>
          <a:p>
            <a:pPr algn="l"/>
            <a:r>
              <a:rPr lang="zh-CN" altLang="en-US" sz="1600">
                <a:latin typeface="Arial" panose="020B0604020202020204" pitchFamily="34" charset="0"/>
                <a:ea typeface="微软雅黑" panose="020B0503020204020204" charset="-122"/>
              </a:rPr>
              <a:t>驱动碳中和的清洁能源基石与未来支柱氢能作为一种可再生的、清洁高效的二次能源具有诸多优势。</a:t>
            </a:r>
            <a:r>
              <a:rPr lang="en-US" altLang="zh-CN" sz="1600">
                <a:latin typeface="Arial" panose="020B0604020202020204" pitchFamily="34" charset="0"/>
                <a:ea typeface="微软雅黑" panose="020B0503020204020204" charset="-122"/>
              </a:rPr>
              <a:t> </a:t>
            </a:r>
            <a:r>
              <a:rPr lang="zh-CN" altLang="en-US" sz="1600">
                <a:latin typeface="Arial" panose="020B0604020202020204" pitchFamily="34" charset="0"/>
                <a:ea typeface="微软雅黑" panose="020B0503020204020204" charset="-122"/>
              </a:rPr>
              <a:t>其具有储量大、转化效率高、没有温室气体排放、便于贮存和运输且安全性高等优势，是实现能源转型与碳中和的重要能源。氢燃烧的唯一副产品是水，真正实现了</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零碳排放</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的清洁循环，因此氢能被国际能源署（</a:t>
            </a:r>
            <a:r>
              <a:rPr lang="en-US" altLang="zh-CN" sz="1600">
                <a:latin typeface="Arial" panose="020B0604020202020204" pitchFamily="34" charset="0"/>
                <a:ea typeface="微软雅黑" panose="020B0503020204020204" charset="-122"/>
              </a:rPr>
              <a:t>IEA</a:t>
            </a:r>
            <a:r>
              <a:rPr lang="zh-CN" altLang="en-US" sz="1600">
                <a:latin typeface="Arial" panose="020B0604020202020204" pitchFamily="34" charset="0"/>
                <a:ea typeface="微软雅黑" panose="020B0503020204020204" charset="-122"/>
              </a:rPr>
              <a:t>）誉为</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未来能源系统的基石</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a:t>
            </a:r>
            <a:endParaRPr lang="zh-CN" altLang="en-US"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氢能作为可再生能源大规模长周期储存的最佳途径，在满足大容量长周期储能需求、经济性、可再生资源利用以及与电网互补等方面都展现出显著优势。随着技术进步和政策支持，氢能有望在未来的能源系统中发挥越来越重要的作用，推动能源结构的清洁化转型，为实现碳中和目标做出重要贡献。</a:t>
            </a:r>
            <a:endParaRPr lang="zh-CN" altLang="en-US" sz="1600">
              <a:latin typeface="Arial" panose="020B0604020202020204" pitchFamily="34" charset="0"/>
              <a:ea typeface="微软雅黑" panose="020B0503020204020204" charset="-122"/>
            </a:endParaRPr>
          </a:p>
        </p:txBody>
      </p:sp>
      <p:pic>
        <p:nvPicPr>
          <p:cNvPr id="4" name="图片 3"/>
          <p:cNvPicPr>
            <a:picLocks noChangeAspect="1"/>
          </p:cNvPicPr>
          <p:nvPr/>
        </p:nvPicPr>
        <p:blipFill>
          <a:blip r:embed="rId1"/>
          <a:stretch>
            <a:fillRect/>
          </a:stretch>
        </p:blipFill>
        <p:spPr>
          <a:xfrm>
            <a:off x="2058670" y="2742565"/>
            <a:ext cx="7867650" cy="339280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未来能源</a:t>
            </a:r>
            <a:endParaRPr lang="zh-CN" altLang="en-US" sz="2400" dirty="0">
              <a:solidFill>
                <a:schemeClr val="bg1"/>
              </a:solidFill>
            </a:endParaRPr>
          </a:p>
        </p:txBody>
      </p:sp>
      <p:sp>
        <p:nvSpPr>
          <p:cNvPr id="2" name="文本框 1"/>
          <p:cNvSpPr txBox="1"/>
          <p:nvPr/>
        </p:nvSpPr>
        <p:spPr>
          <a:xfrm>
            <a:off x="764540" y="897255"/>
            <a:ext cx="5506085" cy="5237480"/>
          </a:xfrm>
          <a:prstGeom prst="rect">
            <a:avLst/>
          </a:prstGeom>
        </p:spPr>
        <p:txBody>
          <a:bodyPr>
            <a:noAutofit/>
            <a:extLst>
              <a:ext uri="{4A0BC546-FE56-4ADE-93B0-CB8AF2F6F144}">
                <wpsdc:textFrameExt xmlns:wpsdc="http://www.wps.cn/officeDocument/2022/drawingmlCustomData" type="text"/>
              </a:ext>
            </a:extLst>
          </a:bodyPr>
          <a:p>
            <a:pPr algn="l"/>
            <a:r>
              <a:rPr lang="zh-CN" altLang="en-US" sz="1600">
                <a:latin typeface="Arial" panose="020B0604020202020204" pitchFamily="34" charset="0"/>
                <a:ea typeface="微软雅黑" panose="020B0503020204020204" charset="-122"/>
              </a:rPr>
              <a:t>我国氢能产业的发展按不同阶段划分如下：</a:t>
            </a:r>
            <a:r>
              <a:rPr lang="en-US" altLang="zh-CN" sz="1600">
                <a:latin typeface="Arial" panose="020B0604020202020204" pitchFamily="34" charset="0"/>
                <a:ea typeface="微软雅黑" panose="020B0503020204020204" charset="-122"/>
              </a:rPr>
              <a:t>2006</a:t>
            </a:r>
            <a:r>
              <a:rPr lang="zh-CN" altLang="en-US" sz="1600">
                <a:latin typeface="Arial" panose="020B0604020202020204" pitchFamily="34" charset="0"/>
                <a:ea typeface="微软雅黑" panose="020B0503020204020204" charset="-122"/>
              </a:rPr>
              <a:t>年前属于氢能政策萌芽阶段；</a:t>
            </a:r>
            <a:r>
              <a:rPr lang="en-US" altLang="zh-CN" sz="1600">
                <a:latin typeface="Arial" panose="020B0604020202020204" pitchFamily="34" charset="0"/>
                <a:ea typeface="微软雅黑" panose="020B0503020204020204" charset="-122"/>
              </a:rPr>
              <a:t>2006</a:t>
            </a:r>
            <a:r>
              <a:rPr lang="zh-CN" altLang="en-US" sz="1600">
                <a:latin typeface="Arial" panose="020B0604020202020204" pitchFamily="34" charset="0"/>
                <a:ea typeface="微软雅黑" panose="020B0503020204020204" charset="-122"/>
              </a:rPr>
              <a:t>年</a:t>
            </a:r>
            <a:r>
              <a:rPr lang="en-US" altLang="zh-CN" sz="1600">
                <a:latin typeface="Arial" panose="020B0604020202020204" pitchFamily="34" charset="0"/>
                <a:ea typeface="微软雅黑" panose="020B0503020204020204" charset="-122"/>
              </a:rPr>
              <a:t>-2016</a:t>
            </a:r>
            <a:r>
              <a:rPr lang="zh-CN" altLang="en-US" sz="1600">
                <a:latin typeface="Arial" panose="020B0604020202020204" pitchFamily="34" charset="0"/>
                <a:ea typeface="微软雅黑" panose="020B0503020204020204" charset="-122"/>
              </a:rPr>
              <a:t>年，经过前期初步探索后，逐步形成以燃料电池、氢动力汽车为应用场景的氢能源政策支持体系；</a:t>
            </a:r>
            <a:r>
              <a:rPr lang="en-US" altLang="zh-CN" sz="1600">
                <a:latin typeface="Arial" panose="020B0604020202020204" pitchFamily="34" charset="0"/>
                <a:ea typeface="微软雅黑" panose="020B0503020204020204" charset="-122"/>
              </a:rPr>
              <a:t>2016</a:t>
            </a:r>
            <a:r>
              <a:rPr lang="zh-CN" altLang="en-US" sz="1600">
                <a:latin typeface="Arial" panose="020B0604020202020204" pitchFamily="34" charset="0"/>
                <a:ea typeface="微软雅黑" panose="020B0503020204020204" charset="-122"/>
              </a:rPr>
              <a:t>年</a:t>
            </a:r>
            <a:r>
              <a:rPr lang="en-US" altLang="zh-CN" sz="1600">
                <a:latin typeface="Arial" panose="020B0604020202020204" pitchFamily="34" charset="0"/>
                <a:ea typeface="微软雅黑" panose="020B0503020204020204" charset="-122"/>
              </a:rPr>
              <a:t>-202 1</a:t>
            </a:r>
            <a:r>
              <a:rPr lang="zh-CN" altLang="en-US" sz="1600">
                <a:latin typeface="Arial" panose="020B0604020202020204" pitchFamily="34" charset="0"/>
                <a:ea typeface="微软雅黑" panose="020B0503020204020204" charset="-122"/>
              </a:rPr>
              <a:t>年，随着我国</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双碳</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目标的确定，氢能领域迎来了发展高潮；</a:t>
            </a:r>
            <a:r>
              <a:rPr lang="en-US" altLang="zh-CN" sz="1600">
                <a:latin typeface="Arial" panose="020B0604020202020204" pitchFamily="34" charset="0"/>
                <a:ea typeface="微软雅黑" panose="020B0503020204020204" charset="-122"/>
              </a:rPr>
              <a:t>2022</a:t>
            </a:r>
            <a:r>
              <a:rPr lang="zh-CN" altLang="en-US" sz="1600">
                <a:latin typeface="Arial" panose="020B0604020202020204" pitchFamily="34" charset="0"/>
                <a:ea typeface="微软雅黑" panose="020B0503020204020204" charset="-122"/>
              </a:rPr>
              <a:t>年，《氢能产业发展中长期规划（</a:t>
            </a:r>
            <a:r>
              <a:rPr lang="en-US" altLang="zh-CN" sz="1600">
                <a:latin typeface="Arial" panose="020B0604020202020204" pitchFamily="34" charset="0"/>
                <a:ea typeface="微软雅黑" panose="020B0503020204020204" charset="-122"/>
              </a:rPr>
              <a:t>2021~2035</a:t>
            </a:r>
            <a:r>
              <a:rPr lang="zh-CN" altLang="en-US" sz="1600">
                <a:latin typeface="Arial" panose="020B0604020202020204" pitchFamily="34" charset="0"/>
                <a:ea typeface="微软雅黑" panose="020B0503020204020204" charset="-122"/>
              </a:rPr>
              <a:t>年）》的发布标志着氢能产业进入全产业链快速发展阶段。</a:t>
            </a:r>
            <a:r>
              <a:rPr lang="en-US" altLang="zh-CN" sz="1600">
                <a:latin typeface="Arial" panose="020B0604020202020204" pitchFamily="34" charset="0"/>
                <a:ea typeface="微软雅黑" panose="020B0503020204020204" charset="-122"/>
              </a:rPr>
              <a:t>2025</a:t>
            </a:r>
            <a:r>
              <a:rPr lang="zh-CN" altLang="en-US" sz="1600">
                <a:latin typeface="Arial" panose="020B0604020202020204" pitchFamily="34" charset="0"/>
                <a:ea typeface="微软雅黑" panose="020B0503020204020204" charset="-122"/>
              </a:rPr>
              <a:t>年前后，是氢能规模化发展的一个关键时点。</a:t>
            </a:r>
            <a:endParaRPr lang="zh-CN" altLang="en-US" sz="1600">
              <a:latin typeface="Arial" panose="020B0604020202020204" pitchFamily="34" charset="0"/>
              <a:ea typeface="微软雅黑" panose="020B0503020204020204" charset="-122"/>
            </a:endParaRPr>
          </a:p>
          <a:p>
            <a:pPr algn="l"/>
            <a:endParaRPr lang="zh-CN" altLang="en-US" sz="1600">
              <a:latin typeface="Arial" panose="020B0604020202020204" pitchFamily="34" charset="0"/>
              <a:ea typeface="微软雅黑" panose="020B0503020204020204" charset="-122"/>
            </a:endParaRPr>
          </a:p>
          <a:p>
            <a:pPr algn="l"/>
            <a:r>
              <a:rPr lang="zh-CN" altLang="en-US" sz="1600">
                <a:latin typeface="Arial" panose="020B0604020202020204" pitchFamily="34" charset="0"/>
                <a:ea typeface="微软雅黑" panose="020B0503020204020204" charset="-122"/>
              </a:rPr>
              <a:t>回顾</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十四五</a:t>
            </a:r>
            <a:r>
              <a:rPr lang="en-US" altLang="zh-CN" sz="1600">
                <a:latin typeface="Arial" panose="020B0604020202020204" pitchFamily="34" charset="0"/>
                <a:ea typeface="微软雅黑" panose="020B0503020204020204" charset="-122"/>
              </a:rPr>
              <a:t>”</a:t>
            </a:r>
            <a:r>
              <a:rPr lang="zh-CN" altLang="en-US" sz="1600">
                <a:latin typeface="Arial" panose="020B0604020202020204" pitchFamily="34" charset="0"/>
                <a:ea typeface="微软雅黑" panose="020B0503020204020204" charset="-122"/>
              </a:rPr>
              <a:t>时期，在制氢方面，绿电制氢项目遍地开花，成本下降趋势明显；在储氢方面，多元技术同步推进，存储效率显著提升；在输氢方面，多地积极开展管网输氢示范项目；在用氢方面，交通领域率先突破，化工领域前景广阔。我国氢能产业已经实现技术和产业链自主可控，形成一定产业规模，具备加速推广条件。</a:t>
            </a:r>
            <a:endParaRPr lang="zh-CN" altLang="en-US" sz="1600">
              <a:latin typeface="Arial" panose="020B0604020202020204" pitchFamily="34" charset="0"/>
              <a:ea typeface="微软雅黑" panose="020B0503020204020204" charset="-122"/>
            </a:endParaRPr>
          </a:p>
        </p:txBody>
      </p:sp>
      <p:pic>
        <p:nvPicPr>
          <p:cNvPr id="4" name="图片 3"/>
          <p:cNvPicPr>
            <a:picLocks noChangeAspect="1"/>
          </p:cNvPicPr>
          <p:nvPr/>
        </p:nvPicPr>
        <p:blipFill>
          <a:blip r:embed="rId1"/>
          <a:stretch>
            <a:fillRect/>
          </a:stretch>
        </p:blipFill>
        <p:spPr>
          <a:xfrm>
            <a:off x="6879590" y="897255"/>
            <a:ext cx="4835525" cy="474345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wm#"/>
  <p:tag name="KSO_WM_TEMPLATE_CATEGORY" val="custom"/>
  <p:tag name="KSO_WM_TEMPLATE_INDEX" val="20205081"/>
</p:tagLst>
</file>

<file path=ppt/tags/tag18.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2.xml><?xml version="1.0" encoding="utf-8"?>
<p:tagLst xmlns:p="http://schemas.openxmlformats.org/presentationml/2006/main">
  <p:tag name="KSO_WM_UNIT_PLACING_PICTURE_USER_VIEWPORT" val="{&quot;height&quot;:520,&quot;width&quot;:24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2040</Words>
  <Application>WPS 演示</Application>
  <PresentationFormat>宽屏</PresentationFormat>
  <Paragraphs>104</Paragraphs>
  <Slides>19</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19</vt:i4>
      </vt:variant>
    </vt:vector>
  </HeadingPairs>
  <TitlesOfParts>
    <vt:vector size="31"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415</cp:revision>
  <dcterms:created xsi:type="dcterms:W3CDTF">2024-06-11T06:30:00Z</dcterms:created>
  <dcterms:modified xsi:type="dcterms:W3CDTF">2026-03-16T00:57:26Z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2052-12.1.0.25225</vt:lpwstr>
  </property>
</Properties>
</file>