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391" r:id="rId5"/>
    <p:sldId id="4458" r:id="rId6"/>
    <p:sldId id="4459" r:id="rId7"/>
    <p:sldId id="4463" r:id="rId8"/>
    <p:sldId id="4464" r:id="rId9"/>
    <p:sldId id="4465" r:id="rId10"/>
    <p:sldId id="4466" r:id="rId11"/>
    <p:sldId id="4467" r:id="rId12"/>
    <p:sldId id="4442" r:id="rId13"/>
    <p:sldId id="4444" r:id="rId14"/>
    <p:sldId id="4452" r:id="rId15"/>
    <p:sldId id="4454" r:id="rId16"/>
    <p:sldId id="4453" r:id="rId17"/>
    <p:sldId id="4278" r:id="rId18"/>
    <p:sldId id="4272"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8.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7.xml"/><Relationship Id="rId2" Type="http://schemas.openxmlformats.org/officeDocument/2006/relationships/image" Target="../media/image15.png"/><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838835"/>
          </a:xfrm>
          <a:prstGeom prst="rect">
            <a:avLst/>
          </a:prstGeom>
          <a:noFill/>
        </p:spPr>
        <p:txBody>
          <a:bodyPr wrap="square" rtlCol="0">
            <a:spAutoFit/>
          </a:bodyPr>
          <a:lstStyle/>
          <a:p>
            <a:pPr algn="ctr">
              <a:lnSpc>
                <a:spcPct val="90000"/>
              </a:lnSpc>
            </a:pPr>
            <a:r>
              <a:rPr lang="zh-CN" altLang="en-US" sz="54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两会解读之新兴产业</a:t>
            </a:r>
            <a:endParaRPr lang="zh-CN" altLang="en-US" sz="54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1271270" y="666750"/>
            <a:ext cx="9648825" cy="5524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83150" y="77470"/>
            <a:ext cx="3675380" cy="572770"/>
          </a:xfrm>
          <a:prstGeom prst="rect">
            <a:avLst/>
          </a:prstGeom>
          <a:noFill/>
        </p:spPr>
        <p:txBody>
          <a:bodyPr wrap="square" rtlCol="0">
            <a:noAutofit/>
          </a:bodyPr>
          <a:lstStyle/>
          <a:p>
            <a:r>
              <a:rPr lang="zh-CN" altLang="en-US" sz="2400" dirty="0">
                <a:solidFill>
                  <a:schemeClr val="bg1"/>
                </a:solidFill>
              </a:rPr>
              <a:t>两会特辑课堂</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952500" y="1000125"/>
            <a:ext cx="10287000" cy="4857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36160" y="189865"/>
            <a:ext cx="3472180" cy="460375"/>
          </a:xfrm>
          <a:prstGeom prst="rect">
            <a:avLst/>
          </a:prstGeom>
          <a:noFill/>
        </p:spPr>
        <p:txBody>
          <a:bodyPr wrap="square" rtlCol="0">
            <a:spAutoFit/>
          </a:bodyPr>
          <a:lstStyle/>
          <a:p>
            <a:r>
              <a:rPr lang="en-US" altLang="zh-CN" sz="2400" dirty="0">
                <a:solidFill>
                  <a:schemeClr val="bg1"/>
                </a:solidFill>
              </a:rPr>
              <a:t>2026</a:t>
            </a:r>
            <a:r>
              <a:rPr lang="zh-CN" altLang="en-US" sz="2400" dirty="0">
                <a:solidFill>
                  <a:schemeClr val="bg1"/>
                </a:solidFill>
              </a:rPr>
              <a:t>重要工作任务</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2708910" y="876300"/>
            <a:ext cx="6755130" cy="53219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两会解读</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595630" y="916305"/>
            <a:ext cx="5031740" cy="1609725"/>
          </a:xfrm>
          <a:prstGeom prst="rect">
            <a:avLst/>
          </a:prstGeom>
        </p:spPr>
      </p:pic>
      <p:pic>
        <p:nvPicPr>
          <p:cNvPr id="4" name="图片 3"/>
          <p:cNvPicPr>
            <a:picLocks noChangeAspect="1"/>
          </p:cNvPicPr>
          <p:nvPr/>
        </p:nvPicPr>
        <p:blipFill>
          <a:blip r:embed="rId2"/>
          <a:stretch>
            <a:fillRect/>
          </a:stretch>
        </p:blipFill>
        <p:spPr>
          <a:xfrm>
            <a:off x="6559550" y="915670"/>
            <a:ext cx="5287645" cy="5102860"/>
          </a:xfrm>
          <a:prstGeom prst="rect">
            <a:avLst/>
          </a:prstGeom>
        </p:spPr>
      </p:pic>
      <p:pic>
        <p:nvPicPr>
          <p:cNvPr id="5" name="图片 4"/>
          <p:cNvPicPr>
            <a:picLocks noChangeAspect="1"/>
          </p:cNvPicPr>
          <p:nvPr/>
        </p:nvPicPr>
        <p:blipFill>
          <a:blip r:embed="rId3"/>
          <a:stretch>
            <a:fillRect/>
          </a:stretch>
        </p:blipFill>
        <p:spPr>
          <a:xfrm>
            <a:off x="595630" y="2792095"/>
            <a:ext cx="5565775" cy="2847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sz="2400" dirty="0">
                <a:solidFill>
                  <a:schemeClr val="bg1"/>
                </a:solidFill>
              </a:rPr>
              <a:t>新兴产业</a:t>
            </a:r>
            <a:endParaRPr lang="zh-CN" sz="2400" dirty="0">
              <a:solidFill>
                <a:schemeClr val="bg1"/>
              </a:solidFill>
            </a:endParaRPr>
          </a:p>
        </p:txBody>
      </p:sp>
      <p:sp>
        <p:nvSpPr>
          <p:cNvPr id="2" name="文本框 1"/>
          <p:cNvSpPr txBox="1"/>
          <p:nvPr/>
        </p:nvSpPr>
        <p:spPr>
          <a:xfrm>
            <a:off x="1094740" y="925195"/>
            <a:ext cx="10324465" cy="5048885"/>
          </a:xfrm>
          <a:prstGeom prst="rect">
            <a:avLst/>
          </a:prstGeom>
        </p:spPr>
        <p:txBody>
          <a:bodyPr>
            <a:noAutofit/>
            <a:extLst>
              <a:ext uri="{4A0BC546-FE56-4ADE-93B0-CB8AF2F6F144}">
                <wpsdc:textFrameExt xmlns:wpsdc="http://www.wps.cn/officeDocument/2022/drawingmlCustomData" type="text"/>
              </a:ext>
            </a:extLst>
          </a:bodyPr>
          <a:p>
            <a:pPr algn="l"/>
            <a:endParaRPr lang="zh-CN" altLang="en-US" sz="1800">
              <a:latin typeface="Arial" panose="020B0604020202020204" pitchFamily="34" charset="0"/>
              <a:ea typeface="微软雅黑" panose="020B0503020204020204" charset="-122"/>
            </a:endParaRPr>
          </a:p>
          <a:p>
            <a:pPr algn="l"/>
            <a:endParaRPr lang="zh-CN" altLang="en-US" dirty="0">
              <a:sym typeface="+mn-ea"/>
            </a:endParaRPr>
          </a:p>
          <a:p>
            <a:pPr algn="l"/>
            <a:r>
              <a:rPr lang="zh-CN" altLang="en-US" dirty="0">
                <a:sym typeface="+mn-ea"/>
              </a:rPr>
              <a:t>工作报告提到了量子科技、具身智能、脑机接口，新兴产业代表发展未来，前景可观</a:t>
            </a:r>
            <a:endParaRPr lang="zh-CN" altLang="en-US" dirty="0">
              <a:sym typeface="+mn-ea"/>
            </a:endParaRPr>
          </a:p>
          <a:p>
            <a:pPr algn="l"/>
            <a:endParaRPr lang="zh-CN" altLang="en-US" dirty="0">
              <a:sym typeface="+mn-ea"/>
            </a:endParaRPr>
          </a:p>
          <a:p>
            <a:pPr algn="l"/>
            <a:endParaRPr lang="zh-CN" altLang="en-US" dirty="0">
              <a:sym typeface="+mn-ea"/>
            </a:endParaRPr>
          </a:p>
          <a:p>
            <a:pPr algn="l"/>
            <a:r>
              <a:rPr lang="zh-CN" altLang="en-US" dirty="0">
                <a:sym typeface="+mn-ea"/>
              </a:rPr>
              <a:t>智能经济：首次写入政府工作报告，打造智能经济新形态，深化拓展</a:t>
            </a:r>
            <a:r>
              <a:rPr lang="en-US" altLang="zh-CN" dirty="0">
                <a:sym typeface="+mn-ea"/>
              </a:rPr>
              <a:t>‘</a:t>
            </a:r>
            <a:r>
              <a:rPr lang="zh-CN" altLang="en-US" dirty="0">
                <a:sym typeface="+mn-ea"/>
              </a:rPr>
              <a:t>人工智能</a:t>
            </a:r>
            <a:r>
              <a:rPr lang="en-US" altLang="zh-CN" dirty="0">
                <a:sym typeface="+mn-ea"/>
              </a:rPr>
              <a:t>+’</a:t>
            </a:r>
            <a:r>
              <a:rPr lang="zh-CN" altLang="en-US" dirty="0">
                <a:sym typeface="+mn-ea"/>
              </a:rPr>
              <a:t>，促进新一代智能终端和智能体加快推广</a:t>
            </a:r>
            <a:endParaRPr lang="zh-CN" altLang="en-US" dirty="0">
              <a:sym typeface="+mn-ea"/>
            </a:endParaRPr>
          </a:p>
          <a:p>
            <a:pPr algn="l"/>
            <a:endParaRPr lang="zh-CN" altLang="en-US" dirty="0">
              <a:sym typeface="+mn-ea"/>
            </a:endParaRPr>
          </a:p>
          <a:p>
            <a:pPr algn="l"/>
            <a:endParaRPr lang="zh-CN" altLang="en-US" dirty="0">
              <a:sym typeface="+mn-ea"/>
            </a:endParaRPr>
          </a:p>
          <a:p>
            <a:pPr algn="l"/>
            <a:endParaRPr lang="zh-CN" altLang="en-US" dirty="0"/>
          </a:p>
          <a:p>
            <a:pPr algn="l"/>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量子科技</a:t>
            </a:r>
            <a:endParaRPr lang="zh-CN" altLang="en-US" sz="2400" dirty="0">
              <a:solidFill>
                <a:schemeClr val="bg1"/>
              </a:solidFill>
            </a:endParaRPr>
          </a:p>
        </p:txBody>
      </p:sp>
      <p:sp>
        <p:nvSpPr>
          <p:cNvPr id="2" name="文本框 1"/>
          <p:cNvSpPr txBox="1"/>
          <p:nvPr/>
        </p:nvSpPr>
        <p:spPr>
          <a:xfrm>
            <a:off x="1339850" y="940435"/>
            <a:ext cx="9425940" cy="424624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量子科技正走向应用实践，重塑未来：量子科技是利用量子的量子力学特性（如叠加、纠缠），进行信息处理、传感和物质操控的技术。由于近年来量子技术的不断突破，量子科技的产业化进程已形成由上游核心硬件、中游系统集成与下游行业应用构成的清晰产业链。根据麦肯锡预测，预计到</a:t>
            </a:r>
            <a:r>
              <a:rPr lang="en-US" altLang="zh-CN" sz="1800">
                <a:latin typeface="Arial" panose="020B0604020202020204" pitchFamily="34" charset="0"/>
                <a:ea typeface="微软雅黑" panose="020B0503020204020204" charset="-122"/>
              </a:rPr>
              <a:t>2035</a:t>
            </a:r>
            <a:r>
              <a:rPr lang="zh-CN" altLang="en-US" sz="1800">
                <a:latin typeface="Arial" panose="020B0604020202020204" pitchFamily="34" charset="0"/>
                <a:ea typeface="微软雅黑" panose="020B0503020204020204" charset="-122"/>
              </a:rPr>
              <a:t>年全球量子产业市场规模将达到高达</a:t>
            </a:r>
            <a:r>
              <a:rPr lang="en-US" altLang="zh-CN" sz="1800">
                <a:latin typeface="Arial" panose="020B0604020202020204" pitchFamily="34" charset="0"/>
                <a:ea typeface="微软雅黑" panose="020B0503020204020204" charset="-122"/>
              </a:rPr>
              <a:t>970</a:t>
            </a:r>
            <a:r>
              <a:rPr lang="zh-CN" altLang="en-US" sz="1800">
                <a:latin typeface="Arial" panose="020B0604020202020204" pitchFamily="34" charset="0"/>
                <a:ea typeface="微软雅黑" panose="020B0503020204020204" charset="-122"/>
              </a:rPr>
              <a:t>亿美元。其中：</a:t>
            </a:r>
            <a:r>
              <a:rPr lang="en-US" altLang="zh-CN" sz="1800">
                <a:latin typeface="Arial" panose="020B0604020202020204" pitchFamily="34" charset="0"/>
                <a:ea typeface="微软雅黑" panose="020B0503020204020204" charset="-122"/>
              </a:rPr>
              <a:t>1</a:t>
            </a:r>
            <a:r>
              <a:rPr lang="zh-CN" altLang="en-US" sz="1800">
                <a:latin typeface="Arial" panose="020B0604020202020204" pitchFamily="34" charset="0"/>
                <a:ea typeface="微软雅黑" panose="020B0503020204020204" charset="-122"/>
              </a:rPr>
              <a:t>）</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量子计算创造的全球价值可能在</a:t>
            </a:r>
            <a:r>
              <a:rPr lang="en-US" altLang="zh-CN" sz="1800">
                <a:latin typeface="Arial" panose="020B0604020202020204" pitchFamily="34" charset="0"/>
                <a:ea typeface="微软雅黑" panose="020B0503020204020204" charset="-122"/>
              </a:rPr>
              <a:t>280</a:t>
            </a:r>
            <a:r>
              <a:rPr lang="zh-CN" altLang="en-US" sz="1800">
                <a:latin typeface="Arial" panose="020B0604020202020204" pitchFamily="34" charset="0"/>
                <a:ea typeface="微软雅黑" panose="020B0503020204020204" charset="-122"/>
              </a:rPr>
              <a:t>亿</a:t>
            </a:r>
            <a:r>
              <a:rPr lang="en-US" altLang="zh-CN" sz="1800">
                <a:latin typeface="Arial" panose="020B0604020202020204" pitchFamily="34" charset="0"/>
                <a:ea typeface="微软雅黑" panose="020B0503020204020204" charset="-122"/>
              </a:rPr>
              <a:t>-720</a:t>
            </a:r>
            <a:r>
              <a:rPr lang="zh-CN" altLang="en-US" sz="1800">
                <a:latin typeface="Arial" panose="020B0604020202020204" pitchFamily="34" charset="0"/>
                <a:ea typeface="微软雅黑" panose="020B0503020204020204" charset="-122"/>
              </a:rPr>
              <a:t>亿美元之间。</a:t>
            </a:r>
            <a:r>
              <a:rPr lang="en-US" altLang="zh-CN" sz="1800">
                <a:latin typeface="Arial" panose="020B0604020202020204" pitchFamily="34" charset="0"/>
                <a:ea typeface="微软雅黑" panose="020B0503020204020204" charset="-122"/>
              </a:rPr>
              <a:t>2</a:t>
            </a:r>
            <a:r>
              <a:rPr lang="zh-CN" altLang="en-US" sz="1800">
                <a:latin typeface="Arial" panose="020B0604020202020204" pitchFamily="34" charset="0"/>
                <a:ea typeface="微软雅黑" panose="020B0503020204020204" charset="-122"/>
              </a:rPr>
              <a:t>）量子通信可能在</a:t>
            </a:r>
            <a:r>
              <a:rPr lang="en-US" altLang="zh-CN" sz="1800">
                <a:latin typeface="Arial" panose="020B0604020202020204" pitchFamily="34" charset="0"/>
                <a:ea typeface="微软雅黑" panose="020B0503020204020204" charset="-122"/>
              </a:rPr>
              <a:t>110</a:t>
            </a:r>
            <a:r>
              <a:rPr lang="zh-CN" altLang="en-US" sz="1800">
                <a:latin typeface="Arial" panose="020B0604020202020204" pitchFamily="34" charset="0"/>
                <a:ea typeface="微软雅黑" panose="020B0503020204020204" charset="-122"/>
              </a:rPr>
              <a:t>亿</a:t>
            </a:r>
            <a:r>
              <a:rPr lang="en-US" altLang="zh-CN" sz="1800">
                <a:latin typeface="Arial" panose="020B0604020202020204" pitchFamily="34" charset="0"/>
                <a:ea typeface="微软雅黑" panose="020B0503020204020204" charset="-122"/>
              </a:rPr>
              <a:t>-150</a:t>
            </a:r>
            <a:r>
              <a:rPr lang="zh-CN" altLang="en-US" sz="1800">
                <a:latin typeface="Arial" panose="020B0604020202020204" pitchFamily="34" charset="0"/>
                <a:ea typeface="微软雅黑" panose="020B0503020204020204" charset="-122"/>
              </a:rPr>
              <a:t>亿美元之间。</a:t>
            </a:r>
            <a:r>
              <a:rPr lang="en-US" altLang="zh-CN" sz="1800">
                <a:latin typeface="Arial" panose="020B0604020202020204" pitchFamily="34" charset="0"/>
                <a:ea typeface="微软雅黑" panose="020B0503020204020204" charset="-122"/>
              </a:rPr>
              <a:t>3</a:t>
            </a:r>
            <a:r>
              <a:rPr lang="zh-CN" altLang="en-US" sz="1800">
                <a:latin typeface="Arial" panose="020B0604020202020204" pitchFamily="34" charset="0"/>
                <a:ea typeface="微软雅黑" panose="020B0503020204020204" charset="-122"/>
              </a:rPr>
              <a:t>）</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量子传感可能在</a:t>
            </a:r>
            <a:r>
              <a:rPr lang="en-US" altLang="zh-CN" sz="1800">
                <a:latin typeface="Arial" panose="020B0604020202020204" pitchFamily="34" charset="0"/>
                <a:ea typeface="微软雅黑" panose="020B0503020204020204" charset="-122"/>
              </a:rPr>
              <a:t>70</a:t>
            </a:r>
            <a:r>
              <a:rPr lang="zh-CN" altLang="en-US" sz="1800">
                <a:latin typeface="Arial" panose="020B0604020202020204" pitchFamily="34" charset="0"/>
                <a:ea typeface="微软雅黑" panose="020B0503020204020204" charset="-122"/>
              </a:rPr>
              <a:t>亿</a:t>
            </a:r>
            <a:r>
              <a:rPr lang="en-US" altLang="zh-CN" sz="1800">
                <a:latin typeface="Arial" panose="020B0604020202020204" pitchFamily="34" charset="0"/>
                <a:ea typeface="微软雅黑" panose="020B0503020204020204" charset="-122"/>
              </a:rPr>
              <a:t>-100</a:t>
            </a:r>
            <a:r>
              <a:rPr lang="zh-CN" altLang="en-US" sz="1800">
                <a:latin typeface="Arial" panose="020B0604020202020204" pitchFamily="34" charset="0"/>
                <a:ea typeface="微软雅黑" panose="020B0503020204020204" charset="-122"/>
              </a:rPr>
              <a:t>亿美元之间，总计高达</a:t>
            </a:r>
            <a:r>
              <a:rPr lang="en-US" altLang="zh-CN" sz="1800">
                <a:latin typeface="Arial" panose="020B0604020202020204" pitchFamily="34" charset="0"/>
                <a:ea typeface="微软雅黑" panose="020B0503020204020204" charset="-122"/>
              </a:rPr>
              <a:t>970</a:t>
            </a:r>
            <a:r>
              <a:rPr lang="zh-CN" altLang="en-US" sz="1800">
                <a:latin typeface="Arial" panose="020B0604020202020204" pitchFamily="34" charset="0"/>
                <a:ea typeface="微软雅黑" panose="020B0503020204020204" charset="-122"/>
              </a:rPr>
              <a:t>亿美元。预计整体市场到</a:t>
            </a:r>
            <a:r>
              <a:rPr lang="en-US" altLang="zh-CN" sz="1800">
                <a:latin typeface="Arial" panose="020B0604020202020204" pitchFamily="34" charset="0"/>
                <a:ea typeface="微软雅黑" panose="020B0503020204020204" charset="-122"/>
              </a:rPr>
              <a:t>2040</a:t>
            </a:r>
            <a:r>
              <a:rPr lang="zh-CN" altLang="en-US" sz="1800">
                <a:latin typeface="Arial" panose="020B0604020202020204" pitchFamily="34" charset="0"/>
                <a:ea typeface="微软雅黑" panose="020B0503020204020204" charset="-122"/>
              </a:rPr>
              <a:t>年或达到</a:t>
            </a:r>
            <a:r>
              <a:rPr lang="en-US" altLang="zh-CN" sz="1800">
                <a:latin typeface="Arial" panose="020B0604020202020204" pitchFamily="34" charset="0"/>
                <a:ea typeface="微软雅黑" panose="020B0503020204020204" charset="-122"/>
              </a:rPr>
              <a:t>1980</a:t>
            </a:r>
            <a:r>
              <a:rPr lang="zh-CN" altLang="en-US" sz="1800">
                <a:latin typeface="Arial" panose="020B0604020202020204" pitchFamily="34" charset="0"/>
                <a:ea typeface="微软雅黑" panose="020B0503020204020204" charset="-122"/>
              </a:rPr>
              <a:t>亿美元。</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量子科技是战略级产业，国家间竞赛正悄然展开：从总量来看，美国在授权专利总量方面保持领先地位。而我国在物理科学领域的量子技术出版物数量占比达</a:t>
            </a:r>
            <a:r>
              <a:rPr lang="en-US" altLang="zh-CN" sz="1800">
                <a:latin typeface="Arial" panose="020B0604020202020204" pitchFamily="34" charset="0"/>
                <a:ea typeface="微软雅黑" panose="020B0503020204020204" charset="-122"/>
              </a:rPr>
              <a:t>42%</a:t>
            </a:r>
            <a:r>
              <a:rPr lang="zh-CN" altLang="en-US" sz="1800">
                <a:latin typeface="Arial" panose="020B0604020202020204" pitchFamily="34" charset="0"/>
                <a:ea typeface="微软雅黑" panose="020B0503020204020204" charset="-122"/>
              </a:rPr>
              <a:t>，位居全球首位。我国在量子产业科研成果较多，但在产业化上仍与美国仍存在阶段性差距。在公共投资上，中国和美国呈现</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双雄并立</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格局，政府投资规模远超其他国家。在社会融资效率上，</a:t>
            </a:r>
            <a:r>
              <a:rPr lang="en-US" altLang="zh-CN" sz="1800">
                <a:latin typeface="Arial" panose="020B0604020202020204" pitchFamily="34" charset="0"/>
                <a:ea typeface="微软雅黑" panose="020B0503020204020204" charset="-122"/>
              </a:rPr>
              <a:t>2025</a:t>
            </a:r>
            <a:r>
              <a:rPr lang="zh-CN" altLang="en-US" sz="1800">
                <a:latin typeface="Arial" panose="020B0604020202020204" pitchFamily="34" charset="0"/>
                <a:ea typeface="微软雅黑" panose="020B0503020204020204" charset="-122"/>
              </a:rPr>
              <a:t>年</a:t>
            </a:r>
            <a:r>
              <a:rPr lang="en-US" altLang="zh-CN" sz="1800">
                <a:latin typeface="Arial" panose="020B0604020202020204" pitchFamily="34" charset="0"/>
                <a:ea typeface="微软雅黑" panose="020B0503020204020204" charset="-122"/>
              </a:rPr>
              <a:t>Q1-Q3</a:t>
            </a:r>
            <a:r>
              <a:rPr lang="zh-CN" altLang="en-US" sz="1800">
                <a:latin typeface="Arial" panose="020B0604020202020204" pitchFamily="34" charset="0"/>
                <a:ea typeface="微软雅黑" panose="020B0503020204020204" charset="-122"/>
              </a:rPr>
              <a:t>，美国量子企业融资总额达到</a:t>
            </a:r>
            <a:r>
              <a:rPr lang="en-US" altLang="zh-CN" sz="1800">
                <a:latin typeface="Arial" panose="020B0604020202020204" pitchFamily="34" charset="0"/>
                <a:ea typeface="微软雅黑" panose="020B0503020204020204" charset="-122"/>
              </a:rPr>
              <a:t>$4045.06M</a:t>
            </a:r>
            <a:r>
              <a:rPr lang="zh-CN" altLang="en-US" sz="1800">
                <a:latin typeface="Arial" panose="020B0604020202020204" pitchFamily="34" charset="0"/>
                <a:ea typeface="微软雅黑" panose="020B0503020204020204" charset="-122"/>
              </a:rPr>
              <a:t>，而中国同期仅为</a:t>
            </a:r>
            <a:r>
              <a:rPr lang="en-US" altLang="zh-CN" sz="1800">
                <a:latin typeface="Arial" panose="020B0604020202020204" pitchFamily="34" charset="0"/>
                <a:ea typeface="微软雅黑" panose="020B0503020204020204" charset="-122"/>
              </a:rPr>
              <a:t>$79.23M</a:t>
            </a:r>
            <a:r>
              <a:rPr lang="zh-CN" altLang="en-US" sz="1800">
                <a:latin typeface="Arial" panose="020B0604020202020204" pitchFamily="34" charset="0"/>
                <a:ea typeface="微软雅黑" panose="020B0503020204020204" charset="-122"/>
              </a:rPr>
              <a:t>，两者差距高达约</a:t>
            </a:r>
            <a:r>
              <a:rPr lang="en-US" altLang="zh-CN" sz="1800">
                <a:latin typeface="Arial" panose="020B0604020202020204" pitchFamily="34" charset="0"/>
                <a:ea typeface="微软雅黑" panose="020B0503020204020204" charset="-122"/>
              </a:rPr>
              <a:t>51</a:t>
            </a:r>
            <a:r>
              <a:rPr lang="zh-CN" altLang="en-US" sz="1800">
                <a:latin typeface="Arial" panose="020B0604020202020204" pitchFamily="34" charset="0"/>
                <a:ea typeface="微软雅黑" panose="020B0503020204020204" charset="-122"/>
              </a:rPr>
              <a:t>倍。鉴于</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十五五</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规划将量子产业发展提至较高地位，后续我们预计或有进一步提高公共投资及社会化融资效率的产业政策出台，中国追赶的决心毋庸置疑。</a:t>
            </a:r>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量子科技</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957070" y="800100"/>
            <a:ext cx="8543925" cy="5162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具身智能</a:t>
            </a:r>
            <a:endParaRPr lang="zh-CN" altLang="en-US" sz="2400" dirty="0">
              <a:solidFill>
                <a:schemeClr val="bg1"/>
              </a:solidFill>
            </a:endParaRPr>
          </a:p>
        </p:txBody>
      </p:sp>
      <p:sp>
        <p:nvSpPr>
          <p:cNvPr id="2" name="文本框 1"/>
          <p:cNvSpPr txBox="1"/>
          <p:nvPr/>
        </p:nvSpPr>
        <p:spPr>
          <a:xfrm>
            <a:off x="972185" y="897255"/>
            <a:ext cx="9570085" cy="5237480"/>
          </a:xfrm>
          <a:prstGeom prst="rect">
            <a:avLst/>
          </a:prstGeom>
        </p:spPr>
        <p:txBody>
          <a:bodyPr>
            <a:noAutofit/>
            <a:extLst>
              <a:ext uri="{4A0BC546-FE56-4ADE-93B0-CB8AF2F6F144}">
                <wpsdc:textFrameExt xmlns:wpsdc="http://www.wps.cn/officeDocument/2022/drawingmlCustomData" type="text"/>
              </a:ext>
            </a:extLst>
          </a:bodyPr>
          <a:p>
            <a:pPr algn="l"/>
            <a:endParaRPr lang="en-US" altLang="zh-CN" sz="1600">
              <a:latin typeface="Arial" panose="020B0604020202020204" pitchFamily="34" charset="0"/>
              <a:ea typeface="微软雅黑" panose="020B0503020204020204" charset="-122"/>
            </a:endParaRPr>
          </a:p>
          <a:p>
            <a:pPr algn="l"/>
            <a:r>
              <a:rPr lang="en-US" altLang="zh-CN" sz="1600">
                <a:latin typeface="Arial" panose="020B0604020202020204" pitchFamily="34" charset="0"/>
                <a:ea typeface="微软雅黑" panose="020B0503020204020204" charset="-122"/>
              </a:rPr>
              <a:t>3</a:t>
            </a:r>
            <a:r>
              <a:rPr lang="zh-CN" altLang="en-US" sz="1600">
                <a:latin typeface="Arial" panose="020B0604020202020204" pitchFamily="34" charset="0"/>
                <a:ea typeface="微软雅黑" panose="020B0503020204020204" charset="-122"/>
              </a:rPr>
              <a:t>月</a:t>
            </a:r>
            <a:r>
              <a:rPr lang="en-US" altLang="zh-CN" sz="1600">
                <a:latin typeface="Arial" panose="020B0604020202020204" pitchFamily="34" charset="0"/>
                <a:ea typeface="微软雅黑" panose="020B0503020204020204" charset="-122"/>
              </a:rPr>
              <a:t>21</a:t>
            </a:r>
            <a:r>
              <a:rPr lang="zh-CN" altLang="en-US" sz="1600">
                <a:latin typeface="Arial" panose="020B0604020202020204" pitchFamily="34" charset="0"/>
                <a:ea typeface="微软雅黑" panose="020B0503020204020204" charset="-122"/>
              </a:rPr>
              <a:t>日，上交所受理宇树科技股份有限公司科创板</a:t>
            </a:r>
            <a:r>
              <a:rPr lang="en-US" altLang="zh-CN" sz="1600">
                <a:latin typeface="Arial" panose="020B0604020202020204" pitchFamily="34" charset="0"/>
                <a:ea typeface="微软雅黑" panose="020B0503020204020204" charset="-122"/>
              </a:rPr>
              <a:t>IPO</a:t>
            </a:r>
            <a:r>
              <a:rPr lang="zh-CN" altLang="en-US" sz="1600">
                <a:latin typeface="Arial" panose="020B0604020202020204" pitchFamily="34" charset="0"/>
                <a:ea typeface="微软雅黑" panose="020B0503020204020204" charset="-122"/>
              </a:rPr>
              <a:t>申请，宇树科技本次</a:t>
            </a:r>
            <a:r>
              <a:rPr lang="en-US" altLang="zh-CN" sz="1600">
                <a:latin typeface="Arial" panose="020B0604020202020204" pitchFamily="34" charset="0"/>
                <a:ea typeface="微软雅黑" panose="020B0503020204020204" charset="-122"/>
              </a:rPr>
              <a:t>IPO</a:t>
            </a:r>
            <a:r>
              <a:rPr lang="zh-CN" altLang="en-US" sz="1600">
                <a:latin typeface="Arial" panose="020B0604020202020204" pitchFamily="34" charset="0"/>
                <a:ea typeface="微软雅黑" panose="020B0503020204020204" charset="-122"/>
              </a:rPr>
              <a:t>预计募资规模达</a:t>
            </a:r>
            <a:r>
              <a:rPr lang="en-US" altLang="zh-CN" sz="1600">
                <a:latin typeface="Arial" panose="020B0604020202020204" pitchFamily="34" charset="0"/>
                <a:ea typeface="微软雅黑" panose="020B0503020204020204" charset="-122"/>
              </a:rPr>
              <a:t>42.02</a:t>
            </a:r>
            <a:r>
              <a:rPr lang="zh-CN" altLang="en-US" sz="1600">
                <a:latin typeface="Arial" panose="020B0604020202020204" pitchFamily="34" charset="0"/>
                <a:ea typeface="微软雅黑" panose="020B0503020204020204" charset="-122"/>
              </a:rPr>
              <a:t>亿元，或将冲击</a:t>
            </a:r>
            <a:r>
              <a:rPr lang="en-US" altLang="zh-CN" sz="1600">
                <a:latin typeface="Arial" panose="020B0604020202020204" pitchFamily="34" charset="0"/>
                <a:ea typeface="微软雅黑" panose="020B0503020204020204" charset="-122"/>
              </a:rPr>
              <a:t>A</a:t>
            </a:r>
            <a:r>
              <a:rPr lang="zh-CN" altLang="en-US" sz="1600">
                <a:latin typeface="Arial" panose="020B0604020202020204" pitchFamily="34" charset="0"/>
                <a:ea typeface="微软雅黑" panose="020B0503020204020204" charset="-122"/>
              </a:rPr>
              <a:t>股</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人形机器人第一股</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。招股说明书显示，</a:t>
            </a:r>
            <a:r>
              <a:rPr lang="en-US" altLang="zh-CN" sz="1600">
                <a:latin typeface="Arial" panose="020B0604020202020204" pitchFamily="34" charset="0"/>
                <a:ea typeface="微软雅黑" panose="020B0503020204020204" charset="-122"/>
              </a:rPr>
              <a:t>2025</a:t>
            </a:r>
            <a:r>
              <a:rPr lang="zh-CN" altLang="en-US" sz="1600">
                <a:latin typeface="Arial" panose="020B0604020202020204" pitchFamily="34" charset="0"/>
                <a:ea typeface="微软雅黑" panose="020B0503020204020204" charset="-122"/>
              </a:rPr>
              <a:t>年宇树科技实现营业收入</a:t>
            </a:r>
            <a:r>
              <a:rPr lang="en-US" altLang="zh-CN" sz="1600">
                <a:latin typeface="Arial" panose="020B0604020202020204" pitchFamily="34" charset="0"/>
                <a:ea typeface="微软雅黑" panose="020B0503020204020204" charset="-122"/>
              </a:rPr>
              <a:t>17.08</a:t>
            </a:r>
            <a:r>
              <a:rPr lang="zh-CN" altLang="en-US" sz="1600">
                <a:latin typeface="Arial" panose="020B0604020202020204" pitchFamily="34" charset="0"/>
                <a:ea typeface="微软雅黑" panose="020B0503020204020204" charset="-122"/>
              </a:rPr>
              <a:t>亿元，同比增长</a:t>
            </a:r>
            <a:r>
              <a:rPr lang="en-US" altLang="zh-CN" sz="1600">
                <a:latin typeface="Arial" panose="020B0604020202020204" pitchFamily="34" charset="0"/>
                <a:ea typeface="微软雅黑" panose="020B0503020204020204" charset="-122"/>
              </a:rPr>
              <a:t>335.36%</a:t>
            </a:r>
            <a:r>
              <a:rPr lang="zh-CN" altLang="en-US" sz="1600">
                <a:latin typeface="Arial" panose="020B0604020202020204" pitchFamily="34" charset="0"/>
                <a:ea typeface="微软雅黑" panose="020B0503020204020204" charset="-122"/>
              </a:rPr>
              <a:t>；实现扣非净利润超</a:t>
            </a:r>
            <a:r>
              <a:rPr lang="en-US" altLang="zh-CN" sz="1600">
                <a:latin typeface="Arial" panose="020B0604020202020204" pitchFamily="34" charset="0"/>
                <a:ea typeface="微软雅黑" panose="020B0503020204020204" charset="-122"/>
              </a:rPr>
              <a:t>6</a:t>
            </a:r>
            <a:r>
              <a:rPr lang="zh-CN" altLang="en-US" sz="1600">
                <a:latin typeface="Arial" panose="020B0604020202020204" pitchFamily="34" charset="0"/>
                <a:ea typeface="微软雅黑" panose="020B0503020204020204" charset="-122"/>
              </a:rPr>
              <a:t>亿元，同比增长</a:t>
            </a:r>
            <a:r>
              <a:rPr lang="en-US" altLang="zh-CN" sz="1600">
                <a:latin typeface="Arial" panose="020B0604020202020204" pitchFamily="34" charset="0"/>
                <a:ea typeface="微软雅黑" panose="020B0503020204020204" charset="-122"/>
              </a:rPr>
              <a:t>674.29%</a:t>
            </a:r>
            <a:r>
              <a:rPr lang="zh-CN" altLang="en-US" sz="1600">
                <a:latin typeface="Arial" panose="020B0604020202020204" pitchFamily="34" charset="0"/>
                <a:ea typeface="微软雅黑" panose="020B0503020204020204" charset="-122"/>
              </a:rPr>
              <a:t>，主要原因为当期产品销量的快速增长。</a:t>
            </a:r>
            <a:endParaRPr lang="zh-CN" altLang="en-US" sz="1600">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智元机器人亮相</a:t>
            </a:r>
            <a:r>
              <a:rPr lang="en-US" altLang="zh-CN" sz="1600">
                <a:latin typeface="Arial" panose="020B0604020202020204" pitchFamily="34" charset="0"/>
                <a:ea typeface="微软雅黑" panose="020B0503020204020204" charset="-122"/>
              </a:rPr>
              <a:t>MWC </a:t>
            </a:r>
            <a:r>
              <a:rPr lang="zh-CN" altLang="en-US" sz="1600">
                <a:latin typeface="Arial" panose="020B0604020202020204" pitchFamily="34" charset="0"/>
                <a:ea typeface="微软雅黑" panose="020B0503020204020204" charset="-122"/>
              </a:rPr>
              <a:t>斩获</a:t>
            </a:r>
            <a:r>
              <a:rPr lang="en-US" altLang="zh-CN" sz="1600">
                <a:latin typeface="Arial" panose="020B0604020202020204" pitchFamily="34" charset="0"/>
                <a:ea typeface="微软雅黑" panose="020B0503020204020204" charset="-122"/>
              </a:rPr>
              <a:t>GLOMO </a:t>
            </a:r>
            <a:r>
              <a:rPr lang="zh-CN" altLang="en-US" sz="1600">
                <a:latin typeface="Arial" panose="020B0604020202020204" pitchFamily="34" charset="0"/>
                <a:ea typeface="微软雅黑" panose="020B0503020204020204" charset="-122"/>
              </a:rPr>
              <a:t>大奖，灵渠</a:t>
            </a:r>
            <a:r>
              <a:rPr lang="en-US" altLang="zh-CN" sz="1600">
                <a:latin typeface="Arial" panose="020B0604020202020204" pitchFamily="34" charset="0"/>
                <a:ea typeface="微软雅黑" panose="020B0503020204020204" charset="-122"/>
              </a:rPr>
              <a:t>OS </a:t>
            </a:r>
            <a:r>
              <a:rPr lang="zh-CN" altLang="en-US" sz="1600">
                <a:latin typeface="Arial" panose="020B0604020202020204" pitchFamily="34" charset="0"/>
                <a:ea typeface="微软雅黑" panose="020B0503020204020204" charset="-122"/>
              </a:rPr>
              <a:t>正式开源，构建具身智能核心生态基座。</a:t>
            </a:r>
            <a:r>
              <a:rPr lang="en-US" altLang="zh-CN" sz="1600">
                <a:latin typeface="Arial" panose="020B0604020202020204" pitchFamily="34" charset="0"/>
                <a:ea typeface="微软雅黑" panose="020B0503020204020204" charset="-122"/>
              </a:rPr>
              <a:t>3 </a:t>
            </a:r>
            <a:r>
              <a:rPr lang="zh-CN" altLang="en-US" sz="1600">
                <a:latin typeface="Arial" panose="020B0604020202020204" pitchFamily="34" charset="0"/>
                <a:ea typeface="微软雅黑" panose="020B0503020204020204" charset="-122"/>
              </a:rPr>
              <a:t>月</a:t>
            </a:r>
            <a:r>
              <a:rPr lang="en-US" altLang="zh-CN" sz="1600">
                <a:latin typeface="Arial" panose="020B0604020202020204" pitchFamily="34" charset="0"/>
                <a:ea typeface="微软雅黑" panose="020B0503020204020204" charset="-122"/>
              </a:rPr>
              <a:t>4 </a:t>
            </a:r>
            <a:r>
              <a:rPr lang="zh-CN" altLang="en-US" sz="1600">
                <a:latin typeface="Arial" panose="020B0604020202020204" pitchFamily="34" charset="0"/>
                <a:ea typeface="微软雅黑" panose="020B0503020204020204" charset="-122"/>
              </a:rPr>
              <a:t>日，智元机器人宣布，其基于量产实践的全尺寸机器人</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远征</a:t>
            </a:r>
            <a:r>
              <a:rPr lang="en-US" altLang="zh-CN" sz="1600">
                <a:latin typeface="Arial" panose="020B0604020202020204" pitchFamily="34" charset="0"/>
                <a:ea typeface="微软雅黑" panose="020B0503020204020204" charset="-122"/>
              </a:rPr>
              <a:t>A2”</a:t>
            </a:r>
            <a:r>
              <a:rPr lang="zh-CN" altLang="en-US" sz="1600">
                <a:latin typeface="Arial" panose="020B0604020202020204" pitchFamily="34" charset="0"/>
                <a:ea typeface="微软雅黑" panose="020B0503020204020204" charset="-122"/>
              </a:rPr>
              <a:t>本体的</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灵渠</a:t>
            </a:r>
            <a:r>
              <a:rPr lang="en-US" altLang="zh-CN" sz="1600">
                <a:latin typeface="Arial" panose="020B0604020202020204" pitchFamily="34" charset="0"/>
                <a:ea typeface="微软雅黑" panose="020B0503020204020204" charset="-122"/>
              </a:rPr>
              <a:t>OS”Alpha </a:t>
            </a:r>
            <a:r>
              <a:rPr lang="zh-CN" altLang="en-US" sz="1600">
                <a:latin typeface="Arial" panose="020B0604020202020204" pitchFamily="34" charset="0"/>
                <a:ea typeface="微软雅黑" panose="020B0503020204020204" charset="-122"/>
              </a:rPr>
              <a:t>版本正式开源发布。灵渠</a:t>
            </a:r>
            <a:r>
              <a:rPr lang="en-US" altLang="zh-CN" sz="1600">
                <a:latin typeface="Arial" panose="020B0604020202020204" pitchFamily="34" charset="0"/>
                <a:ea typeface="微软雅黑" panose="020B0503020204020204" charset="-122"/>
              </a:rPr>
              <a:t>OS </a:t>
            </a:r>
            <a:r>
              <a:rPr lang="zh-CN" altLang="en-US" sz="1600">
                <a:latin typeface="Arial" panose="020B0604020202020204" pitchFamily="34" charset="0"/>
                <a:ea typeface="微软雅黑" panose="020B0503020204020204" charset="-122"/>
              </a:rPr>
              <a:t>定位为具身智能核心基础设施，旨在构建</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南向适配硬件、北向支撑应用</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的生态架构。本次开源包含跨平台具身软件框架与基于强化学习的双足运控仿真训练部署一站式工具链。在</a:t>
            </a:r>
            <a:r>
              <a:rPr lang="en-US" altLang="zh-CN" sz="1600">
                <a:latin typeface="Arial" panose="020B0604020202020204" pitchFamily="34" charset="0"/>
                <a:ea typeface="微软雅黑" panose="020B0503020204020204" charset="-122"/>
              </a:rPr>
              <a:t>2026 </a:t>
            </a:r>
            <a:r>
              <a:rPr lang="zh-CN" altLang="en-US" sz="1600">
                <a:latin typeface="Arial" panose="020B0604020202020204" pitchFamily="34" charset="0"/>
                <a:ea typeface="微软雅黑" panose="020B0503020204020204" charset="-122"/>
              </a:rPr>
              <a:t>世界移动通信大会（</a:t>
            </a:r>
            <a:r>
              <a:rPr lang="en-US" altLang="zh-CN" sz="1600">
                <a:latin typeface="Arial" panose="020B0604020202020204" pitchFamily="34" charset="0"/>
                <a:ea typeface="微软雅黑" panose="020B0503020204020204" charset="-122"/>
              </a:rPr>
              <a:t>MWC 2026</a:t>
            </a:r>
            <a:r>
              <a:rPr lang="zh-CN" altLang="en-US" sz="1600">
                <a:latin typeface="Arial" panose="020B0604020202020204" pitchFamily="34" charset="0"/>
                <a:ea typeface="微软雅黑" panose="020B0503020204020204" charset="-122"/>
              </a:rPr>
              <a:t>）上，由智元机器人携手中国电信、中兴通讯、卓益得机器人联合打造的</a:t>
            </a:r>
            <a:r>
              <a:rPr lang="en-US" altLang="zh-CN" sz="1600">
                <a:latin typeface="Arial" panose="020B0604020202020204" pitchFamily="34" charset="0"/>
                <a:ea typeface="微软雅黑" panose="020B0503020204020204" charset="-122"/>
              </a:rPr>
              <a:t>EasyOn 5G-A-RobotNet </a:t>
            </a:r>
            <a:r>
              <a:rPr lang="zh-CN" altLang="en-US" sz="1600">
                <a:latin typeface="Arial" panose="020B0604020202020204" pitchFamily="34" charset="0"/>
                <a:ea typeface="微软雅黑" panose="020B0503020204020204" charset="-122"/>
              </a:rPr>
              <a:t>解决方案，从全球顶尖参评项目中脱颖而出，成功摘得享有</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通信界奥斯卡</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之称的全球移动大奖（</a:t>
            </a:r>
            <a:r>
              <a:rPr lang="en-US" altLang="zh-CN" sz="1600">
                <a:latin typeface="Arial" panose="020B0604020202020204" pitchFamily="34" charset="0"/>
                <a:ea typeface="微软雅黑" panose="020B0503020204020204" charset="-122"/>
              </a:rPr>
              <a:t>GLOMO</a:t>
            </a:r>
            <a:r>
              <a:rPr lang="zh-CN" altLang="en-US" sz="1600">
                <a:latin typeface="Arial" panose="020B0604020202020204" pitchFamily="34" charset="0"/>
                <a:ea typeface="微软雅黑" panose="020B0503020204020204" charset="-122"/>
              </a:rPr>
              <a:t>）</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最佳专用网络解决方案奖</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a:t>
            </a:r>
            <a:endParaRPr lang="zh-CN" altLang="en-US" sz="1600">
              <a:latin typeface="Arial" panose="020B0604020202020204" pitchFamily="34" charset="0"/>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脑机接口</a:t>
            </a:r>
            <a:endParaRPr lang="zh-CN" altLang="en-US" sz="2400" dirty="0">
              <a:solidFill>
                <a:schemeClr val="bg1"/>
              </a:solidFill>
            </a:endParaRPr>
          </a:p>
        </p:txBody>
      </p:sp>
      <p:sp>
        <p:nvSpPr>
          <p:cNvPr id="2" name="文本框 1"/>
          <p:cNvSpPr txBox="1"/>
          <p:nvPr/>
        </p:nvSpPr>
        <p:spPr>
          <a:xfrm>
            <a:off x="764540" y="897255"/>
            <a:ext cx="9068435" cy="5237480"/>
          </a:xfrm>
          <a:prstGeom prst="rect">
            <a:avLst/>
          </a:prstGeom>
        </p:spPr>
        <p:txBody>
          <a:bodyPr>
            <a:noAutofit/>
            <a:extLst>
              <a:ext uri="{4A0BC546-FE56-4ADE-93B0-CB8AF2F6F144}">
                <wpsdc:textFrameExt xmlns:wpsdc="http://www.wps.cn/officeDocument/2022/drawingmlCustomData" type="text"/>
              </a:ext>
            </a:extLst>
          </a:bodyPr>
          <a:p>
            <a:pPr algn="l"/>
            <a:endParaRPr lang="zh-CN" altLang="en-US"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脑机接口首次写入《工作报告》，继</a:t>
            </a:r>
            <a:r>
              <a:rPr lang="en-US" altLang="zh-CN" sz="1600">
                <a:latin typeface="Arial" panose="020B0604020202020204" pitchFamily="34" charset="0"/>
                <a:ea typeface="微软雅黑" panose="020B0503020204020204" charset="-122"/>
              </a:rPr>
              <a:t>2025 </a:t>
            </a:r>
            <a:r>
              <a:rPr lang="zh-CN" altLang="en-US" sz="1600">
                <a:latin typeface="Arial" panose="020B0604020202020204" pitchFamily="34" charset="0"/>
                <a:ea typeface="微软雅黑" panose="020B0503020204020204" charset="-122"/>
              </a:rPr>
              <a:t>年</a:t>
            </a:r>
            <a:r>
              <a:rPr lang="en-US" altLang="zh-CN" sz="1600">
                <a:latin typeface="Arial" panose="020B0604020202020204" pitchFamily="34" charset="0"/>
                <a:ea typeface="微软雅黑" panose="020B0503020204020204" charset="-122"/>
              </a:rPr>
              <a:t>7 </a:t>
            </a:r>
            <a:r>
              <a:rPr lang="zh-CN" altLang="en-US" sz="1600">
                <a:latin typeface="Arial" panose="020B0604020202020204" pitchFamily="34" charset="0"/>
                <a:ea typeface="微软雅黑" panose="020B0503020204020204" charset="-122"/>
              </a:rPr>
              <a:t>月工业和信息化部等七部门联合印发《关于推动脑机接口产业创新发展的实施意见》后，国家层面再度释放政策支持信号，助力产业加速发展。</a:t>
            </a:r>
            <a:endParaRPr lang="zh-CN" altLang="en-US" sz="1600">
              <a:latin typeface="Arial" panose="020B0604020202020204" pitchFamily="34" charset="0"/>
              <a:ea typeface="微软雅黑" panose="020B0503020204020204" charset="-122"/>
            </a:endParaRPr>
          </a:p>
          <a:p>
            <a:pPr algn="l"/>
            <a:endParaRPr lang="en-US" altLang="zh-CN" sz="1600">
              <a:latin typeface="Arial" panose="020B0604020202020204" pitchFamily="34" charset="0"/>
              <a:ea typeface="微软雅黑" panose="020B0503020204020204" charset="-122"/>
            </a:endParaRPr>
          </a:p>
          <a:p>
            <a:pPr algn="l"/>
            <a:endParaRPr lang="en-US" altLang="zh-CN" sz="1600">
              <a:latin typeface="Arial" panose="020B0604020202020204" pitchFamily="34" charset="0"/>
              <a:ea typeface="微软雅黑" panose="020B0503020204020204" charset="-122"/>
            </a:endParaRPr>
          </a:p>
          <a:p>
            <a:pPr algn="l"/>
            <a:r>
              <a:rPr lang="en-US" altLang="zh-CN" sz="1600">
                <a:latin typeface="Arial" panose="020B0604020202020204" pitchFamily="34" charset="0"/>
                <a:ea typeface="微软雅黑" panose="020B0503020204020204" charset="-122"/>
              </a:rPr>
              <a:t>2016 </a:t>
            </a:r>
            <a:r>
              <a:rPr lang="zh-CN" altLang="en-US" sz="1600">
                <a:latin typeface="Arial" panose="020B0604020202020204" pitchFamily="34" charset="0"/>
                <a:ea typeface="微软雅黑" panose="020B0503020204020204" charset="-122"/>
              </a:rPr>
              <a:t>年，国家《</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十三五</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规划纲要》明确将</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脑科学与类脑研究</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纳入</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国家重大科技创新和工程项目</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范畴，标志</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中国脑计划</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全面启动实施。</a:t>
            </a:r>
            <a:r>
              <a:rPr lang="en-US" altLang="zh-CN" sz="1600">
                <a:latin typeface="Arial" panose="020B0604020202020204" pitchFamily="34" charset="0"/>
                <a:ea typeface="微软雅黑" panose="020B0503020204020204" charset="-122"/>
              </a:rPr>
              <a:t>2021 </a:t>
            </a:r>
            <a:r>
              <a:rPr lang="zh-CN" altLang="en-US" sz="1600">
                <a:latin typeface="Arial" panose="020B0604020202020204" pitchFamily="34" charset="0"/>
                <a:ea typeface="微软雅黑" panose="020B0503020204020204" charset="-122"/>
              </a:rPr>
              <a:t>年，国家《</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十四五</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规划和</a:t>
            </a:r>
            <a:r>
              <a:rPr lang="en-US" altLang="zh-CN" sz="1600">
                <a:latin typeface="Arial" panose="020B0604020202020204" pitchFamily="34" charset="0"/>
                <a:ea typeface="微软雅黑" panose="020B0503020204020204" charset="-122"/>
              </a:rPr>
              <a:t>2035 </a:t>
            </a:r>
            <a:r>
              <a:rPr lang="zh-CN" altLang="en-US" sz="1600">
                <a:latin typeface="Arial" panose="020B0604020202020204" pitchFamily="34" charset="0"/>
                <a:ea typeface="微软雅黑" panose="020B0503020204020204" charset="-122"/>
              </a:rPr>
              <a:t>年远景目标纲要》瞄准脑科学与类脑研究实施一批具有前瞻性、战略性的国家重大科技项目，并将类脑研究确立为前沿科技和产业变革领域，凸显其在国家科技战略布局中的重要地位。</a:t>
            </a:r>
            <a:endParaRPr lang="zh-CN" altLang="en-US" sz="1600">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a:p>
            <a:pPr algn="l"/>
            <a:endParaRPr lang="en-US" altLang="zh-CN" sz="1600">
              <a:latin typeface="Arial" panose="020B0604020202020204" pitchFamily="34" charset="0"/>
              <a:ea typeface="微软雅黑" panose="020B0503020204020204" charset="-122"/>
            </a:endParaRPr>
          </a:p>
          <a:p>
            <a:pPr algn="l"/>
            <a:r>
              <a:rPr lang="en-US" altLang="zh-CN" sz="1600">
                <a:latin typeface="Arial" panose="020B0604020202020204" pitchFamily="34" charset="0"/>
                <a:ea typeface="微软雅黑" panose="020B0503020204020204" charset="-122"/>
              </a:rPr>
              <a:t>2024 </a:t>
            </a:r>
            <a:r>
              <a:rPr lang="zh-CN" altLang="en-US" sz="1600">
                <a:latin typeface="Arial" panose="020B0604020202020204" pitchFamily="34" charset="0"/>
                <a:ea typeface="微软雅黑" panose="020B0503020204020204" charset="-122"/>
              </a:rPr>
              <a:t>年</a:t>
            </a:r>
            <a:r>
              <a:rPr lang="en-US" altLang="zh-CN" sz="1600">
                <a:latin typeface="Arial" panose="020B0604020202020204" pitchFamily="34" charset="0"/>
                <a:ea typeface="微软雅黑" panose="020B0503020204020204" charset="-122"/>
              </a:rPr>
              <a:t>1 </a:t>
            </a:r>
            <a:r>
              <a:rPr lang="zh-CN" altLang="en-US" sz="1600">
                <a:latin typeface="Arial" panose="020B0604020202020204" pitchFamily="34" charset="0"/>
                <a:ea typeface="微软雅黑" panose="020B0503020204020204" charset="-122"/>
              </a:rPr>
              <a:t>月</a:t>
            </a:r>
            <a:r>
              <a:rPr lang="en-US" altLang="zh-CN" sz="1600">
                <a:latin typeface="Arial" panose="020B0604020202020204" pitchFamily="34" charset="0"/>
                <a:ea typeface="微软雅黑" panose="020B0503020204020204" charset="-122"/>
              </a:rPr>
              <a:t>29 </a:t>
            </a:r>
            <a:r>
              <a:rPr lang="zh-CN" altLang="en-US" sz="1600">
                <a:latin typeface="Arial" panose="020B0604020202020204" pitchFamily="34" charset="0"/>
                <a:ea typeface="微软雅黑" panose="020B0503020204020204" charset="-122"/>
              </a:rPr>
              <a:t>日，工信部等七部门《关于推动未来产业创新发展的实施意见》提出，以实施意见为指南，围绕脑机接口、量子信息等专业领域制定专项政策文件，形成完备的未来产业政策体系。</a:t>
            </a:r>
            <a:endParaRPr lang="zh-CN" altLang="en-US" sz="1600">
              <a:latin typeface="Arial" panose="020B0604020202020204" pitchFamily="34" charset="0"/>
              <a:ea typeface="微软雅黑" panose="020B0503020204020204" charset="-122"/>
            </a:endParaRPr>
          </a:p>
          <a:p>
            <a:pPr algn="l"/>
            <a:r>
              <a:rPr lang="en-US" altLang="zh-CN" sz="1600">
                <a:latin typeface="Arial" panose="020B0604020202020204" pitchFamily="34" charset="0"/>
                <a:ea typeface="微软雅黑" panose="020B0503020204020204" charset="-122"/>
              </a:rPr>
              <a:t>2025 </a:t>
            </a:r>
            <a:r>
              <a:rPr lang="zh-CN" altLang="en-US" sz="1600">
                <a:latin typeface="Arial" panose="020B0604020202020204" pitchFamily="34" charset="0"/>
                <a:ea typeface="微软雅黑" panose="020B0503020204020204" charset="-122"/>
              </a:rPr>
              <a:t>年</a:t>
            </a:r>
            <a:r>
              <a:rPr lang="en-US" altLang="zh-CN" sz="1600">
                <a:latin typeface="Arial" panose="020B0604020202020204" pitchFamily="34" charset="0"/>
                <a:ea typeface="微软雅黑" panose="020B0503020204020204" charset="-122"/>
              </a:rPr>
              <a:t>8 </a:t>
            </a:r>
            <a:r>
              <a:rPr lang="zh-CN" altLang="en-US" sz="1600">
                <a:latin typeface="Arial" panose="020B0604020202020204" pitchFamily="34" charset="0"/>
                <a:ea typeface="微软雅黑" panose="020B0503020204020204" charset="-122"/>
              </a:rPr>
              <a:t>月</a:t>
            </a:r>
            <a:r>
              <a:rPr lang="en-US" altLang="zh-CN" sz="1600">
                <a:latin typeface="Arial" panose="020B0604020202020204" pitchFamily="34" charset="0"/>
                <a:ea typeface="微软雅黑" panose="020B0503020204020204" charset="-122"/>
              </a:rPr>
              <a:t>7 </a:t>
            </a:r>
            <a:r>
              <a:rPr lang="zh-CN" altLang="en-US" sz="1600">
                <a:latin typeface="Arial" panose="020B0604020202020204" pitchFamily="34" charset="0"/>
                <a:ea typeface="微软雅黑" panose="020B0503020204020204" charset="-122"/>
              </a:rPr>
              <a:t>日，工信部等七部门印发《关于推动脑机接口产业创新发展的实施意见》</a:t>
            </a:r>
            <a:endParaRPr lang="zh-CN" altLang="en-US" sz="1600">
              <a:latin typeface="Arial" panose="020B0604020202020204" pitchFamily="34" charset="0"/>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sz="2400" dirty="0">
                <a:solidFill>
                  <a:schemeClr val="bg1"/>
                </a:solidFill>
              </a:rPr>
              <a:t>智能经济</a:t>
            </a:r>
            <a:endParaRPr lang="zh-CN" sz="2400" dirty="0">
              <a:solidFill>
                <a:schemeClr val="bg1"/>
              </a:solidFill>
            </a:endParaRPr>
          </a:p>
        </p:txBody>
      </p:sp>
      <p:sp>
        <p:nvSpPr>
          <p:cNvPr id="2" name="文本框 1"/>
          <p:cNvSpPr txBox="1"/>
          <p:nvPr/>
        </p:nvSpPr>
        <p:spPr>
          <a:xfrm>
            <a:off x="1292225" y="1026795"/>
            <a:ext cx="8873490" cy="4541520"/>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首次写入政府工作报告，打造智能经济新形态，深化拓展</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人工智能</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，促进新一代智能终端和智能体加快推广，推动重点行业领域人工智能商业化规模化应用，培育智能原生新业态新模式，智能经济、</a:t>
            </a:r>
            <a:r>
              <a:rPr lang="en-US" altLang="zh-CN" sz="1800">
                <a:latin typeface="Arial" panose="020B0604020202020204" pitchFamily="34" charset="0"/>
                <a:ea typeface="微软雅黑" panose="020B0503020204020204" charset="-122"/>
              </a:rPr>
              <a:t>AI</a:t>
            </a:r>
            <a:r>
              <a:rPr lang="zh-CN" altLang="en-US" sz="1800">
                <a:latin typeface="Arial" panose="020B0604020202020204" pitchFamily="34" charset="0"/>
                <a:ea typeface="微软雅黑" panose="020B0503020204020204" charset="-122"/>
              </a:rPr>
              <a:t>发展大势所趋。在政策支持叠加技术创新下，人工智能正在从技术验证期进入规模应用期。整体来看，政策导向已从单纯的技术研发转向生态构建与规模化应用，为智能经济相关产业链提供了清晰的发展路径。此外，国产头部</a:t>
            </a:r>
            <a:r>
              <a:rPr lang="en-US" altLang="zh-CN" sz="1800">
                <a:latin typeface="Arial" panose="020B0604020202020204" pitchFamily="34" charset="0"/>
                <a:ea typeface="微软雅黑" panose="020B0503020204020204" charset="-122"/>
              </a:rPr>
              <a:t>AI</a:t>
            </a:r>
            <a:r>
              <a:rPr lang="zh-CN" altLang="en-US" sz="1800">
                <a:latin typeface="Arial" panose="020B0604020202020204" pitchFamily="34" charset="0"/>
                <a:ea typeface="微软雅黑" panose="020B0503020204020204" charset="-122"/>
              </a:rPr>
              <a:t>模型在</a:t>
            </a:r>
            <a:r>
              <a:rPr lang="en-US" altLang="zh-CN" sz="1800">
                <a:latin typeface="Arial" panose="020B0604020202020204" pitchFamily="34" charset="0"/>
                <a:ea typeface="微软雅黑" panose="020B0503020204020204" charset="-122"/>
              </a:rPr>
              <a:t>tokens</a:t>
            </a:r>
            <a:r>
              <a:rPr lang="zh-CN" altLang="en-US" sz="1800">
                <a:latin typeface="Arial" panose="020B0604020202020204" pitchFamily="34" charset="0"/>
                <a:ea typeface="微软雅黑" panose="020B0503020204020204" charset="-122"/>
              </a:rPr>
              <a:t>消耗量上已稳居全球第一梯队，体现了强大的用户采纳度和市场竞争力，部分国产模型凭借高性价比使得增长速率更加陡峭，更预示着持续的扩张潜力。反映出国产</a:t>
            </a:r>
            <a:r>
              <a:rPr lang="en-US" altLang="zh-CN" sz="1800">
                <a:latin typeface="Arial" panose="020B0604020202020204" pitchFamily="34" charset="0"/>
                <a:ea typeface="微软雅黑" panose="020B0503020204020204" charset="-122"/>
              </a:rPr>
              <a:t>AI</a:t>
            </a:r>
            <a:r>
              <a:rPr lang="zh-CN" altLang="en-US" sz="1800">
                <a:latin typeface="Arial" panose="020B0604020202020204" pitchFamily="34" charset="0"/>
                <a:ea typeface="微软雅黑" panose="020B0503020204020204" charset="-122"/>
              </a:rPr>
              <a:t>模型的发展趋势正从技术追赶转向市场引领，通过优异的产品力和用户体验在全球开源生态中占据重要位置，整个行业的竞争已进入规模化应用和增长效率比拼的新阶段。</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报告首次提出</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打造智能经济新形态</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，设定</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十五五</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数字经济核心产业增加值占国内生产总值比重达到</a:t>
            </a:r>
            <a:r>
              <a:rPr lang="en-US" altLang="zh-CN" sz="1800">
                <a:latin typeface="Arial" panose="020B0604020202020204" pitchFamily="34" charset="0"/>
                <a:ea typeface="微软雅黑" panose="020B0503020204020204" charset="-122"/>
              </a:rPr>
              <a:t>12.5%</a:t>
            </a:r>
            <a:r>
              <a:rPr lang="zh-CN" altLang="en-US" sz="1800">
                <a:latin typeface="Arial" panose="020B0604020202020204" pitchFamily="34" charset="0"/>
                <a:ea typeface="微软雅黑" panose="020B0503020204020204" charset="-122"/>
              </a:rPr>
              <a:t>的量化目标。对我国而言，庞大的产业体系和丰富的应用场景为人工智能技术落地提供了广阔空间。以</a:t>
            </a:r>
            <a:r>
              <a:rPr lang="en-US" altLang="zh-CN" sz="1800">
                <a:latin typeface="Arial" panose="020B0604020202020204" pitchFamily="34" charset="0"/>
                <a:ea typeface="微软雅黑" panose="020B0503020204020204" charset="-122"/>
              </a:rPr>
              <a:t>2025</a:t>
            </a:r>
            <a:r>
              <a:rPr lang="zh-CN" altLang="en-US" sz="1800">
                <a:latin typeface="Arial" panose="020B0604020202020204" pitchFamily="34" charset="0"/>
                <a:ea typeface="微软雅黑" panose="020B0503020204020204" charset="-122"/>
              </a:rPr>
              <a:t>年我国</a:t>
            </a:r>
            <a:r>
              <a:rPr lang="en-US" altLang="zh-CN" sz="1800">
                <a:latin typeface="Arial" panose="020B0604020202020204" pitchFamily="34" charset="0"/>
                <a:ea typeface="微软雅黑" panose="020B0503020204020204" charset="-122"/>
              </a:rPr>
              <a:t>GDP</a:t>
            </a:r>
            <a:r>
              <a:rPr lang="zh-CN" altLang="en-US" sz="1800">
                <a:latin typeface="Arial" panose="020B0604020202020204" pitchFamily="34" charset="0"/>
                <a:ea typeface="微软雅黑" panose="020B0503020204020204" charset="-122"/>
              </a:rPr>
              <a:t>总量</a:t>
            </a:r>
            <a:r>
              <a:rPr lang="en-US" altLang="zh-CN" sz="1800">
                <a:latin typeface="Arial" panose="020B0604020202020204" pitchFamily="34" charset="0"/>
                <a:ea typeface="微软雅黑" panose="020B0503020204020204" charset="-122"/>
              </a:rPr>
              <a:t>140.19</a:t>
            </a:r>
            <a:r>
              <a:rPr lang="zh-CN" altLang="en-US" sz="1800">
                <a:latin typeface="Arial" panose="020B0604020202020204" pitchFamily="34" charset="0"/>
                <a:ea typeface="微软雅黑" panose="020B0503020204020204" charset="-122"/>
              </a:rPr>
              <a:t>万亿元为基数，按</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十五五</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期间</a:t>
            </a:r>
            <a:r>
              <a:rPr lang="en-US" altLang="zh-CN" sz="1800">
                <a:latin typeface="Arial" panose="020B0604020202020204" pitchFamily="34" charset="0"/>
                <a:ea typeface="微软雅黑" panose="020B0503020204020204" charset="-122"/>
              </a:rPr>
              <a:t>GDP</a:t>
            </a:r>
            <a:r>
              <a:rPr lang="zh-CN" altLang="en-US" sz="1800">
                <a:latin typeface="Arial" panose="020B0604020202020204" pitchFamily="34" charset="0"/>
                <a:ea typeface="微软雅黑" panose="020B0503020204020204" charset="-122"/>
              </a:rPr>
              <a:t>年均</a:t>
            </a:r>
            <a:r>
              <a:rPr lang="en-US" altLang="zh-CN" sz="1800">
                <a:latin typeface="Arial" panose="020B0604020202020204" pitchFamily="34" charset="0"/>
                <a:ea typeface="微软雅黑" panose="020B0503020204020204" charset="-122"/>
              </a:rPr>
              <a:t>4.5%-5%</a:t>
            </a:r>
            <a:r>
              <a:rPr lang="zh-CN" altLang="en-US" sz="1800">
                <a:latin typeface="Arial" panose="020B0604020202020204" pitchFamily="34" charset="0"/>
                <a:ea typeface="微软雅黑" panose="020B0503020204020204" charset="-122"/>
              </a:rPr>
              <a:t>的增速测算，</a:t>
            </a:r>
            <a:r>
              <a:rPr lang="en-US" altLang="zh-CN" sz="1800">
                <a:latin typeface="Arial" panose="020B0604020202020204" pitchFamily="34" charset="0"/>
                <a:ea typeface="微软雅黑" panose="020B0503020204020204" charset="-122"/>
              </a:rPr>
              <a:t>2030</a:t>
            </a:r>
            <a:r>
              <a:rPr lang="zh-CN" altLang="en-US" sz="1800">
                <a:latin typeface="Arial" panose="020B0604020202020204" pitchFamily="34" charset="0"/>
                <a:ea typeface="微软雅黑" panose="020B0503020204020204" charset="-122"/>
              </a:rPr>
              <a:t>年我国数字经济核心产业市场规模有望突破</a:t>
            </a:r>
            <a:r>
              <a:rPr lang="en-US" altLang="zh-CN" sz="1800">
                <a:latin typeface="Arial" panose="020B0604020202020204" pitchFamily="34" charset="0"/>
                <a:ea typeface="微软雅黑" panose="020B0503020204020204" charset="-122"/>
              </a:rPr>
              <a:t>22</a:t>
            </a:r>
            <a:r>
              <a:rPr lang="zh-CN" altLang="en-US" sz="1800">
                <a:latin typeface="Arial" panose="020B0604020202020204" pitchFamily="34" charset="0"/>
                <a:ea typeface="微软雅黑" panose="020B0503020204020204" charset="-122"/>
              </a:rPr>
              <a:t>万亿元。</a:t>
            </a:r>
            <a:endParaRPr lang="zh-CN" altLang="en-US" sz="1800">
              <a:latin typeface="Arial" panose="020B0604020202020204" pitchFamily="34" charset="0"/>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2679</Words>
  <Application>WPS 演示</Application>
  <PresentationFormat>宽屏</PresentationFormat>
  <Paragraphs>111</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416</cp:revision>
  <dcterms:created xsi:type="dcterms:W3CDTF">2024-06-11T06:30:00Z</dcterms:created>
  <dcterms:modified xsi:type="dcterms:W3CDTF">2026-03-23T00:56:49Z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2052-12.1.0.25225</vt:lpwstr>
  </property>
</Properties>
</file>