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435" r:id="rId3"/>
    <p:sldId id="567" r:id="rId4"/>
    <p:sldId id="585" r:id="rId5"/>
    <p:sldId id="584" r:id="rId6"/>
    <p:sldId id="562" r:id="rId7"/>
    <p:sldId id="573" r:id="rId8"/>
    <p:sldId id="581" r:id="rId9"/>
    <p:sldId id="579" r:id="rId10"/>
    <p:sldId id="272" r:id="rId11"/>
  </p:sldIdLst>
  <p:sldSz cx="12192000" cy="6858000"/>
  <p:notesSz cx="6858000" cy="9144000"/>
  <p:custDataLst>
    <p:tags r:id="rId1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485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5ED1"/>
    <a:srgbClr val="B34500"/>
    <a:srgbClr val="FFBF75"/>
    <a:srgbClr val="FFD483"/>
    <a:srgbClr val="FFEFCE"/>
    <a:srgbClr val="FFD585"/>
    <a:srgbClr val="FFEFCF"/>
    <a:srgbClr val="FFEFCD"/>
    <a:srgbClr val="FFD983"/>
    <a:srgbClr val="EFD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9901" autoAdjust="0"/>
    <p:restoredTop sz="99761" autoAdjust="0"/>
  </p:normalViewPr>
  <p:slideViewPr>
    <p:cSldViewPr snapToGrid="0" showGuides="1">
      <p:cViewPr varScale="1">
        <p:scale>
          <a:sx n="111" d="100"/>
          <a:sy n="111" d="100"/>
        </p:scale>
        <p:origin x="882" y="102"/>
      </p:cViewPr>
      <p:guideLst>
        <p:guide orient="horz" pos="2160"/>
        <p:guide pos="3840"/>
        <p:guide pos="485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gs" Target="tags/tag39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notesMaster" Target="notesMasters/notesMaster1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image" Target="../media/image1.png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1" Type="http://schemas.openxmlformats.org/officeDocument/2006/relationships/image" Target="../media/image4.png"/><Relationship Id="rId10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image" Target="../media/image2.png"/><Relationship Id="rId7" Type="http://schemas.openxmlformats.org/officeDocument/2006/relationships/image" Target="../media/image5.png"/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.png"/><Relationship Id="rId8" Type="http://schemas.openxmlformats.org/officeDocument/2006/relationships/image" Target="../media/image2.png"/><Relationship Id="rId7" Type="http://schemas.openxmlformats.org/officeDocument/2006/relationships/image" Target="../media/image7.png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1" Type="http://schemas.openxmlformats.org/officeDocument/2006/relationships/image" Target="../media/image3.png"/><Relationship Id="rId10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5" Type="http://schemas.openxmlformats.org/officeDocument/2006/relationships/image" Target="../media/image10.jpe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4" name="图片 3" descr="PPT封面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经传logo白色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74650" y="289560"/>
            <a:ext cx="1797685" cy="405765"/>
          </a:xfrm>
          <a:prstGeom prst="rect">
            <a:avLst/>
          </a:prstGeom>
        </p:spPr>
      </p:pic>
      <p:pic>
        <p:nvPicPr>
          <p:cNvPr id="5" name="图片 4" descr="龙头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2871470" y="4571365"/>
            <a:ext cx="6231255" cy="46164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2723515" y="4541520"/>
            <a:ext cx="67983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6</a:t>
            </a:r>
            <a:r>
              <a:rPr lang="zh-CN" altLang="en-US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月</a:t>
            </a:r>
            <a:r>
              <a: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2</a:t>
            </a:r>
            <a:r>
              <a:rPr lang="zh-CN" altLang="en-US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日</a:t>
            </a:r>
            <a:r>
              <a: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-6</a:t>
            </a:r>
            <a:r>
              <a:rPr lang="zh-CN" altLang="en-US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月</a:t>
            </a:r>
            <a:r>
              <a: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28</a:t>
            </a:r>
            <a:r>
              <a:rPr lang="zh-CN" altLang="en-US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日</a:t>
            </a:r>
            <a:r>
              <a: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每周日</a:t>
            </a:r>
            <a:r>
              <a: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-</a:t>
            </a:r>
            <a:r>
              <a:rPr lang="zh-CN" altLang="en-US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周四晚</a:t>
            </a:r>
            <a:r>
              <a: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20:15</a:t>
            </a:r>
            <a:endParaRPr lang="en-US" altLang="zh-CN" sz="2800" dirty="0">
              <a:solidFill>
                <a:srgbClr val="B34500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目录页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7" name="图片 6" descr="组 214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945495" y="6012180"/>
            <a:ext cx="1246505" cy="20193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标题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8" name="图片 7" descr="龙头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封面 拷贝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3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78180" y="3141345"/>
            <a:ext cx="8807450" cy="2936240"/>
          </a:xfrm>
          <a:prstGeom prst="rect">
            <a:avLst/>
          </a:prstGeom>
        </p:spPr>
      </p:pic>
      <p:pic>
        <p:nvPicPr>
          <p:cNvPr id="11" name="图片 10" descr="经传logo白色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-62865" y="791210"/>
            <a:ext cx="12317095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582410"/>
            <a:ext cx="111302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经传多赢投顾总监：孙硌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丨执业编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号：A1120613090005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风险提示:观点基于软件数据和理论模型分析，仅供参考，不构成买卖建议，股市有风险，投资需谨慎。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pic>
        <p:nvPicPr>
          <p:cNvPr id="15" name="图片 14" descr="PPT内页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-11430"/>
            <a:ext cx="12192000" cy="515683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目录页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00" y="6703"/>
            <a:ext cx="12193200" cy="6866185"/>
          </a:xfrm>
          <a:prstGeom prst="rect">
            <a:avLst/>
          </a:prstGeom>
        </p:spPr>
      </p:pic>
      <p:pic>
        <p:nvPicPr>
          <p:cNvPr id="7" name="图片 6" descr="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87513" y="2974340"/>
            <a:ext cx="8816975" cy="2508250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2128520" y="3119120"/>
            <a:ext cx="7934325" cy="205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60000"/>
              </a:lnSpc>
            </a:pP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我司所有工作人员均不允许推荐股票、不允许承诺收益、不允许代客理财、不允许合作分成、不允许私下收款，如您发现有任何违规行为，可联系400-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9088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-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988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向我们反馈!风险提示:所有信息及观点均来源于公开信息及经传软件信号显示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600" dirty="0">
              <a:solidFill>
                <a:schemeClr val="tx1">
                  <a:lumMod val="50000"/>
                  <a:lumOff val="50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1855788" y="1877060"/>
            <a:ext cx="8480425" cy="937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500" b="1">
                <a:gradFill>
                  <a:gsLst>
                    <a:gs pos="0">
                      <a:srgbClr val="FFEFCF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经传多赢,让投资遇见美好!</a:t>
            </a:r>
            <a:endParaRPr lang="zh-CN" altLang="en-US" sz="5500" b="1">
              <a:gradFill>
                <a:gsLst>
                  <a:gs pos="0">
                    <a:srgbClr val="FFEFCF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//192.168.10.86/素材/营销策划/7.课程/猎手-龙头狙击营/2024年/6月/1920x1080 -总.png1920x1080 -总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24.xml"/><Relationship Id="rId8" Type="http://schemas.openxmlformats.org/officeDocument/2006/relationships/tags" Target="../tags/tag23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tags" Target="../tags/tag28.xml"/><Relationship Id="rId12" Type="http://schemas.openxmlformats.org/officeDocument/2006/relationships/tags" Target="../tags/tag27.xml"/><Relationship Id="rId11" Type="http://schemas.openxmlformats.org/officeDocument/2006/relationships/tags" Target="../tags/tag26.xml"/><Relationship Id="rId10" Type="http://schemas.openxmlformats.org/officeDocument/2006/relationships/tags" Target="../tags/tag25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9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0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1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2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29.xml"/><Relationship Id="rId1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.xml"/><Relationship Id="rId6" Type="http://schemas.openxmlformats.org/officeDocument/2006/relationships/tags" Target="../tags/tag30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31.xml"/><Relationship Id="rId1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.xml"/><Relationship Id="rId6" Type="http://schemas.openxmlformats.org/officeDocument/2006/relationships/tags" Target="../tags/tag3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tags" Target="../tags/tag33.xml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tags" Target="../tags/tag35.xml"/><Relationship Id="rId2" Type="http://schemas.openxmlformats.org/officeDocument/2006/relationships/image" Target="../media/image28.png"/><Relationship Id="rId1" Type="http://schemas.openxmlformats.org/officeDocument/2006/relationships/tags" Target="../tags/tag34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tags" Target="../tags/tag36.xml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tags" Target="../tags/tag37.xml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635" y="-11430"/>
            <a:ext cx="12192000" cy="687006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675255" y="74930"/>
            <a:ext cx="68414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大阴线意外但合理，在预期</a:t>
            </a:r>
            <a:r>
              <a:rPr lang="zh-CN" altLang="en-US" sz="32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之内</a:t>
            </a:r>
            <a:endParaRPr lang="zh-CN" altLang="en-US" sz="32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775" y="658495"/>
            <a:ext cx="5600065" cy="316166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75" y="3702050"/>
            <a:ext cx="5600065" cy="300736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80" y="658495"/>
            <a:ext cx="5937885" cy="391541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2760" y="4337685"/>
            <a:ext cx="4238625" cy="15716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5000" y="5547360"/>
            <a:ext cx="3848100" cy="116205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675255" y="74930"/>
            <a:ext cx="68414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回落后进入反弹第二</a:t>
            </a:r>
            <a:r>
              <a:rPr lang="zh-CN" altLang="en-US" sz="32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阶段</a:t>
            </a:r>
            <a:endParaRPr lang="zh-CN" altLang="en-US" sz="32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39315" y="788670"/>
            <a:ext cx="7913370" cy="476631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文本框 6"/>
          <p:cNvSpPr txBox="1"/>
          <p:nvPr/>
        </p:nvSpPr>
        <p:spPr>
          <a:xfrm>
            <a:off x="2106930" y="5678805"/>
            <a:ext cx="796036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solidFill>
                  <a:srgbClr val="FF0000"/>
                </a:solidFill>
              </a:rPr>
              <a:t>重新构筑一个箱体平台，为中报之后的新主线打好地基</a:t>
            </a:r>
            <a:endParaRPr lang="zh-CN" altLang="en-US">
              <a:solidFill>
                <a:srgbClr val="FF0000"/>
              </a:solidFill>
            </a:endParaRPr>
          </a:p>
          <a:p>
            <a:pPr algn="ctr"/>
            <a:endParaRPr lang="zh-CN" altLang="en-US">
              <a:solidFill>
                <a:srgbClr val="FF0000"/>
              </a:solidFill>
            </a:endParaRPr>
          </a:p>
          <a:p>
            <a:pPr algn="ctr"/>
            <a:r>
              <a:rPr lang="zh-CN" altLang="en-US">
                <a:solidFill>
                  <a:srgbClr val="FF0000"/>
                </a:solidFill>
              </a:rPr>
              <a:t>过去一个月或半个月涨得最好的，未必是未来主线</a:t>
            </a:r>
            <a:endParaRPr lang="zh-CN" altLang="en-US">
              <a:solidFill>
                <a:srgbClr val="FF0000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497455" y="74930"/>
            <a:ext cx="71970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过去一个阶段涨了些</a:t>
            </a:r>
            <a:r>
              <a:rPr lang="zh-CN" altLang="en-US" sz="32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什么</a:t>
            </a:r>
            <a:endParaRPr lang="zh-CN" altLang="en-US" sz="32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38575" y="734060"/>
            <a:ext cx="4514850" cy="7239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515" y="1534160"/>
            <a:ext cx="5005705" cy="26377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150" y="4160520"/>
            <a:ext cx="5005070" cy="249047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8080" y="1534160"/>
            <a:ext cx="4918075" cy="260413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8080" y="4156075"/>
            <a:ext cx="4918075" cy="249682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6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40205" y="79375"/>
            <a:ext cx="89115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如何寻找多维</a:t>
            </a:r>
            <a:r>
              <a:rPr lang="zh-CN" altLang="en-US" sz="2800" b="1">
                <a:solidFill>
                  <a:schemeClr val="bg1"/>
                </a:solidFill>
              </a:rPr>
              <a:t>平衡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090" y="795020"/>
            <a:ext cx="6913245" cy="400431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2696845"/>
            <a:ext cx="6705600" cy="38881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文本框 6"/>
          <p:cNvSpPr txBox="1"/>
          <p:nvPr/>
        </p:nvSpPr>
        <p:spPr>
          <a:xfrm>
            <a:off x="7124700" y="806450"/>
            <a:ext cx="4901565" cy="16414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综合</a:t>
            </a:r>
            <a:r>
              <a:rPr lang="zh-CN" altLang="en-US"/>
              <a:t>评估</a:t>
            </a:r>
            <a:endParaRPr lang="zh-CN" altLang="en-US"/>
          </a:p>
          <a:p>
            <a:endParaRPr lang="zh-CN" altLang="en-US"/>
          </a:p>
          <a:p>
            <a:pPr>
              <a:lnSpc>
                <a:spcPct val="120000"/>
              </a:lnSpc>
            </a:pPr>
            <a:r>
              <a:rPr lang="zh-CN" altLang="en-US"/>
              <a:t>业绩成长（盈利</a:t>
            </a:r>
            <a:r>
              <a:rPr lang="zh-CN" altLang="en-US"/>
              <a:t>性）</a:t>
            </a:r>
            <a:endParaRPr lang="zh-CN" altLang="en-US"/>
          </a:p>
          <a:p>
            <a:pPr>
              <a:lnSpc>
                <a:spcPct val="120000"/>
              </a:lnSpc>
            </a:pPr>
            <a:r>
              <a:rPr lang="zh-CN" altLang="en-US"/>
              <a:t>形态位置（安全</a:t>
            </a:r>
            <a:r>
              <a:rPr lang="zh-CN" altLang="en-US"/>
              <a:t>性）</a:t>
            </a:r>
            <a:endParaRPr lang="zh-CN" altLang="en-US"/>
          </a:p>
          <a:p>
            <a:pPr>
              <a:lnSpc>
                <a:spcPct val="120000"/>
              </a:lnSpc>
            </a:pPr>
            <a:r>
              <a:rPr lang="zh-CN" altLang="en-US"/>
              <a:t>资金关注（流动</a:t>
            </a:r>
            <a:r>
              <a:rPr lang="zh-CN" altLang="en-US"/>
              <a:t>性）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2402205" y="51435"/>
            <a:ext cx="73875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 b="1">
                <a:solidFill>
                  <a:schemeClr val="bg1"/>
                </a:solidFill>
                <a:sym typeface="+mn-ea"/>
              </a:rPr>
              <a:t>从反弹走向</a:t>
            </a:r>
            <a:r>
              <a:rPr lang="zh-CN" altLang="en-US" sz="3200" b="1">
                <a:solidFill>
                  <a:schemeClr val="bg1"/>
                </a:solidFill>
                <a:sym typeface="+mn-ea"/>
              </a:rPr>
              <a:t>反转</a:t>
            </a:r>
            <a:endParaRPr lang="zh-CN" altLang="en-US" sz="3200" b="1">
              <a:solidFill>
                <a:schemeClr val="bg1"/>
              </a:solidFill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790" y="869950"/>
            <a:ext cx="10473055" cy="497014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500120" y="5840095"/>
            <a:ext cx="5191760" cy="7556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/>
              <a:t>以过去两年的波动区间为箱体，看当前相对</a:t>
            </a:r>
            <a:r>
              <a:rPr lang="zh-CN" altLang="en-US"/>
              <a:t>位置</a:t>
            </a:r>
            <a:endParaRPr lang="zh-CN" altLang="en-US"/>
          </a:p>
          <a:p>
            <a:pPr>
              <a:lnSpc>
                <a:spcPct val="120000"/>
              </a:lnSpc>
            </a:pPr>
            <a:r>
              <a:rPr lang="zh-CN" altLang="en-US"/>
              <a:t>以过去两年的高点为锚点，看落差及创新高</a:t>
            </a:r>
            <a:r>
              <a:rPr lang="zh-CN" altLang="en-US"/>
              <a:t>机会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2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9.xml><?xml version="1.0" encoding="utf-8"?>
<p:tagLst xmlns:p="http://schemas.openxmlformats.org/presentationml/2006/main">
  <p:tag name="KSO_WPP_MARK_KEY" val="257877f6-fe8c-4c47-ab4c-274c99a6a791"/>
  <p:tag name="COMMONDATA" val="eyJoZGlkIjoiOWFhYzUwZWNmOTk3M2Y1MTI5MjBiOWM4Y2UyNjJjNzUifQ=="/>
  <p:tag name="commondata" val="eyJoZGlkIjoiNjIxZDM2NzczYzIxNjM3NjQ4OTA5MWY3NTZjMjQ0NWEifQ==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PLACING_PICTURE_USER_VIEWPORT" val="{&quot;height&quot;:10800,&quot;width&quot;:19200}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2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170</Words>
  <Application>WPS 演示</Application>
  <PresentationFormat>宽屏</PresentationFormat>
  <Paragraphs>23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32" baseType="lpstr">
      <vt:lpstr>Arial</vt:lpstr>
      <vt:lpstr>宋体</vt:lpstr>
      <vt:lpstr>Wingdings</vt:lpstr>
      <vt:lpstr>微软雅黑</vt:lpstr>
      <vt:lpstr>Wingdings</vt:lpstr>
      <vt:lpstr>思源黑体 CN Medium</vt:lpstr>
      <vt:lpstr>黑体</vt:lpstr>
      <vt:lpstr>思源黑体 CN Normal</vt:lpstr>
      <vt:lpstr>思源黑体 CN Light</vt:lpstr>
      <vt:lpstr>思源黑体 CN Bold</vt:lpstr>
      <vt:lpstr>Arial Unicode MS</vt:lpstr>
      <vt:lpstr>Calibri</vt:lpstr>
      <vt:lpstr>KSOF954951BB</vt:lpstr>
      <vt:lpstr>思源黑体 CN Bold</vt:lpstr>
      <vt:lpstr>思源黑体 CN Light</vt:lpstr>
      <vt:lpstr>思源黑体 CN Medium</vt:lpstr>
      <vt:lpstr>思源黑体 CN Normal</vt:lpstr>
      <vt:lpstr>方正宝黑体 简 Medium</vt:lpstr>
      <vt:lpstr>方正悠黑体</vt:lpstr>
      <vt:lpstr>方正宝黑体 简 Light</vt:lpstr>
      <vt:lpstr>KSOF618801C0</vt:lpstr>
      <vt:lpstr>KSOFD72470BC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莓莓</cp:lastModifiedBy>
  <cp:revision>754</cp:revision>
  <dcterms:created xsi:type="dcterms:W3CDTF">2019-06-19T02:08:00Z</dcterms:created>
  <dcterms:modified xsi:type="dcterms:W3CDTF">2026-08-19T11:23:09Z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497CFDCC19DF40CD83E6F93D6EBFC8F6_13</vt:lpwstr>
  </property>
</Properties>
</file>