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7" r:id="rId3"/>
    <p:sldId id="351" r:id="rId4"/>
    <p:sldId id="257" r:id="rId6"/>
    <p:sldId id="622" r:id="rId7"/>
    <p:sldId id="747" r:id="rId8"/>
    <p:sldId id="977" r:id="rId9"/>
    <p:sldId id="978" r:id="rId10"/>
    <p:sldId id="441" r:id="rId11"/>
    <p:sldId id="699" r:id="rId12"/>
    <p:sldId id="771" r:id="rId13"/>
    <p:sldId id="842" r:id="rId14"/>
    <p:sldId id="843" r:id="rId15"/>
    <p:sldId id="844" r:id="rId16"/>
    <p:sldId id="849" r:id="rId17"/>
    <p:sldId id="847" r:id="rId18"/>
    <p:sldId id="799" r:id="rId19"/>
    <p:sldId id="854" r:id="rId20"/>
    <p:sldId id="915" r:id="rId21"/>
    <p:sldId id="982" r:id="rId22"/>
    <p:sldId id="983" r:id="rId23"/>
    <p:sldId id="984" r:id="rId24"/>
    <p:sldId id="946" r:id="rId25"/>
    <p:sldId id="949" r:id="rId26"/>
    <p:sldId id="950" r:id="rId27"/>
    <p:sldId id="952" r:id="rId28"/>
    <p:sldId id="951" r:id="rId29"/>
    <p:sldId id="953" r:id="rId30"/>
    <p:sldId id="956" r:id="rId31"/>
    <p:sldId id="804" r:id="rId32"/>
    <p:sldId id="954" r:id="rId33"/>
    <p:sldId id="955" r:id="rId34"/>
    <p:sldId id="881" r:id="rId35"/>
    <p:sldId id="917" r:id="rId36"/>
    <p:sldId id="916" r:id="rId37"/>
    <p:sldId id="813" r:id="rId38"/>
    <p:sldId id="882" r:id="rId39"/>
    <p:sldId id="814" r:id="rId40"/>
    <p:sldId id="960" r:id="rId41"/>
    <p:sldId id="582" r:id="rId42"/>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熊仪_aYju7RJj" initials="熊" lastIdx="0" clrIdx="0"/>
  <p:cmAuthor id="1" name="哒哒 熊猫" initials="哒哒" lastIdx="1"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A02"/>
    <a:srgbClr val="FF7429"/>
    <a:srgbClr val="FF752A"/>
    <a:srgbClr val="65E3B8"/>
    <a:srgbClr val="17D594"/>
    <a:srgbClr val="376FFF"/>
    <a:srgbClr val="C70000"/>
    <a:srgbClr val="ED7902"/>
    <a:srgbClr val="EE7F12"/>
    <a:srgbClr val="FF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gs" Target="tags/tag44.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其他假突破的例子：维信诺。博菲电气</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r>
              <a:rPr lang="zh-CN" altLang="en-US">
                <a:solidFill>
                  <a:srgbClr val="0000FF"/>
                </a:solidFill>
                <a:latin typeface="Calibri" panose="020F0502020204030204"/>
                <a:ea typeface="宋体" panose="02010600030101010101" pitchFamily="2" charset="-122"/>
              </a:rPr>
              <a:t>其他案例：每日互动</a:t>
            </a:r>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olidFill>
                <a:srgbClr val="0000FF"/>
              </a:solidFill>
              <a:latin typeface="Calibri" panose="020F0502020204030204"/>
              <a:ea typeface="宋体" panose="02010600030101010101" pitchFamily="2" charset="-122"/>
            </a:endParaRPr>
          </a:p>
          <a:p>
            <a:endParaRPr lang="zh-CN" altLang="en-US">
              <a:solidFill>
                <a:srgbClr val="0000FF"/>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image" Target="../media/image20.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7.png"/><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课表3"/>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5725795" y="3999865"/>
            <a:ext cx="2216150" cy="368300"/>
          </a:xfrm>
          <a:prstGeom prst="rect">
            <a:avLst/>
          </a:prstGeom>
          <a:noFill/>
        </p:spPr>
        <p:txBody>
          <a:bodyPr wrap="square" rtlCol="0">
            <a:spAutoFit/>
          </a:bodyPr>
          <a:p>
            <a:r>
              <a:rPr lang="zh-CN" altLang="en-US">
                <a:solidFill>
                  <a:schemeClr val="accent6">
                    <a:lumMod val="75000"/>
                  </a:schemeClr>
                </a:solidFill>
                <a:latin typeface="思源黑体 Normal" panose="020B0400000000000000" charset="-122"/>
                <a:ea typeface="思源黑体 Normal" panose="020B0400000000000000" charset="-122"/>
              </a:rPr>
              <a:t>直播老师：梁洁云</a:t>
            </a:r>
            <a:endParaRPr lang="zh-CN" altLang="en-US">
              <a:solidFill>
                <a:schemeClr val="accent6">
                  <a:lumMod val="75000"/>
                </a:schemeClr>
              </a:solidFill>
              <a:latin typeface="思源黑体 Normal" panose="020B0400000000000000" charset="-122"/>
              <a:ea typeface="思源黑体 Normal" panose="020B0400000000000000" charset="-122"/>
            </a:endParaRPr>
          </a:p>
        </p:txBody>
      </p:sp>
      <p:sp>
        <p:nvSpPr>
          <p:cNvPr id="5" name="文本框 4"/>
          <p:cNvSpPr txBox="1"/>
          <p:nvPr/>
        </p:nvSpPr>
        <p:spPr>
          <a:xfrm>
            <a:off x="7941945" y="4006850"/>
            <a:ext cx="2265045" cy="368300"/>
          </a:xfrm>
          <a:prstGeom prst="rect">
            <a:avLst/>
          </a:prstGeom>
          <a:noFill/>
        </p:spPr>
        <p:txBody>
          <a:bodyPr wrap="square" rtlCol="0">
            <a:spAutoFit/>
          </a:bodyPr>
          <a:p>
            <a:r>
              <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直播时间：</a:t>
            </a:r>
            <a:r>
              <a:rPr lang="en-US" altLang="zh-CN">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11</a:t>
            </a:r>
            <a:r>
              <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月</a:t>
            </a:r>
            <a:r>
              <a:rPr lang="en-US" altLang="zh-CN">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15</a:t>
            </a:r>
            <a:r>
              <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日</a:t>
            </a:r>
            <a:endPar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6" name="文本框 5"/>
          <p:cNvSpPr txBox="1"/>
          <p:nvPr/>
        </p:nvSpPr>
        <p:spPr>
          <a:xfrm>
            <a:off x="6400165" y="4514215"/>
            <a:ext cx="4211955" cy="368300"/>
          </a:xfrm>
          <a:prstGeom prst="rect">
            <a:avLst/>
          </a:prstGeom>
          <a:noFill/>
        </p:spPr>
        <p:txBody>
          <a:bodyPr wrap="square" rtlCol="0">
            <a:spAutoFit/>
          </a:bodyPr>
          <a:p>
            <a:r>
              <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rPr>
              <a:t>执业编号：A1120619060027</a:t>
            </a:r>
            <a:endParaRPr lang="zh-CN" altLang="en-US">
              <a:solidFill>
                <a:schemeClr val="accent6">
                  <a:lumMod val="75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8" name="文本框 7"/>
          <p:cNvSpPr txBox="1"/>
          <p:nvPr/>
        </p:nvSpPr>
        <p:spPr>
          <a:xfrm>
            <a:off x="4580890" y="1048385"/>
            <a:ext cx="6617335" cy="1938020"/>
          </a:xfrm>
          <a:prstGeom prst="rect">
            <a:avLst/>
          </a:prstGeom>
          <a:noFill/>
          <a:effectLst>
            <a:outerShdw blurRad="50800" dist="38100" dir="5400000" algn="t" rotWithShape="0">
              <a:srgbClr val="ED7902">
                <a:alpha val="100000"/>
              </a:srgbClr>
            </a:outerShdw>
          </a:effectLst>
        </p:spPr>
        <p:txBody>
          <a:bodyPr wrap="square" rtlCol="0">
            <a:spAutoFit/>
          </a:bodyPr>
          <a:p>
            <a:pPr algn="just"/>
            <a:r>
              <a:rPr lang="zh-CN" altLang="en-US" sz="6000" b="1">
                <a:gradFill>
                  <a:gsLst>
                    <a:gs pos="0">
                      <a:srgbClr val="FFFFFD"/>
                    </a:gs>
                    <a:gs pos="78000">
                      <a:srgbClr val="FFF6C8"/>
                    </a:gs>
                  </a:gsLst>
                  <a:lin ang="5400000" scaled="0"/>
                </a:gradFill>
                <a:sym typeface="+mn-ea"/>
              </a:rPr>
              <a:t>主力透视陪跑营</a:t>
            </a:r>
            <a:endParaRPr lang="zh-CN" altLang="en-US" sz="6000" b="1">
              <a:gradFill>
                <a:gsLst>
                  <a:gs pos="0">
                    <a:srgbClr val="FFFFFD"/>
                  </a:gs>
                  <a:gs pos="78000">
                    <a:srgbClr val="FFF6C8"/>
                  </a:gs>
                </a:gsLst>
                <a:lin ang="5400000" scaled="0"/>
              </a:gradFill>
              <a:sym typeface="+mn-ea"/>
            </a:endParaRPr>
          </a:p>
          <a:p>
            <a:pPr algn="ctr"/>
            <a:endParaRPr lang="zh-CN" altLang="en-US" sz="2800" b="1">
              <a:gradFill>
                <a:gsLst>
                  <a:gs pos="0">
                    <a:srgbClr val="FFFFFD"/>
                  </a:gs>
                  <a:gs pos="78000">
                    <a:srgbClr val="FFF6C8"/>
                  </a:gs>
                </a:gsLst>
                <a:lin ang="5400000" scaled="0"/>
              </a:gradFill>
              <a:sym typeface="+mn-ea"/>
            </a:endParaRPr>
          </a:p>
          <a:p>
            <a:pPr algn="l"/>
            <a:r>
              <a:rPr lang="en-US" altLang="zh-CN" sz="3200" b="1">
                <a:gradFill>
                  <a:gsLst>
                    <a:gs pos="0">
                      <a:srgbClr val="FFFFFD"/>
                    </a:gs>
                    <a:gs pos="78000">
                      <a:srgbClr val="FFF6C8"/>
                    </a:gs>
                  </a:gsLst>
                  <a:lin ang="5400000" scaled="0"/>
                </a:gradFill>
                <a:sym typeface="+mn-ea"/>
              </a:rPr>
              <a:t>   </a:t>
            </a:r>
            <a:r>
              <a:rPr lang="zh-CN" altLang="en-US" sz="3200" b="1">
                <a:gradFill>
                  <a:gsLst>
                    <a:gs pos="0">
                      <a:srgbClr val="FFFFFD"/>
                    </a:gs>
                    <a:gs pos="78000">
                      <a:srgbClr val="FFF6C8"/>
                    </a:gs>
                  </a:gsLst>
                  <a:lin ang="5400000" scaled="0"/>
                </a:gradFill>
                <a:sym typeface="+mn-ea"/>
              </a:rPr>
              <a:t>第</a:t>
            </a:r>
            <a:r>
              <a:rPr lang="en-US" altLang="zh-CN" sz="3200" b="1">
                <a:gradFill>
                  <a:gsLst>
                    <a:gs pos="0">
                      <a:srgbClr val="FFFFFD"/>
                    </a:gs>
                    <a:gs pos="78000">
                      <a:srgbClr val="FFF6C8"/>
                    </a:gs>
                  </a:gsLst>
                  <a:lin ang="5400000" scaled="0"/>
                </a:gradFill>
                <a:sym typeface="+mn-ea"/>
              </a:rPr>
              <a:t>8</a:t>
            </a:r>
            <a:r>
              <a:rPr lang="zh-CN" altLang="en-US" sz="3200" b="1">
                <a:gradFill>
                  <a:gsLst>
                    <a:gs pos="0">
                      <a:srgbClr val="FFFFFD"/>
                    </a:gs>
                    <a:gs pos="78000">
                      <a:srgbClr val="FFF6C8"/>
                    </a:gs>
                  </a:gsLst>
                  <a:lin ang="5400000" scaled="0"/>
                </a:gradFill>
                <a:sym typeface="+mn-ea"/>
              </a:rPr>
              <a:t>讲：主力狙击短线技巧</a:t>
            </a:r>
            <a:endParaRPr lang="zh-CN" sz="3200" b="1">
              <a:gradFill>
                <a:gsLst>
                  <a:gs pos="0">
                    <a:srgbClr val="FFFFFD"/>
                  </a:gs>
                  <a:gs pos="78000">
                    <a:srgbClr val="FFF6C8"/>
                  </a:gs>
                </a:gsLst>
                <a:lin ang="5400000" scaled="0"/>
              </a:gradFill>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1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5</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日线买入法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829945"/>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en-US" altLang="zh-CN" sz="3200" b="1">
                <a:solidFill>
                  <a:schemeClr val="bg1"/>
                </a:solidFill>
                <a:sym typeface="+mn-ea"/>
              </a:rPr>
              <a:t>    </a:t>
            </a:r>
            <a:r>
              <a:rPr lang="zh-CN" altLang="en-US" sz="3200" b="1">
                <a:solidFill>
                  <a:schemeClr val="bg1"/>
                </a:solidFill>
                <a:latin typeface="+mj-ea"/>
                <a:ea typeface="+mj-ea"/>
                <a:sym typeface="+mn-ea"/>
              </a:rPr>
              <a:t>何谓</a:t>
            </a:r>
            <a:r>
              <a:rPr lang="en-US" altLang="zh-CN" sz="3200" b="1">
                <a:solidFill>
                  <a:schemeClr val="bg1"/>
                </a:solidFill>
                <a:sym typeface="+mn-ea"/>
              </a:rPr>
              <a:t> 5</a:t>
            </a:r>
            <a:r>
              <a:rPr lang="zh-CN" altLang="en-US" sz="3200" b="1">
                <a:solidFill>
                  <a:schemeClr val="bg1"/>
                </a:solidFill>
                <a:sym typeface="+mn-ea"/>
              </a:rPr>
              <a:t>日均线战法</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657225" y="1003935"/>
            <a:ext cx="10696575" cy="583565"/>
          </a:xfrm>
          <a:prstGeom prst="rect">
            <a:avLst/>
          </a:prstGeom>
        </p:spPr>
        <p:txBody>
          <a:bodyPr wrap="square">
            <a:spAutoFit/>
          </a:bodyPr>
          <a:p>
            <a:r>
              <a:rPr lang="en-US" altLang="zh-CN" sz="1600">
                <a:latin typeface="微软雅黑" panose="020B0503020204020204" charset="-122"/>
                <a:ea typeface="微软雅黑" panose="020B0503020204020204" charset="-122"/>
                <a:cs typeface="微软雅黑" panose="020B0503020204020204" charset="-122"/>
              </a:rPr>
              <a:t>5</a:t>
            </a:r>
            <a:r>
              <a:rPr lang="zh-CN" altLang="en-US" sz="1600">
                <a:latin typeface="微软雅黑" panose="020B0503020204020204" charset="-122"/>
                <a:ea typeface="微软雅黑" panose="020B0503020204020204" charset="-122"/>
                <a:cs typeface="微软雅黑" panose="020B0503020204020204" charset="-122"/>
              </a:rPr>
              <a:t>日均线战法是一种常用的短线交易策略，通过分析股票的</a:t>
            </a:r>
            <a:r>
              <a:rPr lang="en-US" altLang="zh-CN" sz="1600">
                <a:latin typeface="微软雅黑" panose="020B0503020204020204" charset="-122"/>
                <a:ea typeface="微软雅黑" panose="020B0503020204020204" charset="-122"/>
                <a:cs typeface="微软雅黑" panose="020B0503020204020204" charset="-122"/>
              </a:rPr>
              <a:t>5</a:t>
            </a:r>
            <a:r>
              <a:rPr lang="zh-CN" altLang="en-US" sz="1600">
                <a:latin typeface="微软雅黑" panose="020B0503020204020204" charset="-122"/>
                <a:ea typeface="微软雅黑" panose="020B0503020204020204" charset="-122"/>
                <a:cs typeface="微软雅黑" panose="020B0503020204020204" charset="-122"/>
              </a:rPr>
              <a:t>日均线来判断买卖时机。</a:t>
            </a:r>
            <a:r>
              <a:rPr lang="en-US" altLang="zh-CN" sz="1600">
                <a:latin typeface="微软雅黑" panose="020B0503020204020204" charset="-122"/>
                <a:ea typeface="微软雅黑" panose="020B0503020204020204" charset="-122"/>
                <a:cs typeface="微软雅黑" panose="020B0503020204020204" charset="-122"/>
              </a:rPr>
              <a:t>‌</a:t>
            </a:r>
            <a:r>
              <a:rPr lang="en-US" altLang="zh-CN" sz="1600" b="0" i="0">
                <a:solidFill>
                  <a:srgbClr val="333333"/>
                </a:solidFill>
                <a:latin typeface="微软雅黑" panose="020B0503020204020204" charset="-122"/>
                <a:ea typeface="微软雅黑" panose="020B0503020204020204" charset="-122"/>
                <a:cs typeface="微软雅黑" panose="020B0503020204020204" charset="-122"/>
              </a:rPr>
              <a:t>5</a:t>
            </a:r>
            <a:r>
              <a:rPr lang="zh-CN" altLang="en-US" sz="1600" b="0" i="0">
                <a:solidFill>
                  <a:srgbClr val="333333"/>
                </a:solidFill>
                <a:latin typeface="微软雅黑" panose="020B0503020204020204" charset="-122"/>
                <a:ea typeface="微软雅黑" panose="020B0503020204020204" charset="-122"/>
                <a:cs typeface="微软雅黑" panose="020B0503020204020204" charset="-122"/>
              </a:rPr>
              <a:t>日均线反映了股票过去</a:t>
            </a:r>
            <a:r>
              <a:rPr lang="en-US" altLang="zh-CN" sz="1600" b="0" i="0">
                <a:solidFill>
                  <a:srgbClr val="333333"/>
                </a:solidFill>
                <a:latin typeface="微软雅黑" panose="020B0503020204020204" charset="-122"/>
                <a:ea typeface="微软雅黑" panose="020B0503020204020204" charset="-122"/>
                <a:cs typeface="微软雅黑" panose="020B0503020204020204" charset="-122"/>
              </a:rPr>
              <a:t>5</a:t>
            </a:r>
            <a:r>
              <a:rPr lang="zh-CN" altLang="en-US" sz="1600" b="0" i="0">
                <a:solidFill>
                  <a:srgbClr val="333333"/>
                </a:solidFill>
                <a:latin typeface="微软雅黑" panose="020B0503020204020204" charset="-122"/>
                <a:ea typeface="微软雅黑" panose="020B0503020204020204" charset="-122"/>
                <a:cs typeface="微软雅黑" panose="020B0503020204020204" charset="-122"/>
              </a:rPr>
              <a:t>个交易日的平均价格，通常用于判断股票短期趋势的变动。</a:t>
            </a:r>
            <a:endParaRPr lang="en-US" altLang="zh-CN" sz="1600" b="0" i="0">
              <a:solidFill>
                <a:srgbClr val="333333"/>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2"/>
          <a:stretch>
            <a:fillRect/>
          </a:stretch>
        </p:blipFill>
        <p:spPr>
          <a:xfrm>
            <a:off x="3695700" y="1757045"/>
            <a:ext cx="7858125" cy="3733800"/>
          </a:xfrm>
          <a:prstGeom prst="rect">
            <a:avLst/>
          </a:prstGeom>
        </p:spPr>
      </p:pic>
      <p:sp>
        <p:nvSpPr>
          <p:cNvPr id="7" name="文本框 6"/>
          <p:cNvSpPr txBox="1"/>
          <p:nvPr/>
        </p:nvSpPr>
        <p:spPr>
          <a:xfrm>
            <a:off x="7610475" y="1763395"/>
            <a:ext cx="2299970" cy="583565"/>
          </a:xfrm>
          <a:prstGeom prst="rect">
            <a:avLst/>
          </a:prstGeom>
        </p:spPr>
        <p:style>
          <a:lnRef idx="0">
            <a:srgbClr val="FFFFFF"/>
          </a:lnRef>
          <a:fillRef idx="1">
            <a:schemeClr val="accent2"/>
          </a:fillRef>
          <a:effectRef idx="1">
            <a:schemeClr val="accent2"/>
          </a:effectRef>
          <a:fontRef idx="minor">
            <a:schemeClr val="lt1"/>
          </a:fontRef>
        </p:style>
        <p:txBody>
          <a:bodyPr wrap="square">
            <a:spAutoFit/>
          </a:bodyPr>
          <a:p>
            <a:pPr marL="0" indent="0" algn="just"/>
            <a:r>
              <a:rPr lang="en-US" altLang="zh-CN" sz="1600" b="0" i="0">
                <a:solidFill>
                  <a:schemeClr val="bg1"/>
                </a:solidFill>
                <a:latin typeface="微软雅黑" panose="020B0503020204020204" charset="-122"/>
                <a:ea typeface="微软雅黑" panose="020B0503020204020204" charset="-122"/>
                <a:cs typeface="微软雅黑" panose="020B0503020204020204" charset="-122"/>
              </a:rPr>
              <a:t>5</a:t>
            </a:r>
            <a:r>
              <a:rPr lang="zh-CN" altLang="en-US" sz="1600" b="0" i="0">
                <a:solidFill>
                  <a:schemeClr val="bg1"/>
                </a:solidFill>
                <a:latin typeface="微软雅黑" panose="020B0503020204020204" charset="-122"/>
                <a:ea typeface="微软雅黑" panose="020B0503020204020204" charset="-122"/>
                <a:cs typeface="微软雅黑" panose="020B0503020204020204" charset="-122"/>
              </a:rPr>
              <a:t>日线上方</a:t>
            </a:r>
            <a:r>
              <a:rPr lang="en-US" altLang="zh-CN" sz="1600">
                <a:solidFill>
                  <a:schemeClr val="bg1"/>
                </a:solidFill>
                <a:latin typeface="微软雅黑" panose="020B0503020204020204" charset="-122"/>
                <a:ea typeface="微软雅黑" panose="020B0503020204020204" charset="-122"/>
                <a:cs typeface="微软雅黑" panose="020B0503020204020204" charset="-122"/>
              </a:rPr>
              <a:t>——</a:t>
            </a:r>
            <a:r>
              <a:rPr lang="zh-CN" altLang="en-US" sz="1600" b="0" i="0">
                <a:solidFill>
                  <a:schemeClr val="bg1"/>
                </a:solidFill>
                <a:latin typeface="微软雅黑" panose="020B0503020204020204" charset="-122"/>
                <a:ea typeface="微软雅黑" panose="020B0503020204020204" charset="-122"/>
                <a:cs typeface="微软雅黑" panose="020B0503020204020204" charset="-122"/>
              </a:rPr>
              <a:t>做多</a:t>
            </a:r>
            <a:endParaRPr lang="zh-CN" altLang="en-US" sz="1600">
              <a:solidFill>
                <a:schemeClr val="bg1"/>
              </a:solidFill>
              <a:latin typeface="微软雅黑" panose="020B0503020204020204" charset="-122"/>
              <a:ea typeface="微软雅黑" panose="020B0503020204020204" charset="-122"/>
              <a:cs typeface="微软雅黑" panose="020B0503020204020204" charset="-122"/>
            </a:endParaRPr>
          </a:p>
          <a:p>
            <a:pPr marL="0" indent="0" algn="just"/>
            <a:r>
              <a:rPr lang="en-US" altLang="zh-CN" sz="1600" b="0" i="0">
                <a:solidFill>
                  <a:schemeClr val="bg1"/>
                </a:solidFill>
                <a:latin typeface="微软雅黑" panose="020B0503020204020204" charset="-122"/>
                <a:ea typeface="微软雅黑" panose="020B0503020204020204" charset="-122"/>
                <a:cs typeface="微软雅黑" panose="020B0503020204020204" charset="-122"/>
              </a:rPr>
              <a:t>5</a:t>
            </a:r>
            <a:r>
              <a:rPr lang="zh-CN" altLang="en-US" sz="1600" b="0" i="0">
                <a:solidFill>
                  <a:schemeClr val="bg1"/>
                </a:solidFill>
                <a:latin typeface="微软雅黑" panose="020B0503020204020204" charset="-122"/>
                <a:ea typeface="微软雅黑" panose="020B0503020204020204" charset="-122"/>
                <a:cs typeface="微软雅黑" panose="020B0503020204020204" charset="-122"/>
              </a:rPr>
              <a:t>日线下方</a:t>
            </a:r>
            <a:r>
              <a:rPr lang="en-US" altLang="zh-CN" sz="1600">
                <a:solidFill>
                  <a:schemeClr val="bg1"/>
                </a:solidFill>
                <a:latin typeface="微软雅黑" panose="020B0503020204020204" charset="-122"/>
                <a:ea typeface="微软雅黑" panose="020B0503020204020204" charset="-122"/>
                <a:cs typeface="微软雅黑" panose="020B0503020204020204" charset="-122"/>
              </a:rPr>
              <a:t>——</a:t>
            </a:r>
            <a:r>
              <a:rPr lang="zh-CN" altLang="en-US" sz="1600" b="0" i="0">
                <a:solidFill>
                  <a:schemeClr val="bg1"/>
                </a:solidFill>
                <a:latin typeface="微软雅黑" panose="020B0503020204020204" charset="-122"/>
                <a:ea typeface="微软雅黑" panose="020B0503020204020204" charset="-122"/>
                <a:cs typeface="微软雅黑" panose="020B0503020204020204" charset="-122"/>
              </a:rPr>
              <a:t>不参与</a:t>
            </a:r>
            <a:endParaRPr lang="zh-CN" altLang="en-US" sz="1600" b="0" i="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657860" y="2346960"/>
            <a:ext cx="2698750" cy="2553335"/>
          </a:xfrm>
          <a:prstGeom prst="rect">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marL="0" indent="0"/>
            <a:r>
              <a:rPr lang="en-US" altLang="zh-CN" sz="1600">
                <a:solidFill>
                  <a:srgbClr val="101423"/>
                </a:solidFill>
                <a:latin typeface="微软雅黑" panose="020B0503020204020204" charset="-122"/>
                <a:ea typeface="微软雅黑" panose="020B0503020204020204" charset="-122"/>
                <a:cs typeface="微软雅黑" panose="020B0503020204020204" charset="-122"/>
                <a:sym typeface="+mn-ea"/>
              </a:rPr>
              <a:t>5</a:t>
            </a:r>
            <a:r>
              <a:rPr lang="zh-CN" altLang="en-US" sz="1600">
                <a:solidFill>
                  <a:srgbClr val="101423"/>
                </a:solidFill>
                <a:latin typeface="微软雅黑" panose="020B0503020204020204" charset="-122"/>
                <a:ea typeface="微软雅黑" panose="020B0503020204020204" charset="-122"/>
                <a:cs typeface="微软雅黑" panose="020B0503020204020204" charset="-122"/>
                <a:sym typeface="+mn-ea"/>
              </a:rPr>
              <a:t>日均线也称攻击线</a:t>
            </a:r>
            <a:r>
              <a:rPr lang="zh-CN" altLang="en-US" sz="1600">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101423"/>
                </a:solidFill>
                <a:latin typeface="微软雅黑" panose="020B0503020204020204" charset="-122"/>
                <a:ea typeface="微软雅黑" panose="020B0503020204020204" charset="-122"/>
                <a:cs typeface="微软雅黑" panose="020B0503020204020204" charset="-122"/>
                <a:sym typeface="+mn-ea"/>
              </a:rPr>
              <a:t>攻击线作用有三点</a:t>
            </a:r>
            <a:r>
              <a:rPr lang="zh-CN" altLang="en-US" sz="1600">
                <a:latin typeface="微软雅黑" panose="020B0503020204020204" charset="-122"/>
                <a:ea typeface="微软雅黑" panose="020B0503020204020204" charset="-122"/>
                <a:cs typeface="微软雅黑" panose="020B0503020204020204" charset="-122"/>
                <a:sym typeface="+mn-ea"/>
              </a:rPr>
              <a:t>：</a:t>
            </a:r>
            <a:endParaRPr lang="en-US" altLang="zh-CN" sz="16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endParaRPr lang="zh-CN" sz="1600">
              <a:latin typeface="微软雅黑" panose="020B0503020204020204" charset="-122"/>
              <a:ea typeface="微软雅黑" panose="020B0503020204020204" charset="-122"/>
              <a:cs typeface="微软雅黑" panose="020B0503020204020204" charset="-122"/>
              <a:sym typeface="+mn-ea"/>
            </a:endParaRPr>
          </a:p>
          <a:p>
            <a:pPr marL="0" indent="0"/>
            <a:endParaRPr lang="zh-CN" sz="1600">
              <a:latin typeface="微软雅黑" panose="020B0503020204020204" charset="-122"/>
              <a:ea typeface="微软雅黑" panose="020B0503020204020204" charset="-122"/>
              <a:cs typeface="微软雅黑" panose="020B0503020204020204" charset="-122"/>
              <a:sym typeface="+mn-ea"/>
            </a:endParaRPr>
          </a:p>
          <a:p>
            <a:pPr marL="0" indent="0"/>
            <a:r>
              <a:rPr lang="zh-CN" sz="1600">
                <a:latin typeface="微软雅黑" panose="020B0503020204020204" charset="-122"/>
                <a:ea typeface="微软雅黑" panose="020B0503020204020204" charset="-122"/>
                <a:cs typeface="微软雅黑" panose="020B0503020204020204" charset="-122"/>
                <a:sym typeface="+mn-ea"/>
              </a:rPr>
              <a:t>①</a:t>
            </a:r>
            <a:r>
              <a:rPr lang="zh-CN" altLang="en-US" sz="1600">
                <a:latin typeface="微软雅黑" panose="020B0503020204020204" charset="-122"/>
                <a:ea typeface="微软雅黑" panose="020B0503020204020204" charset="-122"/>
                <a:cs typeface="微软雅黑" panose="020B0503020204020204" charset="-122"/>
                <a:sym typeface="+mn-ea"/>
              </a:rPr>
              <a:t>拐头向下</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助跌，及时卖出</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zh-CN" sz="1600">
                <a:latin typeface="微软雅黑" panose="020B0503020204020204" charset="-122"/>
                <a:ea typeface="微软雅黑" panose="020B0503020204020204" charset="-122"/>
                <a:cs typeface="微软雅黑" panose="020B0503020204020204" charset="-122"/>
                <a:sym typeface="+mn-ea"/>
              </a:rPr>
              <a:t>②</a:t>
            </a:r>
            <a:r>
              <a:rPr lang="zh-CN" altLang="en-US" sz="1600">
                <a:latin typeface="微软雅黑" panose="020B0503020204020204" charset="-122"/>
                <a:ea typeface="微软雅黑" panose="020B0503020204020204" charset="-122"/>
                <a:cs typeface="微软雅黑" panose="020B0503020204020204" charset="-122"/>
                <a:sym typeface="+mn-ea"/>
              </a:rPr>
              <a:t>攻击线走平</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股票进入整理期，观望为主</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zh-CN" sz="1600">
                <a:latin typeface="微软雅黑" panose="020B0503020204020204" charset="-122"/>
                <a:ea typeface="微软雅黑" panose="020B0503020204020204" charset="-122"/>
                <a:cs typeface="微软雅黑" panose="020B0503020204020204" charset="-122"/>
                <a:sym typeface="+mn-ea"/>
              </a:rPr>
              <a:t>③</a:t>
            </a:r>
            <a:r>
              <a:rPr lang="zh-CN" altLang="en-US" sz="1600">
                <a:latin typeface="微软雅黑" panose="020B0503020204020204" charset="-122"/>
                <a:ea typeface="微软雅黑" panose="020B0503020204020204" charset="-122"/>
                <a:cs typeface="微软雅黑" panose="020B0503020204020204" charset="-122"/>
                <a:sym typeface="+mn-ea"/>
              </a:rPr>
              <a:t>攻击线拐头向上</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助涨，持有为主</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829945"/>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en-US" altLang="zh-CN" sz="3200" b="1">
                <a:solidFill>
                  <a:schemeClr val="bg1"/>
                </a:solidFill>
                <a:sym typeface="+mn-ea"/>
              </a:rPr>
              <a:t>      </a:t>
            </a:r>
            <a:r>
              <a:rPr lang="en-US" altLang="zh-CN" sz="3200" b="1">
                <a:solidFill>
                  <a:schemeClr val="bg1"/>
                </a:solidFill>
                <a:sym typeface="+mn-ea"/>
              </a:rPr>
              <a:t>回落不破5</a:t>
            </a:r>
            <a:r>
              <a:rPr lang="zh-CN" altLang="en-US" sz="3200" b="1">
                <a:solidFill>
                  <a:schemeClr val="bg1"/>
                </a:solidFill>
                <a:sym typeface="+mn-ea"/>
              </a:rPr>
              <a:t>日均线</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628650" y="930275"/>
            <a:ext cx="10515600" cy="583565"/>
          </a:xfrm>
          <a:prstGeom prst="rect">
            <a:avLst/>
          </a:prstGeom>
          <a:noFill/>
        </p:spPr>
        <p:txBody>
          <a:bodyPr wrap="square" rtlCol="0" anchor="t">
            <a:spAutoFit/>
          </a:bodyPr>
          <a:p>
            <a:r>
              <a:rPr lang="zh-CN" sz="1600">
                <a:latin typeface="微软雅黑" panose="020B0503020204020204" charset="-122"/>
                <a:ea typeface="微软雅黑" panose="020B0503020204020204" charset="-122"/>
                <a:cs typeface="微软雅黑" panose="020B0503020204020204" charset="-122"/>
                <a:sym typeface="+mn-ea"/>
              </a:rPr>
              <a:t>股价低位盘整或</a:t>
            </a:r>
            <a:r>
              <a:rPr lang="zh-CN" sz="1600">
                <a:latin typeface="微软雅黑" panose="020B0503020204020204" charset="-122"/>
                <a:ea typeface="微软雅黑" panose="020B0503020204020204" charset="-122"/>
                <a:cs typeface="微软雅黑" panose="020B0503020204020204" charset="-122"/>
                <a:sym typeface="+mn-ea"/>
              </a:rPr>
              <a:t>上涨的</a:t>
            </a:r>
            <a:r>
              <a:rPr lang="zh-CN" sz="1600">
                <a:latin typeface="微软雅黑" panose="020B0503020204020204" charset="-122"/>
                <a:ea typeface="微软雅黑" panose="020B0503020204020204" charset="-122"/>
                <a:cs typeface="微软雅黑" panose="020B0503020204020204" charset="-122"/>
                <a:sym typeface="+mn-ea"/>
              </a:rPr>
              <a:t>强势股，当股价出现回落但未跌破</a:t>
            </a:r>
            <a:r>
              <a:rPr lang="en-US" altLang="zh-CN" sz="1600">
                <a:latin typeface="微软雅黑" panose="020B0503020204020204" charset="-122"/>
                <a:ea typeface="微软雅黑" panose="020B0503020204020204" charset="-122"/>
                <a:cs typeface="微软雅黑" panose="020B0503020204020204" charset="-122"/>
                <a:sym typeface="+mn-ea"/>
              </a:rPr>
              <a:t>5</a:t>
            </a:r>
            <a:r>
              <a:rPr lang="zh-CN" altLang="en-US" sz="1600">
                <a:latin typeface="微软雅黑" panose="020B0503020204020204" charset="-122"/>
                <a:ea typeface="微软雅黑" panose="020B0503020204020204" charset="-122"/>
                <a:cs typeface="微软雅黑" panose="020B0503020204020204" charset="-122"/>
                <a:sym typeface="+mn-ea"/>
              </a:rPr>
              <a:t>日均线（跌破也在</a:t>
            </a:r>
            <a:r>
              <a:rPr lang="en-US" altLang="zh-CN" sz="1600">
                <a:latin typeface="微软雅黑" panose="020B0503020204020204" charset="-122"/>
                <a:ea typeface="微软雅黑" panose="020B0503020204020204" charset="-122"/>
                <a:cs typeface="微软雅黑" panose="020B0503020204020204" charset="-122"/>
                <a:sym typeface="+mn-ea"/>
              </a:rPr>
              <a:t>2</a:t>
            </a:r>
            <a:r>
              <a:rPr lang="zh-CN" altLang="en-US" sz="1600">
                <a:latin typeface="微软雅黑" panose="020B0503020204020204" charset="-122"/>
                <a:ea typeface="微软雅黑" panose="020B0503020204020204" charset="-122"/>
                <a:cs typeface="微软雅黑" panose="020B0503020204020204" charset="-122"/>
                <a:sym typeface="+mn-ea"/>
              </a:rPr>
              <a:t>个交易日内修复），则暗示主力洗盘，此时可以沿着</a:t>
            </a:r>
            <a:r>
              <a:rPr lang="en-US" altLang="zh-CN" sz="1600">
                <a:latin typeface="微软雅黑" panose="020B0503020204020204" charset="-122"/>
                <a:ea typeface="微软雅黑" panose="020B0503020204020204" charset="-122"/>
                <a:cs typeface="微软雅黑" panose="020B0503020204020204" charset="-122"/>
                <a:sym typeface="+mn-ea"/>
              </a:rPr>
              <a:t>5</a:t>
            </a:r>
            <a:r>
              <a:rPr lang="zh-CN" altLang="en-US" sz="1600">
                <a:latin typeface="微软雅黑" panose="020B0503020204020204" charset="-122"/>
                <a:ea typeface="微软雅黑" panose="020B0503020204020204" charset="-122"/>
                <a:cs typeface="微软雅黑" panose="020B0503020204020204" charset="-122"/>
                <a:sym typeface="+mn-ea"/>
              </a:rPr>
              <a:t>日线低吸拿筹码。</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2"/>
          <a:srcRect l="4067"/>
          <a:stretch>
            <a:fillRect/>
          </a:stretch>
        </p:blipFill>
        <p:spPr>
          <a:xfrm>
            <a:off x="628650" y="1691005"/>
            <a:ext cx="6215380" cy="3658235"/>
          </a:xfrm>
          <a:prstGeom prst="rect">
            <a:avLst/>
          </a:prstGeom>
          <a:ln>
            <a:solidFill>
              <a:schemeClr val="accent1">
                <a:lumMod val="60000"/>
                <a:lumOff val="40000"/>
              </a:schemeClr>
            </a:solidFill>
          </a:ln>
        </p:spPr>
      </p:pic>
      <p:pic>
        <p:nvPicPr>
          <p:cNvPr id="16" name="图片 15"/>
          <p:cNvPicPr>
            <a:picLocks noChangeAspect="1"/>
          </p:cNvPicPr>
          <p:nvPr/>
        </p:nvPicPr>
        <p:blipFill>
          <a:blip r:embed="rId3"/>
          <a:stretch>
            <a:fillRect/>
          </a:stretch>
        </p:blipFill>
        <p:spPr>
          <a:xfrm>
            <a:off x="5567045" y="2548255"/>
            <a:ext cx="6234430" cy="3371850"/>
          </a:xfrm>
          <a:prstGeom prst="rect">
            <a:avLst/>
          </a:prstGeom>
          <a:ln>
            <a:solidFill>
              <a:schemeClr val="accent6"/>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829945"/>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zh-CN" sz="3200" b="1">
                <a:solidFill>
                  <a:schemeClr val="bg1"/>
                </a:solidFill>
                <a:sym typeface="+mn-ea"/>
              </a:rPr>
              <a:t>跌破</a:t>
            </a:r>
            <a:r>
              <a:rPr lang="zh-CN" altLang="en-US" sz="3200" b="1">
                <a:solidFill>
                  <a:schemeClr val="bg1"/>
                </a:solidFill>
                <a:sym typeface="+mn-ea"/>
              </a:rPr>
              <a:t>但止跌</a:t>
            </a:r>
            <a:r>
              <a:rPr lang="en-US" altLang="zh-CN" sz="3200" b="1">
                <a:solidFill>
                  <a:schemeClr val="bg1"/>
                </a:solidFill>
                <a:sym typeface="+mn-ea"/>
              </a:rPr>
              <a:t>10</a:t>
            </a:r>
            <a:r>
              <a:rPr lang="zh-CN" altLang="en-US" sz="3200" b="1">
                <a:solidFill>
                  <a:schemeClr val="bg1"/>
                </a:solidFill>
                <a:sym typeface="+mn-ea"/>
              </a:rPr>
              <a:t>天均线</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838200" y="930275"/>
            <a:ext cx="1051560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cs typeface="微软雅黑" panose="020B0503020204020204" charset="-122"/>
                <a:sym typeface="+mn-ea"/>
              </a:rPr>
              <a:t>股价出现回落且跌破</a:t>
            </a:r>
            <a:r>
              <a:rPr lang="en-US" altLang="zh-CN" sz="1600">
                <a:latin typeface="微软雅黑" panose="020B0503020204020204" charset="-122"/>
                <a:ea typeface="微软雅黑" panose="020B0503020204020204" charset="-122"/>
                <a:cs typeface="微软雅黑" panose="020B0503020204020204" charset="-122"/>
                <a:sym typeface="+mn-ea"/>
              </a:rPr>
              <a:t>5</a:t>
            </a:r>
            <a:r>
              <a:rPr lang="zh-CN" altLang="en-US" sz="1600">
                <a:latin typeface="微软雅黑" panose="020B0503020204020204" charset="-122"/>
                <a:ea typeface="微软雅黑" panose="020B0503020204020204" charset="-122"/>
                <a:cs typeface="微软雅黑" panose="020B0503020204020204" charset="-122"/>
                <a:sym typeface="+mn-ea"/>
              </a:rPr>
              <a:t>日线，但在</a:t>
            </a:r>
            <a:r>
              <a:rPr lang="en-US" altLang="zh-CN" sz="1600">
                <a:latin typeface="微软雅黑" panose="020B0503020204020204" charset="-122"/>
                <a:ea typeface="微软雅黑" panose="020B0503020204020204" charset="-122"/>
                <a:cs typeface="微软雅黑" panose="020B0503020204020204" charset="-122"/>
                <a:sym typeface="+mn-ea"/>
              </a:rPr>
              <a:t>10</a:t>
            </a:r>
            <a:r>
              <a:rPr lang="zh-CN" altLang="en-US" sz="1600">
                <a:latin typeface="微软雅黑" panose="020B0503020204020204" charset="-122"/>
                <a:ea typeface="微软雅黑" panose="020B0503020204020204" charset="-122"/>
                <a:cs typeface="微软雅黑" panose="020B0503020204020204" charset="-122"/>
                <a:sym typeface="+mn-ea"/>
              </a:rPr>
              <a:t>天或</a:t>
            </a:r>
            <a:r>
              <a:rPr lang="en-US" altLang="zh-CN" sz="1600">
                <a:latin typeface="微软雅黑" panose="020B0503020204020204" charset="-122"/>
                <a:ea typeface="微软雅黑" panose="020B0503020204020204" charset="-122"/>
                <a:cs typeface="微软雅黑" panose="020B0503020204020204" charset="-122"/>
                <a:sym typeface="+mn-ea"/>
              </a:rPr>
              <a:t>20</a:t>
            </a:r>
            <a:r>
              <a:rPr lang="zh-CN" altLang="en-US" sz="1600">
                <a:latin typeface="微软雅黑" panose="020B0503020204020204" charset="-122"/>
                <a:ea typeface="微软雅黑" panose="020B0503020204020204" charset="-122"/>
                <a:cs typeface="微软雅黑" panose="020B0503020204020204" charset="-122"/>
                <a:sym typeface="+mn-ea"/>
              </a:rPr>
              <a:t>天线附近企稳反转向上，且回调时是缩量</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突破时放量，则可在</a:t>
            </a:r>
            <a:r>
              <a:rPr lang="zh-CN" sz="1600">
                <a:latin typeface="微软雅黑" panose="020B0503020204020204" charset="-122"/>
                <a:ea typeface="微软雅黑" panose="020B0503020204020204" charset="-122"/>
                <a:cs typeface="微软雅黑" panose="020B0503020204020204" charset="-122"/>
                <a:sym typeface="+mn-ea"/>
              </a:rPr>
              <a:t>企稳时接回来。</a:t>
            </a:r>
            <a:endParaRPr lang="zh-CN" sz="16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2"/>
          <a:stretch>
            <a:fillRect/>
          </a:stretch>
        </p:blipFill>
        <p:spPr>
          <a:xfrm>
            <a:off x="646430" y="2183765"/>
            <a:ext cx="4595495" cy="3392170"/>
          </a:xfrm>
          <a:prstGeom prst="rect">
            <a:avLst/>
          </a:prstGeom>
          <a:ln>
            <a:solidFill>
              <a:schemeClr val="accent1">
                <a:lumMod val="60000"/>
                <a:lumOff val="40000"/>
              </a:schemeClr>
            </a:solidFill>
          </a:ln>
        </p:spPr>
      </p:pic>
      <p:pic>
        <p:nvPicPr>
          <p:cNvPr id="7" name="图片 6"/>
          <p:cNvPicPr>
            <a:picLocks noChangeAspect="1"/>
          </p:cNvPicPr>
          <p:nvPr/>
        </p:nvPicPr>
        <p:blipFill>
          <a:blip r:embed="rId3"/>
          <a:stretch>
            <a:fillRect/>
          </a:stretch>
        </p:blipFill>
        <p:spPr>
          <a:xfrm>
            <a:off x="5485765" y="1971675"/>
            <a:ext cx="6372860" cy="3604260"/>
          </a:xfrm>
          <a:prstGeom prst="rect">
            <a:avLst/>
          </a:prstGeom>
          <a:ln>
            <a:solidFill>
              <a:schemeClr val="accent6">
                <a:lumMod val="60000"/>
                <a:lumOff val="4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829945"/>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zh-CN" sz="3200" b="1">
                <a:solidFill>
                  <a:schemeClr val="bg1"/>
                </a:solidFill>
                <a:sym typeface="+mn-ea"/>
              </a:rPr>
              <a:t>乖离率偏大高抛或止盈</a:t>
            </a:r>
            <a:endParaRPr lang="zh-CN"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838200" y="930275"/>
            <a:ext cx="10515600" cy="337185"/>
          </a:xfrm>
          <a:prstGeom prst="rect">
            <a:avLst/>
          </a:prstGeom>
          <a:noFill/>
        </p:spPr>
        <p:txBody>
          <a:bodyPr wrap="square" rtlCol="0" anchor="t">
            <a:spAutoFit/>
          </a:bodyPr>
          <a:p>
            <a:r>
              <a:rPr lang="zh-CN" sz="1600">
                <a:latin typeface="微软雅黑" panose="020B0503020204020204" charset="-122"/>
                <a:ea typeface="微软雅黑" panose="020B0503020204020204" charset="-122"/>
                <a:cs typeface="微软雅黑" panose="020B0503020204020204" charset="-122"/>
                <a:sym typeface="+mn-ea"/>
              </a:rPr>
              <a:t>股价在</a:t>
            </a:r>
            <a:r>
              <a:rPr lang="en-US" altLang="zh-CN" sz="1600">
                <a:latin typeface="微软雅黑" panose="020B0503020204020204" charset="-122"/>
                <a:ea typeface="微软雅黑" panose="020B0503020204020204" charset="-122"/>
                <a:cs typeface="微软雅黑" panose="020B0503020204020204" charset="-122"/>
                <a:sym typeface="+mn-ea"/>
              </a:rPr>
              <a:t>5</a:t>
            </a:r>
            <a:r>
              <a:rPr lang="zh-CN" altLang="en-US" sz="1600">
                <a:latin typeface="微软雅黑" panose="020B0503020204020204" charset="-122"/>
                <a:ea typeface="微软雅黑" panose="020B0503020204020204" charset="-122"/>
                <a:cs typeface="微软雅黑" panose="020B0503020204020204" charset="-122"/>
                <a:sym typeface="+mn-ea"/>
              </a:rPr>
              <a:t>天均线上方，</a:t>
            </a:r>
            <a:r>
              <a:rPr lang="zh-CN" sz="1600">
                <a:latin typeface="微软雅黑" panose="020B0503020204020204" charset="-122"/>
                <a:ea typeface="微软雅黑" panose="020B0503020204020204" charset="-122"/>
                <a:cs typeface="微软雅黑" panose="020B0503020204020204" charset="-122"/>
                <a:sym typeface="+mn-ea"/>
              </a:rPr>
              <a:t>偏离均线</a:t>
            </a:r>
            <a:r>
              <a:rPr lang="en-US" altLang="zh-CN" sz="1600">
                <a:latin typeface="微软雅黑" panose="020B0503020204020204" charset="-122"/>
                <a:ea typeface="微软雅黑" panose="020B0503020204020204" charset="-122"/>
                <a:cs typeface="微软雅黑" panose="020B0503020204020204" charset="-122"/>
                <a:sym typeface="+mn-ea"/>
              </a:rPr>
              <a:t>15%</a:t>
            </a:r>
            <a:r>
              <a:rPr lang="zh-CN" altLang="en-US" sz="1600">
                <a:latin typeface="微软雅黑" panose="020B0503020204020204" charset="-122"/>
                <a:ea typeface="微软雅黑" panose="020B0503020204020204" charset="-122"/>
                <a:cs typeface="微软雅黑" panose="020B0503020204020204" charset="-122"/>
                <a:sym typeface="+mn-ea"/>
              </a:rPr>
              <a:t>以上，乖离率太大，考虑高抛或止盈</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2"/>
          <a:stretch>
            <a:fillRect/>
          </a:stretch>
        </p:blipFill>
        <p:spPr>
          <a:xfrm>
            <a:off x="4886960" y="2340610"/>
            <a:ext cx="6800215" cy="3429000"/>
          </a:xfrm>
          <a:prstGeom prst="rect">
            <a:avLst/>
          </a:prstGeom>
          <a:ln>
            <a:solidFill>
              <a:schemeClr val="accent1">
                <a:lumMod val="60000"/>
                <a:lumOff val="40000"/>
              </a:schemeClr>
            </a:solidFill>
          </a:ln>
        </p:spPr>
      </p:pic>
      <p:pic>
        <p:nvPicPr>
          <p:cNvPr id="6" name="图片 5"/>
          <p:cNvPicPr>
            <a:picLocks noChangeAspect="1"/>
          </p:cNvPicPr>
          <p:nvPr/>
        </p:nvPicPr>
        <p:blipFill>
          <a:blip r:embed="rId3"/>
          <a:stretch>
            <a:fillRect/>
          </a:stretch>
        </p:blipFill>
        <p:spPr>
          <a:xfrm>
            <a:off x="838200" y="1691005"/>
            <a:ext cx="4695190" cy="3325495"/>
          </a:xfrm>
          <a:prstGeom prst="rect">
            <a:avLst/>
          </a:prstGeom>
          <a:ln>
            <a:solidFill>
              <a:schemeClr val="accent6">
                <a:lumMod val="40000"/>
                <a:lumOff val="60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2</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sz="4000" b="1">
                <a:solidFill>
                  <a:schemeClr val="bg1"/>
                </a:solidFill>
                <a:latin typeface="微软雅黑" panose="020B0503020204020204" charset="-122"/>
                <a:ea typeface="微软雅黑" panose="020B0503020204020204" charset="-122"/>
                <a:cs typeface="微软雅黑" panose="020B0503020204020204" charset="-122"/>
              </a:rPr>
              <a:t>涨停复制战法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何谓</a:t>
            </a:r>
            <a:r>
              <a:rPr lang="zh-CN" sz="3200" b="1">
                <a:solidFill>
                  <a:schemeClr val="bg1"/>
                </a:solidFill>
                <a:latin typeface="+mj-ea"/>
                <a:ea typeface="+mj-ea"/>
              </a:rPr>
              <a:t>涨停复制</a:t>
            </a:r>
            <a:endParaRPr lang="zh-CN" sz="3200" b="1">
              <a:solidFill>
                <a:schemeClr val="bg1"/>
              </a:solidFill>
              <a:latin typeface="+mj-ea"/>
              <a:ea typeface="+mj-ea"/>
            </a:endParaRPr>
          </a:p>
        </p:txBody>
      </p:sp>
      <p:sp>
        <p:nvSpPr>
          <p:cNvPr id="9" name="文本框 8"/>
          <p:cNvSpPr txBox="1"/>
          <p:nvPr/>
        </p:nvSpPr>
        <p:spPr>
          <a:xfrm>
            <a:off x="553085" y="837565"/>
            <a:ext cx="10908665" cy="755650"/>
          </a:xfrm>
          <a:prstGeom prst="rect">
            <a:avLst/>
          </a:prstGeom>
          <a:noFill/>
        </p:spPr>
        <p:txBody>
          <a:bodyPr wrap="square" rtlCol="0">
            <a:spAutoFit/>
          </a:bodyPr>
          <a:p>
            <a:pPr indent="0" algn="l">
              <a:lnSpc>
                <a:spcPct val="120000"/>
              </a:lnSpc>
            </a:pPr>
            <a:r>
              <a:rPr lang="zh-CN" b="1">
                <a:latin typeface="微软雅黑" panose="020B0503020204020204" charset="-122"/>
                <a:ea typeface="微软雅黑" panose="020B0503020204020204" charset="-122"/>
                <a:sym typeface="+mn-ea"/>
              </a:rPr>
              <a:t>涨停复制：</a:t>
            </a:r>
            <a:r>
              <a:rPr lang="zh-CN">
                <a:latin typeface="微软雅黑" panose="020B0503020204020204" charset="-122"/>
                <a:ea typeface="微软雅黑" panose="020B0503020204020204" charset="-122"/>
                <a:sym typeface="+mn-ea"/>
              </a:rPr>
              <a:t>是上升回档的升级版，主要针对近期有过涨停板的个股去捕捉</a:t>
            </a:r>
            <a:r>
              <a:rPr lang="zh-CN" b="1">
                <a:solidFill>
                  <a:srgbClr val="FF0000"/>
                </a:solidFill>
                <a:latin typeface="微软雅黑" panose="020B0503020204020204" charset="-122"/>
                <a:ea typeface="微软雅黑" panose="020B0503020204020204" charset="-122"/>
                <a:sym typeface="+mn-ea"/>
              </a:rPr>
              <a:t>再次涨停拉升</a:t>
            </a:r>
            <a:r>
              <a:rPr lang="zh-CN">
                <a:latin typeface="微软雅黑" panose="020B0503020204020204" charset="-122"/>
                <a:ea typeface="微软雅黑" panose="020B0503020204020204" charset="-122"/>
                <a:sym typeface="+mn-ea"/>
              </a:rPr>
              <a:t>的短线爆发机会。</a:t>
            </a:r>
            <a:endParaRPr lang="zh-CN">
              <a:latin typeface="微软雅黑" panose="020B0503020204020204" charset="-122"/>
              <a:ea typeface="微软雅黑" panose="020B0503020204020204" charset="-122"/>
              <a:sym typeface="+mn-ea"/>
            </a:endParaRPr>
          </a:p>
          <a:p>
            <a:pPr indent="0" algn="l">
              <a:lnSpc>
                <a:spcPct val="120000"/>
              </a:lnSpc>
            </a:pPr>
            <a:r>
              <a:rPr lang="zh-CN"/>
              <a:t>出现在低位箱体、底部反转、上升中继的成功率更高，警惕高位的涨停板。</a:t>
            </a:r>
            <a:endParaRPr lang="zh-CN"/>
          </a:p>
        </p:txBody>
      </p:sp>
      <p:pic>
        <p:nvPicPr>
          <p:cNvPr id="12" name="图片 11"/>
          <p:cNvPicPr>
            <a:picLocks noChangeAspect="1"/>
          </p:cNvPicPr>
          <p:nvPr/>
        </p:nvPicPr>
        <p:blipFill>
          <a:blip r:embed="rId2"/>
          <a:stretch>
            <a:fillRect/>
          </a:stretch>
        </p:blipFill>
        <p:spPr>
          <a:xfrm>
            <a:off x="4284980" y="1783715"/>
            <a:ext cx="7068820" cy="3980815"/>
          </a:xfrm>
          <a:prstGeom prst="rect">
            <a:avLst/>
          </a:prstGeom>
          <a:ln>
            <a:solidFill>
              <a:schemeClr val="accent6">
                <a:lumMod val="60000"/>
                <a:lumOff val="40000"/>
              </a:schemeClr>
            </a:solidFill>
          </a:ln>
        </p:spPr>
      </p:pic>
      <p:sp>
        <p:nvSpPr>
          <p:cNvPr id="13" name="文本框 12"/>
          <p:cNvSpPr txBox="1"/>
          <p:nvPr>
            <p:custDataLst>
              <p:tags r:id="rId3"/>
            </p:custDataLst>
          </p:nvPr>
        </p:nvSpPr>
        <p:spPr>
          <a:xfrm>
            <a:off x="654685" y="1861820"/>
            <a:ext cx="3375660" cy="4065270"/>
          </a:xfrm>
          <a:prstGeom prst="rect">
            <a:avLst/>
          </a:prstGeom>
          <a:noFill/>
          <a:ln w="9525">
            <a:noFill/>
          </a:ln>
        </p:spPr>
        <p:txBody>
          <a:bodyPr wrap="square">
            <a:noAutofit/>
          </a:bodyPr>
          <a:p>
            <a:pPr indent="0">
              <a:lnSpc>
                <a:spcPct val="140000"/>
              </a:lnSpc>
            </a:pPr>
            <a:r>
              <a:rPr lang="zh-CN" b="0">
                <a:latin typeface="华文细黑" panose="02010600040101010101" charset="-122"/>
                <a:ea typeface="华文细黑" panose="02010600040101010101" charset="-122"/>
                <a:cs typeface="华文细黑" panose="02010600040101010101" charset="-122"/>
              </a:rPr>
              <a:t>操作要点</a:t>
            </a:r>
            <a:endParaRPr lang="zh-CN" b="0">
              <a:latin typeface="华文细黑" panose="02010600040101010101" charset="-122"/>
              <a:ea typeface="华文细黑" panose="02010600040101010101" charset="-122"/>
              <a:cs typeface="华文细黑" panose="02010600040101010101" charset="-122"/>
            </a:endParaRPr>
          </a:p>
          <a:p>
            <a:pPr indent="0">
              <a:lnSpc>
                <a:spcPct val="140000"/>
              </a:lnSpc>
            </a:pPr>
            <a:r>
              <a:rPr lang="zh-CN" b="0">
                <a:latin typeface="华文细黑" panose="02010600040101010101" charset="-122"/>
                <a:ea typeface="华文细黑" panose="02010600040101010101" charset="-122"/>
                <a:cs typeface="华文细黑" panose="02010600040101010101" charset="-122"/>
              </a:rPr>
              <a:t>1、涨停突破</a:t>
            </a:r>
            <a:r>
              <a:rPr lang="zh-CN" altLang="en-US" b="0">
                <a:latin typeface="华文细黑" panose="02010600040101010101" charset="-122"/>
                <a:ea typeface="华文细黑" panose="02010600040101010101" charset="-122"/>
                <a:cs typeface="华文细黑" panose="02010600040101010101" charset="-122"/>
              </a:rPr>
              <a:t>：</a:t>
            </a:r>
            <a:r>
              <a:rPr lang="zh-CN" b="0">
                <a:latin typeface="华文细黑" panose="02010600040101010101" charset="-122"/>
                <a:ea typeface="华文细黑" panose="02010600040101010101" charset="-122"/>
                <a:cs typeface="华文细黑" panose="02010600040101010101" charset="-122"/>
              </a:rPr>
              <a:t>寻找在技术形态上有突破性的涨停板</a:t>
            </a: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r>
              <a:rPr lang="zh-CN" b="0">
                <a:latin typeface="华文细黑" panose="02010600040101010101" charset="-122"/>
                <a:ea typeface="华文细黑" panose="02010600040101010101" charset="-122"/>
                <a:cs typeface="华文细黑" panose="02010600040101010101" charset="-122"/>
              </a:rPr>
              <a:t>2、回档确认：对涨停之后的回档过程做量价确认</a:t>
            </a:r>
            <a:endParaRPr lang="zh-CN" b="0">
              <a:latin typeface="华文细黑" panose="02010600040101010101" charset="-122"/>
              <a:ea typeface="华文细黑" panose="02010600040101010101" charset="-122"/>
              <a:cs typeface="华文细黑" panose="02010600040101010101" charset="-122"/>
            </a:endParaRPr>
          </a:p>
          <a:p>
            <a:pPr indent="0">
              <a:lnSpc>
                <a:spcPct val="110000"/>
              </a:lnSpc>
            </a:pPr>
            <a:r>
              <a:rPr lang="zh-CN" b="0">
                <a:latin typeface="华文细黑" panose="02010600040101010101" charset="-122"/>
                <a:ea typeface="华文细黑" panose="02010600040101010101" charset="-122"/>
                <a:cs typeface="华文细黑" panose="02010600040101010101" charset="-122"/>
              </a:rPr>
              <a:t>3、复制涨停：关注回档调整后</a:t>
            </a:r>
            <a:r>
              <a:rPr lang="zh-CN">
                <a:solidFill>
                  <a:schemeClr val="tx1"/>
                </a:solidFill>
                <a:latin typeface="华文细黑" panose="02010600040101010101" charset="-122"/>
                <a:ea typeface="华文细黑" panose="02010600040101010101" charset="-122"/>
                <a:cs typeface="华文细黑" panose="02010600040101010101" charset="-122"/>
              </a:rPr>
              <a:t>的再次启动最佳买点（回档涨停板的头部支撑＞腰部支撑</a:t>
            </a:r>
            <a:r>
              <a:rPr lang="zh-CN">
                <a:latin typeface="华文细黑" panose="02010600040101010101" charset="-122"/>
                <a:ea typeface="华文细黑" panose="02010600040101010101" charset="-122"/>
                <a:cs typeface="华文细黑" panose="02010600040101010101" charset="-122"/>
                <a:sym typeface="+mn-ea"/>
              </a:rPr>
              <a:t>＞</a:t>
            </a:r>
            <a:r>
              <a:rPr lang="zh-CN">
                <a:solidFill>
                  <a:schemeClr val="tx1"/>
                </a:solidFill>
                <a:latin typeface="华文细黑" panose="02010600040101010101" charset="-122"/>
                <a:ea typeface="华文细黑" panose="02010600040101010101" charset="-122"/>
                <a:cs typeface="华文细黑" panose="02010600040101010101" charset="-122"/>
              </a:rPr>
              <a:t>脚踝支撑）</a:t>
            </a:r>
            <a:endParaRPr lang="zh-CN">
              <a:solidFill>
                <a:schemeClr val="tx1"/>
              </a:solidFill>
              <a:latin typeface="华文细黑" panose="02010600040101010101" charset="-122"/>
              <a:ea typeface="华文细黑" panose="02010600040101010101" charset="-122"/>
              <a:cs typeface="华文细黑" panose="020106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sz="3200" b="1">
                <a:solidFill>
                  <a:schemeClr val="bg1"/>
                </a:solidFill>
                <a:latin typeface="+mj-ea"/>
                <a:ea typeface="+mj-ea"/>
              </a:rPr>
              <a:t>智能盯盘选股</a:t>
            </a:r>
            <a:endParaRPr lang="zh-CN" sz="3200" b="1">
              <a:solidFill>
                <a:schemeClr val="bg1"/>
              </a:solidFill>
              <a:latin typeface="+mj-ea"/>
              <a:ea typeface="+mj-ea"/>
            </a:endParaRPr>
          </a:p>
        </p:txBody>
      </p:sp>
      <p:sp>
        <p:nvSpPr>
          <p:cNvPr id="3" name="文本框 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3" name="文本框 12"/>
          <p:cNvSpPr txBox="1"/>
          <p:nvPr userDrawn="1">
            <p:custDataLst>
              <p:tags r:id="rId3"/>
            </p:custDataLst>
          </p:nvPr>
        </p:nvSpPr>
        <p:spPr>
          <a:xfrm>
            <a:off x="127635" y="6610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9" name="文本框 8"/>
          <p:cNvSpPr txBox="1"/>
          <p:nvPr>
            <p:custDataLst>
              <p:tags r:id="rId4"/>
            </p:custDataLst>
          </p:nvPr>
        </p:nvSpPr>
        <p:spPr>
          <a:xfrm>
            <a:off x="467360" y="4965065"/>
            <a:ext cx="4425315" cy="1037590"/>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noAutofit/>
          </a:bodyPr>
          <a:p>
            <a:pPr>
              <a:lnSpc>
                <a:spcPct val="120000"/>
              </a:lnSpc>
            </a:pPr>
            <a:r>
              <a:rPr lang="zh-CN" altLang="en-US" sz="1200">
                <a:solidFill>
                  <a:schemeClr val="tx1"/>
                </a:solidFill>
                <a:sym typeface="+mn-ea"/>
              </a:rPr>
              <a:t>第一步：</a:t>
            </a:r>
            <a:r>
              <a:rPr lang="zh-CN" sz="1200">
                <a:solidFill>
                  <a:schemeClr val="tx1"/>
                </a:solidFill>
                <a:sym typeface="+mn-ea"/>
              </a:rPr>
              <a:t>一键选出符合三板斧且近期有涨停基因个股</a:t>
            </a:r>
            <a:endParaRPr lang="zh-CN" sz="1200">
              <a:solidFill>
                <a:schemeClr val="tx1"/>
              </a:solidFill>
              <a:sym typeface="+mn-ea"/>
            </a:endParaRPr>
          </a:p>
          <a:p>
            <a:pPr>
              <a:lnSpc>
                <a:spcPct val="120000"/>
              </a:lnSpc>
            </a:pPr>
            <a:r>
              <a:rPr lang="zh-CN" altLang="en-US" sz="1200">
                <a:solidFill>
                  <a:schemeClr val="tx1"/>
                </a:solidFill>
                <a:sym typeface="+mn-ea"/>
              </a:rPr>
              <a:t>第二步：选出涨停板具备突破性质的个股</a:t>
            </a:r>
            <a:endParaRPr lang="zh-CN" altLang="en-US" sz="1200">
              <a:solidFill>
                <a:schemeClr val="tx1"/>
              </a:solidFill>
              <a:sym typeface="+mn-ea"/>
            </a:endParaRPr>
          </a:p>
          <a:p>
            <a:pPr>
              <a:lnSpc>
                <a:spcPct val="120000"/>
              </a:lnSpc>
            </a:pPr>
            <a:r>
              <a:rPr lang="zh-CN" altLang="en-US" sz="1200">
                <a:solidFill>
                  <a:schemeClr val="tx1"/>
                </a:solidFill>
                <a:sym typeface="+mn-ea"/>
              </a:rPr>
              <a:t>第三步：优选涨跌幅±</a:t>
            </a:r>
            <a:r>
              <a:rPr lang="en-US" altLang="zh-CN" sz="1200">
                <a:solidFill>
                  <a:schemeClr val="tx1"/>
                </a:solidFill>
                <a:sym typeface="+mn-ea"/>
              </a:rPr>
              <a:t>4</a:t>
            </a:r>
            <a:r>
              <a:rPr lang="zh-CN" altLang="en-US" sz="1200">
                <a:solidFill>
                  <a:schemeClr val="tx1"/>
                </a:solidFill>
                <a:sym typeface="+mn-ea"/>
              </a:rPr>
              <a:t>，正在回档末段或金叉初期个股</a:t>
            </a:r>
            <a:endParaRPr lang="zh-CN" altLang="en-US" sz="1200">
              <a:solidFill>
                <a:schemeClr val="tx1"/>
              </a:solidFill>
              <a:sym typeface="+mn-ea"/>
            </a:endParaRPr>
          </a:p>
          <a:p>
            <a:pPr>
              <a:lnSpc>
                <a:spcPct val="120000"/>
              </a:lnSpc>
            </a:pPr>
            <a:r>
              <a:rPr lang="zh-CN" altLang="en-US" sz="1200">
                <a:solidFill>
                  <a:schemeClr val="tx1"/>
                </a:solidFill>
                <a:sym typeface="+mn-ea"/>
              </a:rPr>
              <a:t>（回档的</a:t>
            </a:r>
            <a:r>
              <a:rPr lang="en-US" altLang="zh-CN" sz="1200">
                <a:solidFill>
                  <a:schemeClr val="tx1"/>
                </a:solidFill>
                <a:sym typeface="+mn-ea"/>
              </a:rPr>
              <a:t>2</a:t>
            </a:r>
            <a:r>
              <a:rPr lang="zh-CN" altLang="en-US" sz="1200">
                <a:solidFill>
                  <a:schemeClr val="tx1"/>
                </a:solidFill>
                <a:sym typeface="+mn-ea"/>
              </a:rPr>
              <a:t>个买点：</a:t>
            </a:r>
            <a:r>
              <a:rPr lang="en-US" altLang="zh-CN" sz="1200">
                <a:solidFill>
                  <a:schemeClr val="tx1"/>
                </a:solidFill>
                <a:sym typeface="+mn-ea"/>
              </a:rPr>
              <a:t>60</a:t>
            </a:r>
            <a:r>
              <a:rPr lang="zh-CN" altLang="en-US" sz="1200">
                <a:solidFill>
                  <a:schemeClr val="tx1"/>
                </a:solidFill>
                <a:sym typeface="+mn-ea"/>
              </a:rPr>
              <a:t>分钟首个金叉、日</a:t>
            </a:r>
            <a:r>
              <a:rPr lang="en-US" altLang="zh-CN" sz="1200">
                <a:solidFill>
                  <a:schemeClr val="tx1"/>
                </a:solidFill>
                <a:sym typeface="+mn-ea"/>
              </a:rPr>
              <a:t>k</a:t>
            </a:r>
            <a:r>
              <a:rPr lang="zh-CN" altLang="en-US" sz="1200">
                <a:solidFill>
                  <a:schemeClr val="tx1"/>
                </a:solidFill>
                <a:sym typeface="+mn-ea"/>
              </a:rPr>
              <a:t>的首个金叉</a:t>
            </a:r>
            <a:endParaRPr lang="zh-CN" altLang="en-US" sz="1200">
              <a:solidFill>
                <a:schemeClr val="tx1"/>
              </a:solidFill>
              <a:sym typeface="+mn-ea"/>
            </a:endParaRPr>
          </a:p>
        </p:txBody>
      </p:sp>
      <p:pic>
        <p:nvPicPr>
          <p:cNvPr id="18" name="图片 17"/>
          <p:cNvPicPr>
            <a:picLocks noChangeAspect="1"/>
          </p:cNvPicPr>
          <p:nvPr/>
        </p:nvPicPr>
        <p:blipFill>
          <a:blip r:embed="rId5"/>
          <a:stretch>
            <a:fillRect/>
          </a:stretch>
        </p:blipFill>
        <p:spPr>
          <a:xfrm>
            <a:off x="527050" y="955040"/>
            <a:ext cx="4305935" cy="3904615"/>
          </a:xfrm>
          <a:prstGeom prst="rect">
            <a:avLst/>
          </a:prstGeom>
          <a:ln>
            <a:solidFill>
              <a:schemeClr val="accent6">
                <a:lumMod val="75000"/>
              </a:schemeClr>
            </a:solidFill>
          </a:ln>
        </p:spPr>
      </p:pic>
      <p:pic>
        <p:nvPicPr>
          <p:cNvPr id="6" name="图片 5"/>
          <p:cNvPicPr>
            <a:picLocks noChangeAspect="1"/>
          </p:cNvPicPr>
          <p:nvPr/>
        </p:nvPicPr>
        <p:blipFill>
          <a:blip r:embed="rId6"/>
          <a:stretch>
            <a:fillRect/>
          </a:stretch>
        </p:blipFill>
        <p:spPr>
          <a:xfrm>
            <a:off x="5271770" y="955040"/>
            <a:ext cx="6223000" cy="2977515"/>
          </a:xfrm>
          <a:prstGeom prst="rect">
            <a:avLst/>
          </a:prstGeom>
          <a:ln>
            <a:solidFill>
              <a:schemeClr val="accent1">
                <a:lumMod val="60000"/>
                <a:lumOff val="40000"/>
              </a:schemeClr>
            </a:solidFill>
          </a:ln>
        </p:spPr>
      </p:pic>
      <p:pic>
        <p:nvPicPr>
          <p:cNvPr id="7" name="图片 6"/>
          <p:cNvPicPr>
            <a:picLocks noChangeAspect="1"/>
          </p:cNvPicPr>
          <p:nvPr/>
        </p:nvPicPr>
        <p:blipFill>
          <a:blip r:embed="rId7"/>
          <a:stretch>
            <a:fillRect/>
          </a:stretch>
        </p:blipFill>
        <p:spPr>
          <a:xfrm>
            <a:off x="5805805" y="4062095"/>
            <a:ext cx="5030470" cy="2168525"/>
          </a:xfrm>
          <a:prstGeom prst="rect">
            <a:avLst/>
          </a:prstGeom>
          <a:ln>
            <a:solidFill>
              <a:schemeClr val="accent1">
                <a:lumMod val="60000"/>
                <a:lumOff val="4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sz="3200" b="1">
                <a:solidFill>
                  <a:schemeClr val="bg1"/>
                </a:solidFill>
                <a:latin typeface="+mj-ea"/>
                <a:ea typeface="+mj-ea"/>
              </a:rPr>
              <a:t>案例观察</a:t>
            </a:r>
            <a:endParaRPr lang="zh-CN" sz="3200" b="1">
              <a:solidFill>
                <a:schemeClr val="bg1"/>
              </a:solidFill>
              <a:latin typeface="+mj-ea"/>
              <a:ea typeface="+mj-ea"/>
            </a:endParaRPr>
          </a:p>
        </p:txBody>
      </p:sp>
      <p:pic>
        <p:nvPicPr>
          <p:cNvPr id="6" name="图片 5"/>
          <p:cNvPicPr>
            <a:picLocks noChangeAspect="1"/>
          </p:cNvPicPr>
          <p:nvPr/>
        </p:nvPicPr>
        <p:blipFill>
          <a:blip r:embed="rId2"/>
          <a:stretch>
            <a:fillRect/>
          </a:stretch>
        </p:blipFill>
        <p:spPr>
          <a:xfrm>
            <a:off x="838200" y="850900"/>
            <a:ext cx="5120640" cy="2537460"/>
          </a:xfrm>
          <a:prstGeom prst="rect">
            <a:avLst/>
          </a:prstGeom>
          <a:ln>
            <a:solidFill>
              <a:schemeClr val="accent1">
                <a:lumMod val="60000"/>
                <a:lumOff val="40000"/>
              </a:schemeClr>
            </a:solidFill>
          </a:ln>
        </p:spPr>
      </p:pic>
      <p:pic>
        <p:nvPicPr>
          <p:cNvPr id="7" name="图片 6"/>
          <p:cNvPicPr>
            <a:picLocks noChangeAspect="1"/>
          </p:cNvPicPr>
          <p:nvPr/>
        </p:nvPicPr>
        <p:blipFill>
          <a:blip r:embed="rId3"/>
          <a:stretch>
            <a:fillRect/>
          </a:stretch>
        </p:blipFill>
        <p:spPr>
          <a:xfrm>
            <a:off x="6344285" y="850900"/>
            <a:ext cx="5286375" cy="2586990"/>
          </a:xfrm>
          <a:prstGeom prst="rect">
            <a:avLst/>
          </a:prstGeom>
          <a:ln>
            <a:solidFill>
              <a:schemeClr val="accent6"/>
            </a:solidFill>
          </a:ln>
        </p:spPr>
      </p:pic>
      <p:pic>
        <p:nvPicPr>
          <p:cNvPr id="8" name="图片 7"/>
          <p:cNvPicPr>
            <a:picLocks noChangeAspect="1"/>
          </p:cNvPicPr>
          <p:nvPr/>
        </p:nvPicPr>
        <p:blipFill>
          <a:blip r:embed="rId4"/>
          <a:stretch>
            <a:fillRect/>
          </a:stretch>
        </p:blipFill>
        <p:spPr>
          <a:xfrm>
            <a:off x="6344285" y="3537585"/>
            <a:ext cx="5285740" cy="2543175"/>
          </a:xfrm>
          <a:prstGeom prst="rect">
            <a:avLst/>
          </a:prstGeom>
          <a:ln>
            <a:solidFill>
              <a:schemeClr val="accent6"/>
            </a:solidFill>
          </a:ln>
        </p:spPr>
      </p:pic>
      <p:pic>
        <p:nvPicPr>
          <p:cNvPr id="9" name="图片 8"/>
          <p:cNvPicPr>
            <a:picLocks noChangeAspect="1"/>
          </p:cNvPicPr>
          <p:nvPr/>
        </p:nvPicPr>
        <p:blipFill>
          <a:blip r:embed="rId5"/>
          <a:stretch>
            <a:fillRect/>
          </a:stretch>
        </p:blipFill>
        <p:spPr>
          <a:xfrm>
            <a:off x="793750" y="3481705"/>
            <a:ext cx="5165090" cy="2599055"/>
          </a:xfrm>
          <a:prstGeom prst="rect">
            <a:avLst/>
          </a:prstGeom>
          <a:ln>
            <a:solidFill>
              <a:schemeClr val="accent1">
                <a:lumMod val="60000"/>
                <a:lumOff val="4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3</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、压力位</a:t>
            </a:r>
            <a:r>
              <a:rPr lang="zh-CN" sz="4000" b="1">
                <a:solidFill>
                  <a:schemeClr val="bg1"/>
                </a:solidFill>
                <a:latin typeface="微软雅黑" panose="020B0503020204020204" charset="-122"/>
                <a:ea typeface="微软雅黑" panose="020B0503020204020204" charset="-122"/>
                <a:cs typeface="微软雅黑" panose="020B0503020204020204" charset="-122"/>
              </a:rPr>
              <a:t>突破</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买入法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4669155" y="73025"/>
            <a:ext cx="338010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陪跑营课程表</a:t>
            </a:r>
            <a:endParaRPr lang="zh-CN" altLang="en-US" sz="3200" b="1">
              <a:solidFill>
                <a:schemeClr val="bg1"/>
              </a:solidFill>
              <a:latin typeface="+mj-ea"/>
              <a:ea typeface="+mj-ea"/>
            </a:endParaRPr>
          </a:p>
        </p:txBody>
      </p:sp>
      <p:pic>
        <p:nvPicPr>
          <p:cNvPr id="10" name="图片 9"/>
          <p:cNvPicPr>
            <a:picLocks noChangeAspect="1"/>
          </p:cNvPicPr>
          <p:nvPr/>
        </p:nvPicPr>
        <p:blipFill>
          <a:blip r:embed="rId2"/>
          <a:stretch>
            <a:fillRect/>
          </a:stretch>
        </p:blipFill>
        <p:spPr>
          <a:xfrm>
            <a:off x="332105" y="864870"/>
            <a:ext cx="4989195" cy="3145155"/>
          </a:xfrm>
          <a:prstGeom prst="rect">
            <a:avLst/>
          </a:prstGeom>
        </p:spPr>
      </p:pic>
      <p:pic>
        <p:nvPicPr>
          <p:cNvPr id="11" name="图片 10"/>
          <p:cNvPicPr>
            <a:picLocks noChangeAspect="1"/>
          </p:cNvPicPr>
          <p:nvPr/>
        </p:nvPicPr>
        <p:blipFill>
          <a:blip r:embed="rId3"/>
          <a:stretch>
            <a:fillRect/>
          </a:stretch>
        </p:blipFill>
        <p:spPr>
          <a:xfrm>
            <a:off x="335915" y="4010025"/>
            <a:ext cx="4985385" cy="2316480"/>
          </a:xfrm>
          <a:prstGeom prst="rect">
            <a:avLst/>
          </a:prstGeom>
        </p:spPr>
      </p:pic>
      <p:pic>
        <p:nvPicPr>
          <p:cNvPr id="3" name="图片 2"/>
          <p:cNvPicPr>
            <a:picLocks noChangeAspect="1"/>
          </p:cNvPicPr>
          <p:nvPr/>
        </p:nvPicPr>
        <p:blipFill>
          <a:blip r:embed="rId4"/>
          <a:stretch>
            <a:fillRect/>
          </a:stretch>
        </p:blipFill>
        <p:spPr>
          <a:xfrm>
            <a:off x="4159885" y="1903095"/>
            <a:ext cx="7745095" cy="4356735"/>
          </a:xfrm>
          <a:prstGeom prst="rect">
            <a:avLst/>
          </a:prstGeom>
        </p:spPr>
      </p:pic>
      <p:sp>
        <p:nvSpPr>
          <p:cNvPr id="6" name="文本框 5"/>
          <p:cNvSpPr txBox="1"/>
          <p:nvPr/>
        </p:nvSpPr>
        <p:spPr>
          <a:xfrm>
            <a:off x="5932805" y="898525"/>
            <a:ext cx="4686300" cy="829945"/>
          </a:xfrm>
          <a:prstGeom prst="rect">
            <a:avLst/>
          </a:prstGeom>
          <a:noFill/>
        </p:spPr>
        <p:txBody>
          <a:bodyPr wrap="square" rtlCol="0" anchor="t">
            <a:spAutoFit/>
          </a:bodyPr>
          <a:p>
            <a:r>
              <a:rPr lang="zh-CN" altLang="en-US" sz="1600" b="1">
                <a:latin typeface="+mj-ea"/>
                <a:ea typeface="+mj-ea"/>
                <a:sym typeface="+mn-ea"/>
              </a:rPr>
              <a:t>陪跑尾声，感恩陪伴：</a:t>
            </a:r>
            <a:endParaRPr lang="zh-CN" altLang="en-US" sz="1600" b="1">
              <a:latin typeface="+mj-ea"/>
              <a:ea typeface="+mj-ea"/>
              <a:sym typeface="+mn-ea"/>
            </a:endParaRPr>
          </a:p>
          <a:p>
            <a:r>
              <a:rPr lang="zh-CN" sz="1600">
                <a:solidFill>
                  <a:srgbClr val="333333"/>
                </a:solidFill>
                <a:latin typeface="微软雅黑" panose="020B0503020204020204" charset="-122"/>
                <a:ea typeface="微软雅黑" panose="020B0503020204020204" charset="-122"/>
                <a:cs typeface="微软雅黑" panose="020B0503020204020204" charset="-122"/>
                <a:sym typeface="+mn-ea"/>
              </a:rPr>
              <a:t>第二期陪跑营开启，大家还有一次参与机会，新社群下周一开启服务，本社群</a:t>
            </a:r>
            <a:r>
              <a:rPr lang="en-US" altLang="zh-CN" sz="1600">
                <a:solidFill>
                  <a:srgbClr val="333333"/>
                </a:solidFill>
                <a:latin typeface="微软雅黑" panose="020B0503020204020204" charset="-122"/>
                <a:ea typeface="微软雅黑" panose="020B0503020204020204" charset="-122"/>
                <a:cs typeface="微软雅黑" panose="020B0503020204020204" charset="-122"/>
                <a:sym typeface="+mn-ea"/>
              </a:rPr>
              <a:t>11</a:t>
            </a:r>
            <a:r>
              <a:rPr lang="zh-CN" altLang="en-US" sz="1600">
                <a:solidFill>
                  <a:srgbClr val="333333"/>
                </a:solidFill>
                <a:latin typeface="微软雅黑" panose="020B0503020204020204" charset="-122"/>
                <a:ea typeface="微软雅黑" panose="020B0503020204020204" charset="-122"/>
                <a:cs typeface="微软雅黑" panose="020B0503020204020204" charset="-122"/>
                <a:sym typeface="+mn-ea"/>
              </a:rPr>
              <a:t>月底结束。</a:t>
            </a:r>
            <a:endParaRPr lang="zh-CN" altLang="en-US" sz="16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短线突破买入</a:t>
            </a:r>
            <a:endParaRPr lang="zh-CN" sz="3200" b="1">
              <a:solidFill>
                <a:schemeClr val="bg1"/>
              </a:solidFill>
              <a:latin typeface="+mj-ea"/>
              <a:ea typeface="+mj-ea"/>
            </a:endParaRPr>
          </a:p>
        </p:txBody>
      </p:sp>
      <p:pic>
        <p:nvPicPr>
          <p:cNvPr id="3" name="图片 2"/>
          <p:cNvPicPr>
            <a:picLocks noChangeAspect="1"/>
          </p:cNvPicPr>
          <p:nvPr/>
        </p:nvPicPr>
        <p:blipFill>
          <a:blip r:embed="rId2"/>
          <a:srcRect l="4670"/>
          <a:stretch>
            <a:fillRect/>
          </a:stretch>
        </p:blipFill>
        <p:spPr>
          <a:xfrm>
            <a:off x="466090" y="1992630"/>
            <a:ext cx="6775450" cy="3797935"/>
          </a:xfrm>
          <a:prstGeom prst="rect">
            <a:avLst/>
          </a:prstGeom>
          <a:ln>
            <a:solidFill>
              <a:schemeClr val="accent1"/>
            </a:solidFill>
          </a:ln>
        </p:spPr>
      </p:pic>
      <p:sp>
        <p:nvSpPr>
          <p:cNvPr id="6" name="文本框 5"/>
          <p:cNvSpPr txBox="1"/>
          <p:nvPr/>
        </p:nvSpPr>
        <p:spPr>
          <a:xfrm>
            <a:off x="656590" y="873125"/>
            <a:ext cx="10911205" cy="694055"/>
          </a:xfrm>
          <a:prstGeom prst="rect">
            <a:avLst/>
          </a:prstGeom>
          <a:noFill/>
        </p:spPr>
        <p:txBody>
          <a:bodyPr wrap="square" rtlCol="0" anchor="t">
            <a:spAutoFit/>
          </a:bodyPr>
          <a:p>
            <a:pPr>
              <a:lnSpc>
                <a:spcPct val="140000"/>
              </a:lnSpc>
            </a:pPr>
            <a:r>
              <a:rPr lang="zh-CN" altLang="en-US" sz="1400" b="1">
                <a:latin typeface="微软雅黑" panose="020B0503020204020204" charset="-122"/>
                <a:ea typeface="微软雅黑" panose="020B0503020204020204" charset="-122"/>
                <a:sym typeface="+mn-ea"/>
              </a:rPr>
              <a:t>突破买入：</a:t>
            </a:r>
            <a:r>
              <a:rPr lang="zh-CN" altLang="en-US" sz="1400">
                <a:latin typeface="微软雅黑" panose="020B0503020204020204" charset="-122"/>
                <a:ea typeface="微软雅黑" panose="020B0503020204020204" charset="-122"/>
                <a:sym typeface="+mn-ea"/>
              </a:rPr>
              <a:t>对整理形态（箱体平台、收敛三角形</a:t>
            </a:r>
            <a:r>
              <a:rPr lang="en-US" altLang="zh-CN" sz="1400">
                <a:latin typeface="微软雅黑" panose="020B0503020204020204" charset="-122"/>
                <a:ea typeface="微软雅黑" panose="020B0503020204020204" charset="-122"/>
                <a:sym typeface="+mn-ea"/>
              </a:rPr>
              <a:t>...</a:t>
            </a:r>
            <a:r>
              <a:rPr lang="zh-CN" altLang="en-US" sz="1400">
                <a:latin typeface="微软雅黑" panose="020B0503020204020204" charset="-122"/>
                <a:ea typeface="微软雅黑" panose="020B0503020204020204" charset="-122"/>
                <a:sym typeface="+mn-ea"/>
              </a:rPr>
              <a:t>）和重要压力线（颈线、年线</a:t>
            </a:r>
            <a:r>
              <a:rPr lang="en-US" altLang="zh-CN" sz="1400">
                <a:latin typeface="微软雅黑" panose="020B0503020204020204" charset="-122"/>
                <a:ea typeface="微软雅黑" panose="020B0503020204020204" charset="-122"/>
                <a:sym typeface="+mn-ea"/>
              </a:rPr>
              <a:t>...</a:t>
            </a:r>
            <a:r>
              <a:rPr lang="zh-CN" altLang="en-US" sz="1400">
                <a:latin typeface="微软雅黑" panose="020B0503020204020204" charset="-122"/>
                <a:ea typeface="微软雅黑" panose="020B0503020204020204" charset="-122"/>
                <a:sym typeface="+mn-ea"/>
              </a:rPr>
              <a:t>）的突破，优选放量大阳线的突破买入，如果是小平台、大平台共振，多头信号更强，实操时可以结合日</a:t>
            </a:r>
            <a:r>
              <a:rPr lang="en-US" altLang="zh-CN" sz="1400">
                <a:latin typeface="微软雅黑" panose="020B0503020204020204" charset="-122"/>
                <a:ea typeface="微软雅黑" panose="020B0503020204020204" charset="-122"/>
                <a:sym typeface="+mn-ea"/>
              </a:rPr>
              <a:t>k</a:t>
            </a:r>
            <a:r>
              <a:rPr lang="zh-CN" altLang="en-US" sz="1400">
                <a:latin typeface="微软雅黑" panose="020B0503020204020204" charset="-122"/>
                <a:ea typeface="微软雅黑" panose="020B0503020204020204" charset="-122"/>
                <a:sym typeface="+mn-ea"/>
              </a:rPr>
              <a:t>图做共振买入。突破当日能否出手核心在于突破位和启动的乖离程度以及突破的频次。</a:t>
            </a:r>
            <a:endParaRPr lang="zh-CN" altLang="en-US" sz="1400">
              <a:latin typeface="微软雅黑" panose="020B0503020204020204" charset="-122"/>
              <a:ea typeface="微软雅黑" panose="020B0503020204020204" charset="-122"/>
              <a:sym typeface="+mn-ea"/>
            </a:endParaRPr>
          </a:p>
        </p:txBody>
      </p:sp>
      <p:pic>
        <p:nvPicPr>
          <p:cNvPr id="7" name="图片 6"/>
          <p:cNvPicPr>
            <a:picLocks noChangeAspect="1"/>
          </p:cNvPicPr>
          <p:nvPr/>
        </p:nvPicPr>
        <p:blipFill>
          <a:blip r:embed="rId3"/>
          <a:stretch>
            <a:fillRect/>
          </a:stretch>
        </p:blipFill>
        <p:spPr>
          <a:xfrm>
            <a:off x="7419340" y="2113280"/>
            <a:ext cx="4384040" cy="3366770"/>
          </a:xfrm>
          <a:prstGeom prst="rect">
            <a:avLst/>
          </a:prstGeom>
          <a:ln>
            <a:solidFill>
              <a:schemeClr val="accent6"/>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短线回档买入</a:t>
            </a:r>
            <a:endParaRPr lang="zh-CN" sz="3200" b="1">
              <a:solidFill>
                <a:schemeClr val="bg1"/>
              </a:solidFill>
              <a:latin typeface="+mj-ea"/>
              <a:ea typeface="+mj-ea"/>
            </a:endParaRPr>
          </a:p>
        </p:txBody>
      </p:sp>
      <p:sp>
        <p:nvSpPr>
          <p:cNvPr id="9" name="文本框 8"/>
          <p:cNvSpPr txBox="1"/>
          <p:nvPr/>
        </p:nvSpPr>
        <p:spPr>
          <a:xfrm>
            <a:off x="553085" y="837565"/>
            <a:ext cx="10908665" cy="694055"/>
          </a:xfrm>
          <a:prstGeom prst="rect">
            <a:avLst/>
          </a:prstGeom>
          <a:noFill/>
        </p:spPr>
        <p:txBody>
          <a:bodyPr wrap="square" rtlCol="0">
            <a:spAutoFit/>
          </a:bodyPr>
          <a:p>
            <a:pPr indent="0" algn="l">
              <a:lnSpc>
                <a:spcPct val="140000"/>
              </a:lnSpc>
            </a:pPr>
            <a:r>
              <a:rPr lang="zh-CN" sz="1400" b="1">
                <a:latin typeface="微软雅黑" panose="020B0503020204020204" charset="-122"/>
                <a:ea typeface="微软雅黑" panose="020B0503020204020204" charset="-122"/>
                <a:sym typeface="+mn-ea"/>
              </a:rPr>
              <a:t>突破回档</a:t>
            </a:r>
            <a:r>
              <a:rPr lang="zh-CN" sz="1400" b="1">
                <a:solidFill>
                  <a:schemeClr val="tx1"/>
                </a:solidFill>
                <a:latin typeface="微软雅黑" panose="020B0503020204020204" charset="-122"/>
                <a:ea typeface="微软雅黑" panose="020B0503020204020204" charset="-122"/>
                <a:sym typeface="+mn-ea"/>
              </a:rPr>
              <a:t>：</a:t>
            </a:r>
            <a:r>
              <a:rPr lang="zh-CN" sz="1400">
                <a:solidFill>
                  <a:schemeClr val="tx1"/>
                </a:solidFill>
                <a:latin typeface="微软雅黑" panose="020B0503020204020204" charset="-122"/>
                <a:ea typeface="微软雅黑" panose="020B0503020204020204" charset="-122"/>
                <a:sym typeface="+mn-ea"/>
              </a:rPr>
              <a:t>选出刚好在关键临界点蓄势</a:t>
            </a:r>
            <a:r>
              <a:rPr lang="zh-CN" sz="1400">
                <a:solidFill>
                  <a:schemeClr val="tx1"/>
                </a:solidFill>
                <a:latin typeface="+mj-ea"/>
                <a:ea typeface="+mj-ea"/>
                <a:sym typeface="+mn-ea"/>
              </a:rPr>
              <a:t>攻击的个股，并捕捉突破后回档买点。例如攻击颈线位、攻击下趋势线、攻击平台压力、攻击大均线等，攻击突破时伴随成交量的有效放大，由于突破之际分时</a:t>
            </a:r>
            <a:r>
              <a:rPr lang="en-US" altLang="zh-CN" sz="1400">
                <a:solidFill>
                  <a:schemeClr val="tx1"/>
                </a:solidFill>
                <a:latin typeface="+mj-ea"/>
                <a:ea typeface="+mj-ea"/>
                <a:sym typeface="+mn-ea"/>
              </a:rPr>
              <a:t>/</a:t>
            </a:r>
            <a:r>
              <a:rPr lang="zh-CN" altLang="en-US" sz="1400">
                <a:solidFill>
                  <a:schemeClr val="tx1"/>
                </a:solidFill>
                <a:latin typeface="+mj-ea"/>
                <a:ea typeface="+mj-ea"/>
                <a:sym typeface="+mn-ea"/>
              </a:rPr>
              <a:t>日</a:t>
            </a:r>
            <a:r>
              <a:rPr lang="en-US" altLang="zh-CN" sz="1400">
                <a:solidFill>
                  <a:schemeClr val="tx1"/>
                </a:solidFill>
                <a:latin typeface="+mj-ea"/>
                <a:ea typeface="+mj-ea"/>
                <a:sym typeface="+mn-ea"/>
              </a:rPr>
              <a:t>k</a:t>
            </a:r>
            <a:r>
              <a:rPr lang="zh-CN" altLang="en-US" sz="1400">
                <a:solidFill>
                  <a:schemeClr val="tx1"/>
                </a:solidFill>
                <a:latin typeface="+mj-ea"/>
                <a:ea typeface="+mj-ea"/>
                <a:sym typeface="+mn-ea"/>
              </a:rPr>
              <a:t>乖离较大，短线不适合追涨，另外担心是假突破，故而买在回档有效时。</a:t>
            </a:r>
            <a:endParaRPr lang="zh-CN" sz="1400" b="1">
              <a:solidFill>
                <a:schemeClr val="tx1"/>
              </a:solidFill>
              <a:latin typeface="+mj-ea"/>
              <a:ea typeface="+mj-ea"/>
            </a:endParaRPr>
          </a:p>
        </p:txBody>
      </p:sp>
      <p:pic>
        <p:nvPicPr>
          <p:cNvPr id="3" name="图片 2"/>
          <p:cNvPicPr>
            <a:picLocks noChangeAspect="1"/>
          </p:cNvPicPr>
          <p:nvPr/>
        </p:nvPicPr>
        <p:blipFill>
          <a:blip r:embed="rId2"/>
          <a:stretch>
            <a:fillRect/>
          </a:stretch>
        </p:blipFill>
        <p:spPr>
          <a:xfrm>
            <a:off x="702310" y="2976245"/>
            <a:ext cx="4868545" cy="2121535"/>
          </a:xfrm>
          <a:prstGeom prst="rect">
            <a:avLst/>
          </a:prstGeom>
          <a:ln>
            <a:solidFill>
              <a:schemeClr val="accent6"/>
            </a:solidFill>
          </a:ln>
        </p:spPr>
      </p:pic>
      <p:pic>
        <p:nvPicPr>
          <p:cNvPr id="8" name="图片 7"/>
          <p:cNvPicPr>
            <a:picLocks noChangeAspect="1"/>
          </p:cNvPicPr>
          <p:nvPr/>
        </p:nvPicPr>
        <p:blipFill>
          <a:blip r:embed="rId3"/>
          <a:srcRect l="35288" b="644"/>
          <a:stretch>
            <a:fillRect/>
          </a:stretch>
        </p:blipFill>
        <p:spPr>
          <a:xfrm>
            <a:off x="5869940" y="1531620"/>
            <a:ext cx="5591810" cy="4792980"/>
          </a:xfrm>
          <a:prstGeom prst="rect">
            <a:avLst/>
          </a:prstGeom>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4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sz="4000" b="1">
                <a:solidFill>
                  <a:schemeClr val="bg1"/>
                </a:solidFill>
                <a:latin typeface="微软雅黑" panose="020B0503020204020204" charset="-122"/>
                <a:ea typeface="微软雅黑" panose="020B0503020204020204" charset="-122"/>
                <a:cs typeface="微软雅黑" panose="020B0503020204020204" charset="-122"/>
              </a:rPr>
              <a:t>反包</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买入战法法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825875" y="63500"/>
            <a:ext cx="5459730" cy="583565"/>
          </a:xfrm>
          <a:prstGeom prst="rect">
            <a:avLst/>
          </a:prstGeom>
          <a:noFill/>
        </p:spPr>
        <p:txBody>
          <a:bodyPr wrap="square" rtlCol="0">
            <a:spAutoFit/>
          </a:bodyPr>
          <a:p>
            <a:pPr marL="0" marR="0" lvl="0" algn="l" defTabSz="914400" rtl="0" eaLnBrk="1" fontAlgn="auto" latinLnBrk="0" hangingPunct="1">
              <a:lnSpc>
                <a:spcPct val="100000"/>
              </a:lnSpc>
              <a:spcBef>
                <a:spcPts val="0"/>
              </a:spcBef>
              <a:buClrTx/>
              <a:buSzTx/>
              <a:buFontTx/>
              <a:buNone/>
            </a:pPr>
            <a:r>
              <a:rPr lang="en-US" altLang="zh-CN" sz="3200" b="1">
                <a:solidFill>
                  <a:schemeClr val="bg1"/>
                </a:solidFill>
                <a:latin typeface="+mj-ea"/>
                <a:ea typeface="+mj-ea"/>
              </a:rPr>
              <a:t>         </a:t>
            </a:r>
            <a:r>
              <a:rPr lang="zh-CN" sz="3200" b="1">
                <a:solidFill>
                  <a:schemeClr val="bg1"/>
                </a:solidFill>
                <a:latin typeface="微软雅黑" panose="020B0503020204020204" charset="-122"/>
                <a:ea typeface="微软雅黑" panose="020B0503020204020204" charset="-122"/>
                <a:cs typeface="微软雅黑" panose="020B0503020204020204" charset="-122"/>
                <a:sym typeface="+mn-ea"/>
              </a:rPr>
              <a:t>何谓</a:t>
            </a:r>
            <a:r>
              <a:rPr lang="zh-CN" sz="3200" b="1">
                <a:solidFill>
                  <a:schemeClr val="bg1"/>
                </a:solidFill>
                <a:latin typeface="微软雅黑" panose="020B0503020204020204" charset="-122"/>
                <a:ea typeface="微软雅黑" panose="020B0503020204020204" charset="-122"/>
                <a:cs typeface="微软雅黑" panose="020B0503020204020204" charset="-122"/>
                <a:sym typeface="+mn-ea"/>
              </a:rPr>
              <a:t>反包战法</a:t>
            </a:r>
            <a:endParaRPr lang="zh-CN"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000125" y="862965"/>
            <a:ext cx="10531475" cy="634365"/>
          </a:xfrm>
          <a:prstGeom prst="rect">
            <a:avLst/>
          </a:prstGeom>
          <a:noFill/>
        </p:spPr>
        <p:txBody>
          <a:bodyPr wrap="square" rtlCol="0" anchor="t">
            <a:noAutofit/>
          </a:bodyPr>
          <a:p>
            <a:pPr indent="0" algn="l">
              <a:lnSpc>
                <a:spcPct val="110000"/>
              </a:lnSpc>
            </a:pPr>
            <a:r>
              <a:rPr lang="zh-CN" altLang="en-US" sz="1600">
                <a:latin typeface="微软雅黑" panose="020B0503020204020204" charset="-122"/>
                <a:ea typeface="微软雅黑" panose="020B0503020204020204" charset="-122"/>
                <a:sym typeface="+mn-ea"/>
              </a:rPr>
              <a:t>所谓反包是指在股票K线图中，一根大阳线把前面的阴线完全覆盖或者一根大阴线把前面的阳线完全吃掉的K线形态，我们说的反包买入是指前者阳线反包买入。</a:t>
            </a:r>
            <a:endParaRPr lang="zh-CN" altLang="en-US" sz="1600">
              <a:latin typeface="微软雅黑" panose="020B0503020204020204" charset="-122"/>
              <a:ea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907415" y="1652905"/>
            <a:ext cx="5424170" cy="4537710"/>
          </a:xfrm>
          <a:prstGeom prst="rect">
            <a:avLst/>
          </a:prstGeom>
          <a:ln>
            <a:solidFill>
              <a:schemeClr val="accent6">
                <a:lumMod val="75000"/>
              </a:schemeClr>
            </a:solidFill>
          </a:ln>
        </p:spPr>
      </p:pic>
      <p:pic>
        <p:nvPicPr>
          <p:cNvPr id="11" name="图片 10"/>
          <p:cNvPicPr>
            <a:picLocks noChangeAspect="1"/>
          </p:cNvPicPr>
          <p:nvPr/>
        </p:nvPicPr>
        <p:blipFill>
          <a:blip r:embed="rId3"/>
          <a:stretch>
            <a:fillRect/>
          </a:stretch>
        </p:blipFill>
        <p:spPr>
          <a:xfrm>
            <a:off x="6559550" y="1652905"/>
            <a:ext cx="5238115" cy="4501515"/>
          </a:xfrm>
          <a:prstGeom prst="rect">
            <a:avLst/>
          </a:prstGeom>
          <a:ln>
            <a:solidFill>
              <a:schemeClr val="accent6">
                <a:lumMod val="75000"/>
              </a:schemeClr>
            </a:solidFill>
          </a:ln>
        </p:spPr>
      </p:pic>
      <p:sp>
        <p:nvSpPr>
          <p:cNvPr id="3" name="文本框 2"/>
          <p:cNvSpPr txBox="1"/>
          <p:nvPr/>
        </p:nvSpPr>
        <p:spPr>
          <a:xfrm>
            <a:off x="1247775" y="3429000"/>
            <a:ext cx="2419985" cy="521970"/>
          </a:xfrm>
          <a:prstGeom prst="rect">
            <a:avLst/>
          </a:prstGeom>
          <a:noFill/>
        </p:spPr>
        <p:txBody>
          <a:bodyPr wrap="square" rtlCol="0" anchor="t">
            <a:spAutoFit/>
          </a:bodyPr>
          <a:p>
            <a:r>
              <a:rPr lang="zh-CN" altLang="en-US" sz="1400" b="1">
                <a:solidFill>
                  <a:srgbClr val="FF0000"/>
                </a:solidFill>
                <a:sym typeface="+mn-ea"/>
              </a:rPr>
              <a:t>阳线盖过阴线之际果断参与</a:t>
            </a:r>
            <a:endParaRPr lang="zh-CN" altLang="en-US" sz="1400" b="1">
              <a:solidFill>
                <a:srgbClr val="FF0000"/>
              </a:solidFill>
            </a:endParaRPr>
          </a:p>
          <a:p>
            <a:r>
              <a:rPr lang="zh-CN" altLang="en-US" sz="1400" b="1">
                <a:solidFill>
                  <a:srgbClr val="FF0000"/>
                </a:solidFill>
                <a:sym typeface="+mn-ea"/>
              </a:rPr>
              <a:t>就能收获一波不错行情</a:t>
            </a:r>
            <a:endParaRPr lang="zh-CN" altLang="en-US" sz="1400" b="1">
              <a:solidFill>
                <a:srgbClr val="FF0000"/>
              </a:solidFill>
              <a:sym typeface="+mn-ea"/>
            </a:endParaRPr>
          </a:p>
        </p:txBody>
      </p:sp>
      <p:sp>
        <p:nvSpPr>
          <p:cNvPr id="6" name="文本框 5"/>
          <p:cNvSpPr txBox="1"/>
          <p:nvPr/>
        </p:nvSpPr>
        <p:spPr>
          <a:xfrm>
            <a:off x="7277100" y="2339340"/>
            <a:ext cx="1800860" cy="521970"/>
          </a:xfrm>
          <a:prstGeom prst="rect">
            <a:avLst/>
          </a:prstGeom>
          <a:noFill/>
        </p:spPr>
        <p:txBody>
          <a:bodyPr wrap="square" rtlCol="0" anchor="t">
            <a:spAutoFit/>
          </a:bodyPr>
          <a:p>
            <a:r>
              <a:rPr lang="zh-CN" altLang="en-US" sz="1400" b="1">
                <a:solidFill>
                  <a:srgbClr val="FF0000"/>
                </a:solidFill>
                <a:sym typeface="+mn-ea"/>
              </a:rPr>
              <a:t>上升通道假跌破</a:t>
            </a:r>
            <a:endParaRPr lang="zh-CN" altLang="en-US" sz="1400" b="1">
              <a:solidFill>
                <a:srgbClr val="FF0000"/>
              </a:solidFill>
            </a:endParaRPr>
          </a:p>
          <a:p>
            <a:r>
              <a:rPr lang="en-US" altLang="zh-CN" sz="1400" b="1">
                <a:solidFill>
                  <a:srgbClr val="FF0000"/>
                </a:solidFill>
                <a:sym typeface="+mn-ea"/>
              </a:rPr>
              <a:t>3</a:t>
            </a:r>
            <a:r>
              <a:rPr lang="zh-CN" altLang="en-US" sz="1400" b="1">
                <a:solidFill>
                  <a:srgbClr val="FF0000"/>
                </a:solidFill>
                <a:sym typeface="+mn-ea"/>
              </a:rPr>
              <a:t>天内成功反包买入</a:t>
            </a:r>
            <a:endParaRPr lang="zh-CN" altLang="en-US" sz="1400" b="1">
              <a:solidFill>
                <a:srgbClr val="FF0000"/>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825875" y="63500"/>
            <a:ext cx="5459730" cy="583565"/>
          </a:xfrm>
          <a:prstGeom prst="rect">
            <a:avLst/>
          </a:prstGeom>
          <a:noFill/>
        </p:spPr>
        <p:txBody>
          <a:bodyPr wrap="square" rtlCol="0">
            <a:spAutoFit/>
          </a:bodyPr>
          <a:p>
            <a:pPr marL="0" marR="0" lvl="0" algn="l" defTabSz="914400" rtl="0" eaLnBrk="1" fontAlgn="auto" latinLnBrk="0" hangingPunct="1">
              <a:lnSpc>
                <a:spcPct val="100000"/>
              </a:lnSpc>
              <a:spcBef>
                <a:spcPts val="0"/>
              </a:spcBef>
              <a:buClrTx/>
              <a:buSzTx/>
              <a:buFontTx/>
              <a:buNone/>
            </a:pPr>
            <a:r>
              <a:rPr lang="en-US" altLang="zh-CN" sz="3200" b="1">
                <a:solidFill>
                  <a:schemeClr val="bg1"/>
                </a:solidFill>
                <a:latin typeface="+mj-ea"/>
                <a:ea typeface="+mj-ea"/>
              </a:rPr>
              <a:t>    </a:t>
            </a:r>
            <a:r>
              <a:rPr lang="zh-CN" altLang="en-US" sz="3200" b="1">
                <a:solidFill>
                  <a:schemeClr val="bg1"/>
                </a:solidFill>
                <a:latin typeface="微软雅黑" panose="020B0503020204020204" charset="-122"/>
                <a:ea typeface="微软雅黑" panose="020B0503020204020204" charset="-122"/>
                <a:sym typeface="+mn-ea"/>
              </a:rPr>
              <a:t>买对</a:t>
            </a:r>
            <a:r>
              <a:rPr lang="en-US" altLang="zh-CN" sz="3200" b="1">
                <a:solidFill>
                  <a:schemeClr val="bg1"/>
                </a:solidFill>
                <a:latin typeface="微软雅黑" panose="020B0503020204020204" charset="-122"/>
                <a:ea typeface="微软雅黑" panose="020B0503020204020204" charset="-122"/>
                <a:sym typeface="+mn-ea"/>
              </a:rPr>
              <a:t>→</a:t>
            </a:r>
            <a:r>
              <a:rPr lang="zh-CN" altLang="en-US" sz="3200" b="1">
                <a:solidFill>
                  <a:schemeClr val="bg1"/>
                </a:solidFill>
                <a:latin typeface="微软雅黑" panose="020B0503020204020204" charset="-122"/>
                <a:ea typeface="微软雅黑" panose="020B0503020204020204" charset="-122"/>
                <a:sym typeface="+mn-ea"/>
              </a:rPr>
              <a:t>什么时候止盈</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p:cNvPicPr>
            <a:picLocks noChangeAspect="1"/>
          </p:cNvPicPr>
          <p:nvPr/>
        </p:nvPicPr>
        <p:blipFill>
          <a:blip r:embed="rId2"/>
          <a:srcRect l="4891"/>
          <a:stretch>
            <a:fillRect/>
          </a:stretch>
        </p:blipFill>
        <p:spPr>
          <a:xfrm>
            <a:off x="586740" y="1691005"/>
            <a:ext cx="5565775" cy="4311015"/>
          </a:xfrm>
          <a:prstGeom prst="rect">
            <a:avLst/>
          </a:prstGeom>
          <a:ln>
            <a:solidFill>
              <a:schemeClr val="accent6">
                <a:lumMod val="75000"/>
              </a:schemeClr>
            </a:solidFill>
          </a:ln>
        </p:spPr>
      </p:pic>
      <p:sp>
        <p:nvSpPr>
          <p:cNvPr id="19" name="文本框 18"/>
          <p:cNvSpPr txBox="1"/>
          <p:nvPr/>
        </p:nvSpPr>
        <p:spPr>
          <a:xfrm>
            <a:off x="695325" y="1020445"/>
            <a:ext cx="5612130" cy="361950"/>
          </a:xfrm>
          <a:prstGeom prst="rect">
            <a:avLst/>
          </a:prstGeom>
          <a:noFill/>
        </p:spPr>
        <p:txBody>
          <a:bodyPr wrap="square" rtlCol="0" anchor="t">
            <a:spAutoFit/>
          </a:bodyPr>
          <a:p>
            <a:pPr indent="0" algn="l">
              <a:lnSpc>
                <a:spcPct val="110000"/>
              </a:lnSpc>
            </a:pPr>
            <a:r>
              <a:rPr lang="zh-CN" sz="1600" b="1">
                <a:latin typeface="微软雅黑" panose="020B0503020204020204" charset="-122"/>
                <a:ea typeface="微软雅黑" panose="020B0503020204020204" charset="-122"/>
                <a:sym typeface="+mn-ea"/>
              </a:rPr>
              <a:t>达到上涨预期（次日有溢价）或根据市场情绪决定持有周期</a:t>
            </a:r>
            <a:endParaRPr lang="zh-CN" altLang="en-US" sz="1600" b="1">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3"/>
          <a:stretch>
            <a:fillRect/>
          </a:stretch>
        </p:blipFill>
        <p:spPr>
          <a:xfrm>
            <a:off x="6307455" y="836930"/>
            <a:ext cx="5419725" cy="3076575"/>
          </a:xfrm>
          <a:prstGeom prst="rect">
            <a:avLst/>
          </a:prstGeom>
          <a:ln>
            <a:solidFill>
              <a:schemeClr val="accent6"/>
            </a:solidFill>
          </a:ln>
        </p:spPr>
      </p:pic>
      <p:pic>
        <p:nvPicPr>
          <p:cNvPr id="6" name="图片 5"/>
          <p:cNvPicPr>
            <a:picLocks noChangeAspect="1"/>
          </p:cNvPicPr>
          <p:nvPr/>
        </p:nvPicPr>
        <p:blipFill>
          <a:blip r:embed="rId4"/>
          <a:stretch>
            <a:fillRect/>
          </a:stretch>
        </p:blipFill>
        <p:spPr>
          <a:xfrm>
            <a:off x="7050405" y="4067175"/>
            <a:ext cx="3088005" cy="2157730"/>
          </a:xfrm>
          <a:prstGeom prst="rect">
            <a:avLst/>
          </a:prstGeom>
          <a:ln>
            <a:solidFill>
              <a:schemeClr val="accent6"/>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825875" y="63500"/>
            <a:ext cx="5459730" cy="632460"/>
          </a:xfrm>
          <a:prstGeom prst="rect">
            <a:avLst/>
          </a:prstGeom>
          <a:noFill/>
        </p:spPr>
        <p:txBody>
          <a:bodyPr wrap="square" rtlCol="0">
            <a:spAutoFit/>
          </a:bodyPr>
          <a:p>
            <a:pPr indent="0" algn="l">
              <a:lnSpc>
                <a:spcPct val="110000"/>
              </a:lnSpc>
            </a:pPr>
            <a:r>
              <a:rPr lang="en-US" altLang="zh-CN" sz="3200" b="1">
                <a:solidFill>
                  <a:schemeClr val="bg1"/>
                </a:solidFill>
                <a:latin typeface="+mj-ea"/>
                <a:ea typeface="+mj-ea"/>
              </a:rPr>
              <a:t>    </a:t>
            </a:r>
            <a:r>
              <a:rPr lang="zh-CN" sz="3200" b="1">
                <a:solidFill>
                  <a:schemeClr val="bg1"/>
                </a:solidFill>
                <a:latin typeface="微软雅黑" panose="020B0503020204020204" charset="-122"/>
                <a:ea typeface="微软雅黑" panose="020B0503020204020204" charset="-122"/>
                <a:sym typeface="+mn-ea"/>
              </a:rPr>
              <a:t>买错</a:t>
            </a:r>
            <a:r>
              <a:rPr lang="en-US" altLang="zh-CN" sz="3200" b="1">
                <a:solidFill>
                  <a:schemeClr val="bg1"/>
                </a:solidFill>
                <a:latin typeface="微软雅黑" panose="020B0503020204020204" charset="-122"/>
                <a:ea typeface="微软雅黑" panose="020B0503020204020204" charset="-122"/>
                <a:sym typeface="+mn-ea"/>
              </a:rPr>
              <a:t>→</a:t>
            </a:r>
            <a:r>
              <a:rPr lang="zh-CN" altLang="en-US" sz="3200" b="1">
                <a:solidFill>
                  <a:schemeClr val="bg1"/>
                </a:solidFill>
                <a:latin typeface="微软雅黑" panose="020B0503020204020204" charset="-122"/>
                <a:ea typeface="微软雅黑" panose="020B0503020204020204" charset="-122"/>
                <a:sym typeface="+mn-ea"/>
              </a:rPr>
              <a:t>什么情况止损</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910590" y="986790"/>
            <a:ext cx="10329545" cy="33718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sym typeface="+mn-ea"/>
              </a:rPr>
              <a:t>当天冲高回落，次日直接低开，集合竞价直接止损。今天大盘冲高回落，不少个股下周一可能分包失败要做决策）</a:t>
            </a:r>
            <a:endParaRPr lang="en-US" altLang="zh-CN" sz="1600" b="1">
              <a:latin typeface="微软雅黑" panose="020B0503020204020204" charset="-122"/>
              <a:ea typeface="微软雅黑" panose="020B0503020204020204" charset="-122"/>
              <a:sym typeface="+mn-ea"/>
            </a:endParaRPr>
          </a:p>
        </p:txBody>
      </p:sp>
      <p:pic>
        <p:nvPicPr>
          <p:cNvPr id="7" name="图片 6"/>
          <p:cNvPicPr>
            <a:picLocks noChangeAspect="1"/>
          </p:cNvPicPr>
          <p:nvPr/>
        </p:nvPicPr>
        <p:blipFill>
          <a:blip r:embed="rId2"/>
          <a:stretch>
            <a:fillRect/>
          </a:stretch>
        </p:blipFill>
        <p:spPr>
          <a:xfrm>
            <a:off x="993775" y="1543685"/>
            <a:ext cx="5041265" cy="4420870"/>
          </a:xfrm>
          <a:prstGeom prst="rect">
            <a:avLst/>
          </a:prstGeom>
          <a:ln>
            <a:solidFill>
              <a:schemeClr val="accent6">
                <a:lumMod val="75000"/>
              </a:schemeClr>
            </a:solidFill>
          </a:ln>
        </p:spPr>
      </p:pic>
      <p:pic>
        <p:nvPicPr>
          <p:cNvPr id="6" name="图片 5"/>
          <p:cNvPicPr>
            <a:picLocks noChangeAspect="1"/>
          </p:cNvPicPr>
          <p:nvPr/>
        </p:nvPicPr>
        <p:blipFill>
          <a:blip r:embed="rId3"/>
          <a:stretch>
            <a:fillRect/>
          </a:stretch>
        </p:blipFill>
        <p:spPr>
          <a:xfrm>
            <a:off x="4968875" y="3589020"/>
            <a:ext cx="4316730" cy="2506345"/>
          </a:xfrm>
          <a:prstGeom prst="rect">
            <a:avLst/>
          </a:prstGeom>
          <a:ln>
            <a:solidFill>
              <a:schemeClr val="accent6"/>
            </a:solidFill>
          </a:ln>
        </p:spPr>
      </p:pic>
      <p:pic>
        <p:nvPicPr>
          <p:cNvPr id="9" name="图片 8"/>
          <p:cNvPicPr>
            <a:picLocks noChangeAspect="1"/>
          </p:cNvPicPr>
          <p:nvPr/>
        </p:nvPicPr>
        <p:blipFill>
          <a:blip r:embed="rId4"/>
          <a:stretch>
            <a:fillRect/>
          </a:stretch>
        </p:blipFill>
        <p:spPr>
          <a:xfrm>
            <a:off x="7258685" y="1476375"/>
            <a:ext cx="4438015" cy="2515235"/>
          </a:xfrm>
          <a:prstGeom prst="rect">
            <a:avLst/>
          </a:prstGeom>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63500"/>
            <a:ext cx="5459730" cy="583565"/>
          </a:xfrm>
          <a:prstGeom prst="rect">
            <a:avLst/>
          </a:prstGeom>
          <a:noFill/>
        </p:spPr>
        <p:txBody>
          <a:bodyPr wrap="square" rtlCol="0">
            <a:spAutoFit/>
          </a:bodyPr>
          <a:p>
            <a:pPr marL="0" marR="0" lvl="0" algn="l" defTabSz="914400" rtl="0" eaLnBrk="1" fontAlgn="auto" latinLnBrk="0" hangingPunct="1">
              <a:lnSpc>
                <a:spcPct val="100000"/>
              </a:lnSpc>
              <a:spcBef>
                <a:spcPts val="0"/>
              </a:spcBef>
              <a:buClrTx/>
              <a:buSzTx/>
              <a:buFontTx/>
              <a:buNone/>
            </a:pPr>
            <a:r>
              <a:rPr lang="en-US" altLang="zh-CN" sz="3200" b="1">
                <a:solidFill>
                  <a:schemeClr val="bg1"/>
                </a:solidFill>
                <a:latin typeface="+mj-ea"/>
                <a:ea typeface="+mj-ea"/>
              </a:rPr>
              <a:t>         </a:t>
            </a:r>
            <a:r>
              <a:rPr lang="zh-CN" sz="3200" b="1">
                <a:solidFill>
                  <a:schemeClr val="bg1"/>
                </a:solidFill>
                <a:sym typeface="+mn-ea"/>
              </a:rPr>
              <a:t>反包买入战法小结</a:t>
            </a:r>
            <a:endParaRPr lang="zh-CN"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18135" y="1325880"/>
            <a:ext cx="5323840" cy="4206240"/>
          </a:xfrm>
          <a:prstGeom prst="rect">
            <a:avLst/>
          </a:prstGeom>
          <a:ln w="12700" cap="flat" cmpd="sng" algn="ctr">
            <a:solidFill>
              <a:schemeClr val="accent6"/>
            </a:solidFill>
            <a:prstDash val="dash"/>
            <a:miter lim="800000"/>
          </a:ln>
        </p:spPr>
        <p:style>
          <a:lnRef idx="0">
            <a:schemeClr val="accent2"/>
          </a:lnRef>
          <a:fillRef idx="0">
            <a:srgbClr val="FFFFFF"/>
          </a:fillRef>
          <a:effectRef idx="0">
            <a:srgbClr val="FFFFFF"/>
          </a:effectRef>
          <a:fontRef idx="minor">
            <a:schemeClr val="tx1"/>
          </a:fontRef>
        </p:style>
        <p:txBody>
          <a:bodyPr wrap="square" rtlCol="0" anchor="t">
            <a:noAutofit/>
          </a:bodyPr>
          <a:p>
            <a:pPr indent="0" algn="l"/>
            <a:r>
              <a:rPr lang="zh-CN" sz="1600" b="1">
                <a:latin typeface="微软雅黑" panose="020B0503020204020204" charset="-122"/>
                <a:ea typeface="微软雅黑" panose="020B0503020204020204" charset="-122"/>
                <a:cs typeface="微软雅黑" panose="020B0503020204020204" charset="-122"/>
                <a:sym typeface="+mn-ea"/>
              </a:rPr>
              <a:t>反包买入是指上升通道或下跌末端，一根大阳线把前面的阴线完全吃掉之际的反扑跟进，属于短线买入方法。</a:t>
            </a:r>
            <a:endParaRPr lang="zh-CN" sz="1600" b="1">
              <a:latin typeface="微软雅黑" panose="020B0503020204020204" charset="-122"/>
              <a:ea typeface="微软雅黑" panose="020B0503020204020204" charset="-122"/>
              <a:cs typeface="微软雅黑" panose="020B0503020204020204" charset="-122"/>
              <a:sym typeface="+mn-ea"/>
            </a:endParaRPr>
          </a:p>
          <a:p>
            <a:pPr indent="0" algn="l"/>
            <a:endPar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l"/>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这种买点需要注意：</a:t>
            </a:r>
            <a:endParaRPr lang="zh-CN" sz="1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l"/>
            <a:endParaRPr lang="en-US" altLang="zh-CN" sz="1600" b="1">
              <a:latin typeface="微软雅黑" panose="020B0503020204020204" charset="-122"/>
              <a:ea typeface="微软雅黑" panose="020B0503020204020204" charset="-122"/>
              <a:cs typeface="微软雅黑" panose="020B0503020204020204" charset="-122"/>
              <a:sym typeface="+mn-ea"/>
            </a:endParaRPr>
          </a:p>
          <a:p>
            <a:pPr indent="0" algn="l">
              <a:lnSpc>
                <a:spcPct val="170000"/>
              </a:lnSpc>
            </a:pPr>
            <a:r>
              <a:rPr lang="zh-CN" altLang="en-US" sz="1400">
                <a:latin typeface="微软雅黑" panose="020B0503020204020204" charset="-122"/>
                <a:ea typeface="微软雅黑" panose="020B0503020204020204" charset="-122"/>
                <a:sym typeface="+mn-ea"/>
              </a:rPr>
              <a:t>1、优选上升通道的洗盘反包；优选中阴线来做反包；优选风口题材做反包；优选次日就反包的（最多不能超</a:t>
            </a:r>
            <a:r>
              <a:rPr lang="en-US" altLang="zh-CN" sz="1400">
                <a:latin typeface="微软雅黑" panose="020B0503020204020204" charset="-122"/>
                <a:ea typeface="微软雅黑" panose="020B0503020204020204" charset="-122"/>
                <a:sym typeface="+mn-ea"/>
              </a:rPr>
              <a:t>3</a:t>
            </a:r>
            <a:r>
              <a:rPr lang="zh-CN" altLang="en-US" sz="1400">
                <a:latin typeface="微软雅黑" panose="020B0503020204020204" charset="-122"/>
                <a:ea typeface="微软雅黑" panose="020B0503020204020204" charset="-122"/>
                <a:sym typeface="+mn-ea"/>
              </a:rPr>
              <a:t>天）；</a:t>
            </a:r>
            <a:endParaRPr lang="zh-CN" altLang="en-US" sz="1400">
              <a:latin typeface="微软雅黑" panose="020B0503020204020204" charset="-122"/>
              <a:ea typeface="微软雅黑" panose="020B0503020204020204" charset="-122"/>
              <a:sym typeface="+mn-ea"/>
            </a:endParaRPr>
          </a:p>
          <a:p>
            <a:pPr indent="0" algn="l">
              <a:lnSpc>
                <a:spcPct val="170000"/>
              </a:lnSpc>
            </a:pPr>
            <a:r>
              <a:rPr lang="zh-CN" altLang="en-US" sz="1400">
                <a:latin typeface="微软雅黑" panose="020B0503020204020204" charset="-122"/>
                <a:ea typeface="微软雅黑" panose="020B0503020204020204" charset="-122"/>
                <a:sym typeface="+mn-ea"/>
              </a:rPr>
              <a:t>2、反包买入量能是关键，最好是量价反包，甚至量能是阴k线的2倍以上；</a:t>
            </a:r>
            <a:endParaRPr lang="zh-CN" altLang="en-US" sz="1400">
              <a:latin typeface="微软雅黑" panose="020B0503020204020204" charset="-122"/>
              <a:ea typeface="微软雅黑" panose="020B0503020204020204" charset="-122"/>
              <a:sym typeface="+mn-ea"/>
            </a:endParaRPr>
          </a:p>
          <a:p>
            <a:pPr indent="0" algn="l">
              <a:lnSpc>
                <a:spcPct val="170000"/>
              </a:lnSpc>
            </a:pPr>
            <a:r>
              <a:rPr lang="zh-CN" altLang="en-US" sz="1400">
                <a:latin typeface="微软雅黑" panose="020B0503020204020204" charset="-122"/>
                <a:ea typeface="微软雅黑" panose="020B0503020204020204" charset="-122"/>
                <a:sym typeface="+mn-ea"/>
              </a:rPr>
              <a:t>3、反包买入属于短线交易方法，达到预期要止盈，次日有溢价可高抛；</a:t>
            </a:r>
            <a:endParaRPr lang="zh-CN" altLang="en-US" sz="1400">
              <a:latin typeface="微软雅黑" panose="020B0503020204020204" charset="-122"/>
              <a:ea typeface="微软雅黑" panose="020B0503020204020204" charset="-122"/>
              <a:sym typeface="+mn-ea"/>
            </a:endParaRPr>
          </a:p>
          <a:p>
            <a:pPr indent="0" algn="l">
              <a:lnSpc>
                <a:spcPct val="170000"/>
              </a:lnSpc>
            </a:pPr>
            <a:r>
              <a:rPr lang="zh-CN" altLang="en-US" sz="1400">
                <a:latin typeface="微软雅黑" panose="020B0503020204020204" charset="-122"/>
                <a:ea typeface="微软雅黑" panose="020B0503020204020204" charset="-122"/>
                <a:sym typeface="+mn-ea"/>
              </a:rPr>
              <a:t>4、反包失败要果断离场，要不然容易做成中线被套。就算后面股价重新修复，已经不属于反包战法范畴。</a:t>
            </a:r>
            <a:endParaRPr lang="zh-CN" altLang="en-US" sz="1400">
              <a:latin typeface="微软雅黑" panose="020B0503020204020204" charset="-122"/>
              <a:ea typeface="微软雅黑" panose="020B0503020204020204" charset="-122"/>
              <a:sym typeface="+mn-ea"/>
            </a:endParaRPr>
          </a:p>
          <a:p>
            <a:pPr algn="l">
              <a:lnSpc>
                <a:spcPct val="140000"/>
              </a:lnSpc>
            </a:pPr>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ctr"/>
            <a:endParaRPr lang="zh-CN" altLang="en-US" sz="1600">
              <a:solidFill>
                <a:srgbClr val="FF0000"/>
              </a:solidFill>
              <a:sym typeface="+mn-ea"/>
            </a:endParaRPr>
          </a:p>
          <a:p>
            <a:pPr indent="0" algn="l"/>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0" algn="l"/>
            <a:endParaRPr lang="zh-CN" altLang="en-US" sz="16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2"/>
          <a:stretch>
            <a:fillRect/>
          </a:stretch>
        </p:blipFill>
        <p:spPr>
          <a:xfrm>
            <a:off x="5774690" y="1004570"/>
            <a:ext cx="6297930" cy="48488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2413635" y="2632075"/>
            <a:ext cx="9165590" cy="706755"/>
          </a:xfrm>
          <a:prstGeom prst="rect">
            <a:avLst/>
          </a:prstGeom>
          <a:noFill/>
        </p:spPr>
        <p:txBody>
          <a:bodyPr wrap="square" rtlCol="0">
            <a:spAutoFit/>
          </a:bodyPr>
          <a:p>
            <a:pPr>
              <a:spcBef>
                <a:spcPct val="0"/>
              </a:spcBef>
              <a:spcAft>
                <a:spcPct val="0"/>
              </a:spcAft>
            </a:pP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第三部分</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4000" b="1">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短线常用的选股法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410585" y="63500"/>
            <a:ext cx="5892800" cy="583565"/>
          </a:xfrm>
          <a:prstGeom prst="rect">
            <a:avLst/>
          </a:prstGeom>
          <a:noFill/>
        </p:spPr>
        <p:txBody>
          <a:bodyPr wrap="square" rtlCol="0">
            <a:spAutoFit/>
          </a:bodyPr>
          <a:p>
            <a:r>
              <a:rPr lang="en-US" altLang="zh-CN" sz="3200" b="1">
                <a:solidFill>
                  <a:schemeClr val="bg1"/>
                </a:solidFill>
                <a:latin typeface="+mj-ea"/>
                <a:ea typeface="+mj-ea"/>
              </a:rPr>
              <a:t>    1</a:t>
            </a:r>
            <a:r>
              <a:rPr lang="zh-CN" altLang="en-US" sz="3200" b="1">
                <a:solidFill>
                  <a:schemeClr val="bg1"/>
                </a:solidFill>
                <a:latin typeface="+mj-ea"/>
                <a:ea typeface="+mj-ea"/>
              </a:rPr>
              <a:t>、形态选股之</a:t>
            </a:r>
            <a:r>
              <a:rPr lang="zh-CN" sz="3200" b="1">
                <a:solidFill>
                  <a:schemeClr val="bg1"/>
                </a:solidFill>
                <a:latin typeface="+mj-ea"/>
                <a:ea typeface="+mj-ea"/>
              </a:rPr>
              <a:t>超跌抢反弹</a:t>
            </a:r>
            <a:endParaRPr lang="zh-CN" sz="3200" b="1">
              <a:solidFill>
                <a:schemeClr val="bg1"/>
              </a:solidFill>
              <a:latin typeface="+mj-ea"/>
              <a:ea typeface="+mj-ea"/>
            </a:endParaRPr>
          </a:p>
        </p:txBody>
      </p:sp>
      <p:sp>
        <p:nvSpPr>
          <p:cNvPr id="9" name="文本框 8"/>
          <p:cNvSpPr txBox="1"/>
          <p:nvPr/>
        </p:nvSpPr>
        <p:spPr>
          <a:xfrm>
            <a:off x="641350" y="889000"/>
            <a:ext cx="10908665" cy="645160"/>
          </a:xfrm>
          <a:prstGeom prst="rect">
            <a:avLst/>
          </a:prstGeom>
          <a:noFill/>
        </p:spPr>
        <p:txBody>
          <a:bodyPr wrap="square" rtlCol="0">
            <a:spAutoFit/>
          </a:bodyPr>
          <a:p>
            <a:r>
              <a:rPr lang="zh-CN" altLang="en-US"/>
              <a:t>超跌反弹捉强势股：股价下跌到比较重要的支撑位置或者是大盘</a:t>
            </a:r>
            <a:r>
              <a:rPr lang="zh-CN" altLang="en-US">
                <a:sym typeface="+mn-ea"/>
              </a:rPr>
              <a:t>有企稳</a:t>
            </a:r>
            <a:r>
              <a:rPr lang="zh-CN" altLang="en-US"/>
              <a:t>迹象，此时高位建仓的主力往往会自救，继续强力买入低位筹码并快速拉升。</a:t>
            </a:r>
            <a:endParaRPr lang="zh-CN"/>
          </a:p>
        </p:txBody>
      </p:sp>
      <p:sp>
        <p:nvSpPr>
          <p:cNvPr id="6" name="文本框 5"/>
          <p:cNvSpPr txBox="1"/>
          <p:nvPr/>
        </p:nvSpPr>
        <p:spPr>
          <a:xfrm>
            <a:off x="7640955" y="1534160"/>
            <a:ext cx="4055110" cy="1568450"/>
          </a:xfrm>
          <a:prstGeom prst="rect">
            <a:avLst/>
          </a:prstGeom>
        </p:spPr>
        <p:style>
          <a:lnRef idx="0">
            <a:srgbClr val="FFFFFF"/>
          </a:lnRef>
          <a:fillRef idx="1">
            <a:schemeClr val="accent2"/>
          </a:fillRef>
          <a:effectRef idx="1">
            <a:schemeClr val="accent2"/>
          </a:effectRef>
          <a:fontRef idx="minor">
            <a:schemeClr val="lt1"/>
          </a:fontRef>
        </p:style>
        <p:txBody>
          <a:bodyPr wrap="square" rtlCol="0" anchor="t">
            <a:spAutoFit/>
          </a:bodyPr>
          <a:p>
            <a:r>
              <a:rPr lang="zh-CN" altLang="en-US" sz="1600">
                <a:solidFill>
                  <a:schemeClr val="tx1"/>
                </a:solidFill>
                <a:sym typeface="+mn-ea"/>
              </a:rPr>
              <a:t>①严重或阶段超跌（短期跌</a:t>
            </a:r>
            <a:r>
              <a:rPr lang="en-US" altLang="zh-CN" sz="1600">
                <a:solidFill>
                  <a:schemeClr val="tx1"/>
                </a:solidFill>
                <a:sym typeface="+mn-ea"/>
              </a:rPr>
              <a:t>30%</a:t>
            </a:r>
            <a:r>
              <a:rPr lang="zh-CN" altLang="en-US" sz="1600">
                <a:solidFill>
                  <a:schemeClr val="tx1"/>
                </a:solidFill>
                <a:sym typeface="+mn-ea"/>
              </a:rPr>
              <a:t>左右）</a:t>
            </a:r>
            <a:endParaRPr lang="zh-CN" altLang="en-US" sz="1600">
              <a:solidFill>
                <a:schemeClr val="tx1"/>
              </a:solidFill>
              <a:sym typeface="+mn-ea"/>
            </a:endParaRPr>
          </a:p>
          <a:p>
            <a:r>
              <a:rPr lang="zh-CN" altLang="en-US" sz="1600">
                <a:solidFill>
                  <a:schemeClr val="tx1"/>
                </a:solidFill>
                <a:sym typeface="+mn-ea"/>
              </a:rPr>
              <a:t>②缩量回调至大均线</a:t>
            </a:r>
            <a:endParaRPr lang="zh-CN" altLang="en-US" sz="1600">
              <a:solidFill>
                <a:schemeClr val="tx1"/>
              </a:solidFill>
              <a:sym typeface="+mn-ea"/>
            </a:endParaRPr>
          </a:p>
          <a:p>
            <a:r>
              <a:rPr lang="zh-CN" altLang="en-US" sz="1600">
                <a:solidFill>
                  <a:schemeClr val="tx1"/>
                </a:solidFill>
                <a:sym typeface="+mn-ea"/>
              </a:rPr>
              <a:t>③筹码基本满盘被套</a:t>
            </a:r>
            <a:endParaRPr lang="zh-CN" altLang="en-US" sz="1600">
              <a:solidFill>
                <a:schemeClr val="tx1"/>
              </a:solidFill>
              <a:sym typeface="+mn-ea"/>
            </a:endParaRPr>
          </a:p>
          <a:p>
            <a:r>
              <a:rPr lang="zh-CN" altLang="en-US" sz="1600">
                <a:solidFill>
                  <a:schemeClr val="tx1"/>
                </a:solidFill>
                <a:sym typeface="+mn-ea"/>
              </a:rPr>
              <a:t>④底背离等多重指标共振</a:t>
            </a:r>
            <a:endParaRPr lang="zh-CN" altLang="en-US" sz="1600">
              <a:solidFill>
                <a:schemeClr val="tx1"/>
              </a:solidFill>
              <a:sym typeface="+mn-ea"/>
            </a:endParaRPr>
          </a:p>
          <a:p>
            <a:r>
              <a:rPr lang="zh-CN" altLang="en-US" sz="1600">
                <a:solidFill>
                  <a:schemeClr val="tx1"/>
                </a:solidFill>
                <a:sym typeface="+mn-ea"/>
              </a:rPr>
              <a:t>⑤支撑区，分时急跌，条件单等待</a:t>
            </a:r>
            <a:endParaRPr lang="zh-CN" altLang="en-US" sz="1600">
              <a:solidFill>
                <a:schemeClr val="tx1"/>
              </a:solidFill>
              <a:sym typeface="+mn-ea"/>
            </a:endParaRPr>
          </a:p>
          <a:p>
            <a:r>
              <a:rPr lang="zh-CN" altLang="en-US" sz="1600">
                <a:solidFill>
                  <a:schemeClr val="tx1"/>
                </a:solidFill>
                <a:sym typeface="+mn-ea"/>
              </a:rPr>
              <a:t>⑥反弹完成离场，出手点尽量买在转折</a:t>
            </a:r>
            <a:endParaRPr lang="zh-CN" altLang="en-US" sz="1600">
              <a:solidFill>
                <a:schemeClr val="tx1"/>
              </a:solidFill>
              <a:sym typeface="+mn-ea"/>
            </a:endParaRPr>
          </a:p>
        </p:txBody>
      </p:sp>
      <p:pic>
        <p:nvPicPr>
          <p:cNvPr id="7" name="图片 6"/>
          <p:cNvPicPr>
            <a:picLocks noChangeAspect="1"/>
          </p:cNvPicPr>
          <p:nvPr/>
        </p:nvPicPr>
        <p:blipFill>
          <a:blip r:embed="rId2"/>
          <a:stretch>
            <a:fillRect/>
          </a:stretch>
        </p:blipFill>
        <p:spPr>
          <a:xfrm>
            <a:off x="641350" y="1534160"/>
            <a:ext cx="6816090" cy="4584065"/>
          </a:xfrm>
          <a:prstGeom prst="rect">
            <a:avLst/>
          </a:prstGeom>
          <a:ln>
            <a:solidFill>
              <a:schemeClr val="accent6"/>
            </a:solidFill>
          </a:ln>
        </p:spPr>
      </p:pic>
      <p:pic>
        <p:nvPicPr>
          <p:cNvPr id="8" name="图片 7"/>
          <p:cNvPicPr>
            <a:picLocks noChangeAspect="1"/>
          </p:cNvPicPr>
          <p:nvPr/>
        </p:nvPicPr>
        <p:blipFill>
          <a:blip r:embed="rId3"/>
          <a:stretch>
            <a:fillRect/>
          </a:stretch>
        </p:blipFill>
        <p:spPr>
          <a:xfrm>
            <a:off x="7640955" y="3305175"/>
            <a:ext cx="4055110" cy="2670175"/>
          </a:xfrm>
          <a:prstGeom prst="rect">
            <a:avLst/>
          </a:prstGeom>
          <a:ln>
            <a:solidFill>
              <a:schemeClr val="accent6">
                <a:lumMod val="40000"/>
                <a:lumOff val="60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2482215" y="63500"/>
            <a:ext cx="6549390" cy="583565"/>
          </a:xfrm>
          <a:prstGeom prst="rect">
            <a:avLst/>
          </a:prstGeom>
          <a:noFill/>
        </p:spPr>
        <p:txBody>
          <a:bodyPr wrap="square" rtlCol="0">
            <a:spAutoFit/>
          </a:bodyPr>
          <a:p>
            <a:r>
              <a:rPr lang="en-US" altLang="zh-CN" sz="3200" b="1">
                <a:solidFill>
                  <a:schemeClr val="bg1"/>
                </a:solidFill>
                <a:latin typeface="+mj-ea"/>
                <a:ea typeface="+mj-ea"/>
              </a:rPr>
              <a:t>          2</a:t>
            </a:r>
            <a:r>
              <a:rPr lang="zh-CN" altLang="en-US" sz="3200" b="1">
                <a:solidFill>
                  <a:schemeClr val="bg1"/>
                </a:solidFill>
                <a:latin typeface="+mj-ea"/>
                <a:ea typeface="+mj-ea"/>
              </a:rPr>
              <a:t>、形态选股之</a:t>
            </a:r>
            <a:r>
              <a:rPr lang="zh-CN" altLang="en-US" sz="3200" b="1">
                <a:solidFill>
                  <a:schemeClr val="bg1"/>
                </a:solidFill>
                <a:sym typeface="+mn-ea"/>
              </a:rPr>
              <a:t>仙人指路</a:t>
            </a:r>
            <a:endParaRPr lang="zh-CN" altLang="en-US" sz="3200" b="1">
              <a:solidFill>
                <a:schemeClr val="bg1"/>
              </a:solidFill>
              <a:latin typeface="+mj-ea"/>
              <a:ea typeface="+mj-ea"/>
              <a:sym typeface="+mn-ea"/>
            </a:endParaRPr>
          </a:p>
        </p:txBody>
      </p:sp>
      <p:sp>
        <p:nvSpPr>
          <p:cNvPr id="3" name="文本框 2"/>
          <p:cNvSpPr txBox="1"/>
          <p:nvPr/>
        </p:nvSpPr>
        <p:spPr>
          <a:xfrm>
            <a:off x="536575" y="877570"/>
            <a:ext cx="10428605" cy="583565"/>
          </a:xfrm>
          <a:prstGeom prst="rect">
            <a:avLst/>
          </a:prstGeom>
        </p:spPr>
        <p:txBody>
          <a:bodyPr wrap="square">
            <a:spAutoFit/>
          </a:bodyPr>
          <a:p>
            <a:pPr marL="0" indent="0"/>
            <a:r>
              <a:rPr lang="zh-CN" altLang="en-US" sz="1600" b="1" i="0">
                <a:solidFill>
                  <a:srgbClr val="191B1F"/>
                </a:solidFill>
                <a:latin typeface="微软雅黑" panose="020B0503020204020204" charset="-122"/>
                <a:ea typeface="微软雅黑" panose="020B0503020204020204" charset="-122"/>
              </a:rPr>
              <a:t>仙人指路</a:t>
            </a:r>
            <a:r>
              <a:rPr lang="en-US" altLang="zh-CN" sz="1600" b="0" i="0">
                <a:solidFill>
                  <a:srgbClr val="191B1F"/>
                </a:solidFill>
                <a:latin typeface="微软雅黑" panose="020B0503020204020204" charset="-122"/>
                <a:ea typeface="微软雅黑" panose="020B0503020204020204" charset="-122"/>
              </a:rPr>
              <a:t>: </a:t>
            </a:r>
            <a:r>
              <a:rPr lang="zh-CN" altLang="en-US" sz="1600" b="0" i="0">
                <a:solidFill>
                  <a:srgbClr val="191B1F"/>
                </a:solidFill>
                <a:latin typeface="微软雅黑" panose="020B0503020204020204" charset="-122"/>
                <a:ea typeface="微软雅黑" panose="020B0503020204020204" charset="-122"/>
              </a:rPr>
              <a:t>在盘中冲高回落行情，收盘时形成上长影线</a:t>
            </a:r>
            <a:r>
              <a:rPr lang="en-US" altLang="zh-CN" sz="1600" b="0" i="0">
                <a:solidFill>
                  <a:srgbClr val="191B1F"/>
                </a:solidFill>
                <a:latin typeface="微软雅黑" panose="020B0503020204020204" charset="-122"/>
                <a:ea typeface="微软雅黑" panose="020B0503020204020204" charset="-122"/>
              </a:rPr>
              <a:t>(</a:t>
            </a:r>
            <a:r>
              <a:rPr lang="zh-CN" altLang="en-US" sz="1600" b="0" i="0">
                <a:solidFill>
                  <a:srgbClr val="191B1F"/>
                </a:solidFill>
                <a:latin typeface="微软雅黑" panose="020B0503020204020204" charset="-122"/>
                <a:ea typeface="微软雅黑" panose="020B0503020204020204" charset="-122"/>
              </a:rPr>
              <a:t>阴线或阳线</a:t>
            </a:r>
            <a:r>
              <a:rPr lang="en-US" altLang="zh-CN" sz="1600" b="0" i="0">
                <a:solidFill>
                  <a:srgbClr val="191B1F"/>
                </a:solidFill>
                <a:latin typeface="微软雅黑" panose="020B0503020204020204" charset="-122"/>
                <a:ea typeface="微软雅黑" panose="020B0503020204020204" charset="-122"/>
              </a:rPr>
              <a:t>)</a:t>
            </a:r>
            <a:r>
              <a:rPr lang="zh-CN" altLang="en-US" sz="1600" b="0" i="0">
                <a:solidFill>
                  <a:srgbClr val="191B1F"/>
                </a:solidFill>
                <a:latin typeface="微软雅黑" panose="020B0503020204020204" charset="-122"/>
                <a:ea typeface="微软雅黑" panose="020B0503020204020204" charset="-122"/>
              </a:rPr>
              <a:t>，这是主力试盘拉升的动作，往往出现在上涨行情的中继</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（区别见顶</a:t>
            </a:r>
            <a:r>
              <a:rPr lang="en-US" altLang="zh-CN" sz="1600">
                <a:solidFill>
                  <a:srgbClr val="191B1F"/>
                </a:solidFill>
                <a:latin typeface="微软雅黑" panose="020B0503020204020204" charset="-122"/>
                <a:ea typeface="微软雅黑" panose="020B0503020204020204" charset="-122"/>
                <a:cs typeface="微软雅黑" panose="020B0503020204020204" charset="-122"/>
                <a:sym typeface="+mn-ea"/>
              </a:rPr>
              <a:t>k</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线</a:t>
            </a:r>
            <a:r>
              <a:rPr lang="en-US" altLang="zh-CN" sz="1600">
                <a:solidFill>
                  <a:srgbClr val="191B1F"/>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射击之星</a:t>
            </a:r>
            <a:r>
              <a:rPr lang="en-US" altLang="zh-CN" sz="1600">
                <a:solidFill>
                  <a:srgbClr val="191B1F"/>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a:t>
            </a:r>
            <a:endParaRPr lang="zh-CN" altLang="en-US" sz="1600" b="0" i="0">
              <a:solidFill>
                <a:srgbClr val="191B1F"/>
              </a:solidFill>
              <a:latin typeface="微软雅黑" panose="020B0503020204020204" charset="-122"/>
              <a:ea typeface="微软雅黑" panose="020B0503020204020204" charset="-122"/>
            </a:endParaRPr>
          </a:p>
        </p:txBody>
      </p:sp>
      <p:sp>
        <p:nvSpPr>
          <p:cNvPr id="10" name="文本框 9"/>
          <p:cNvSpPr txBox="1"/>
          <p:nvPr/>
        </p:nvSpPr>
        <p:spPr>
          <a:xfrm>
            <a:off x="536575" y="1938020"/>
            <a:ext cx="4922520" cy="4030980"/>
          </a:xfrm>
          <a:prstGeom prst="rect">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wrap="square">
            <a:spAutoFit/>
          </a:bodyPr>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细节：</a:t>
            </a:r>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1、上升中继的放量上影</a:t>
            </a:r>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k线</a:t>
            </a:r>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2、</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上影线是放量时走出来的，一下打上去就掉下来的不算，收盘时总体成交量也要有所放大。</a:t>
            </a:r>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3、当天</a:t>
            </a:r>
            <a:r>
              <a:rPr lang="zh-CN" altLang="en-US" sz="1600">
                <a:solidFill>
                  <a:srgbClr val="191B1F"/>
                </a:solidFill>
                <a:latin typeface="微软雅黑" panose="020B0503020204020204" charset="-122"/>
                <a:ea typeface="微软雅黑" panose="020B0503020204020204" charset="-122"/>
                <a:cs typeface="微软雅黑" panose="020B0503020204020204" charset="-122"/>
                <a:sym typeface="+mn-ea"/>
              </a:rPr>
              <a:t>换手率最好不要大于20%，仙人指路是主力试盘，换手过高往往是拉高后筹码兑现。</a:t>
            </a:r>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4、</a:t>
            </a:r>
            <a:r>
              <a:rPr lang="zh-CN" altLang="en-US" sz="1600" i="0">
                <a:solidFill>
                  <a:srgbClr val="191B1F"/>
                </a:solidFill>
                <a:latin typeface="微软雅黑" panose="020B0503020204020204" charset="-122"/>
                <a:ea typeface="微软雅黑" panose="020B0503020204020204" charset="-122"/>
                <a:cs typeface="微软雅黑" panose="020B0503020204020204" charset="-122"/>
              </a:rPr>
              <a:t>次日最好是收小阳线以上，平收或小阴线也行，但不能收大阴线</a:t>
            </a:r>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，因为连续两日下跌就不是洗盘。</a:t>
            </a:r>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600" b="0" i="0">
                <a:solidFill>
                  <a:srgbClr val="191B1F"/>
                </a:solidFill>
                <a:latin typeface="微软雅黑" panose="020B0503020204020204" charset="-122"/>
                <a:ea typeface="微软雅黑" panose="020B0503020204020204" charset="-122"/>
                <a:cs typeface="微软雅黑" panose="020B0503020204020204" charset="-122"/>
              </a:rPr>
              <a:t>5、出现在高位/</a:t>
            </a:r>
            <a:r>
              <a:rPr lang="zh-CN" altLang="en-US" sz="1600" i="0">
                <a:solidFill>
                  <a:srgbClr val="191B1F"/>
                </a:solidFill>
                <a:latin typeface="微软雅黑" panose="020B0503020204020204" charset="-122"/>
                <a:ea typeface="微软雅黑" panose="020B0503020204020204" charset="-122"/>
                <a:cs typeface="微软雅黑" panose="020B0503020204020204" charset="-122"/>
              </a:rPr>
              <a:t>下跌中途的上影k线并非“仙人指路”</a:t>
            </a:r>
            <a:endParaRPr lang="zh-CN" altLang="en-US" sz="160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i="0">
              <a:solidFill>
                <a:srgbClr val="191B1F"/>
              </a:solidFill>
              <a:latin typeface="微软雅黑" panose="020B0503020204020204" charset="-122"/>
              <a:ea typeface="微软雅黑" panose="020B0503020204020204" charset="-122"/>
              <a:cs typeface="微软雅黑" panose="020B0503020204020204" charset="-122"/>
            </a:endParaRPr>
          </a:p>
        </p:txBody>
      </p:sp>
      <p:pic>
        <p:nvPicPr>
          <p:cNvPr id="18" name="图片 17"/>
          <p:cNvPicPr>
            <a:picLocks noChangeAspect="1"/>
          </p:cNvPicPr>
          <p:nvPr/>
        </p:nvPicPr>
        <p:blipFill>
          <a:blip r:embed="rId2"/>
          <a:stretch>
            <a:fillRect/>
          </a:stretch>
        </p:blipFill>
        <p:spPr>
          <a:xfrm>
            <a:off x="6035675" y="1541780"/>
            <a:ext cx="5483225" cy="4427220"/>
          </a:xfrm>
          <a:prstGeom prst="rect">
            <a:avLst/>
          </a:prstGeom>
          <a:ln>
            <a:solidFill>
              <a:schemeClr val="accent1">
                <a:lumMod val="60000"/>
                <a:lumOff val="4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课表 拷贝1"/>
          <p:cNvPicPr>
            <a:picLocks noChangeAspect="1"/>
          </p:cNvPicPr>
          <p:nvPr/>
        </p:nvPicPr>
        <p:blipFill>
          <a:blip r:embed="rId1"/>
          <a:stretch>
            <a:fillRect/>
          </a:stretch>
        </p:blipFill>
        <p:spPr>
          <a:xfrm>
            <a:off x="0" y="0"/>
            <a:ext cx="12192000" cy="6858000"/>
          </a:xfrm>
          <a:prstGeom prst="rect">
            <a:avLst/>
          </a:prstGeom>
        </p:spPr>
      </p:pic>
      <p:pic>
        <p:nvPicPr>
          <p:cNvPr id="4" name="图片 3" descr="组 21"/>
          <p:cNvPicPr>
            <a:picLocks noChangeAspect="1"/>
          </p:cNvPicPr>
          <p:nvPr>
            <p:custDataLst>
              <p:tags r:id="rId2"/>
            </p:custDataLst>
          </p:nvPr>
        </p:nvPicPr>
        <p:blipFill>
          <a:blip r:embed="rId3"/>
          <a:stretch>
            <a:fillRect/>
          </a:stretch>
        </p:blipFill>
        <p:spPr>
          <a:xfrm>
            <a:off x="4563745" y="1789430"/>
            <a:ext cx="6416675" cy="814070"/>
          </a:xfrm>
          <a:prstGeom prst="rect">
            <a:avLst/>
          </a:prstGeom>
        </p:spPr>
      </p:pic>
      <p:pic>
        <p:nvPicPr>
          <p:cNvPr id="9" name="图片 8" descr="组 21"/>
          <p:cNvPicPr>
            <a:picLocks noChangeAspect="1"/>
          </p:cNvPicPr>
          <p:nvPr>
            <p:custDataLst>
              <p:tags r:id="rId4"/>
            </p:custDataLst>
          </p:nvPr>
        </p:nvPicPr>
        <p:blipFill>
          <a:blip r:embed="rId3"/>
          <a:stretch>
            <a:fillRect/>
          </a:stretch>
        </p:blipFill>
        <p:spPr>
          <a:xfrm>
            <a:off x="4563745" y="3067685"/>
            <a:ext cx="6416675" cy="814070"/>
          </a:xfrm>
          <a:prstGeom prst="rect">
            <a:avLst/>
          </a:prstGeom>
        </p:spPr>
      </p:pic>
      <p:sp>
        <p:nvSpPr>
          <p:cNvPr id="6" name="文本框 5"/>
          <p:cNvSpPr txBox="1"/>
          <p:nvPr>
            <p:custDataLst>
              <p:tags r:id="rId5"/>
            </p:custDataLst>
          </p:nvPr>
        </p:nvSpPr>
        <p:spPr>
          <a:xfrm>
            <a:off x="6705600" y="2016125"/>
            <a:ext cx="4211955" cy="460375"/>
          </a:xfrm>
          <a:prstGeom prst="rect">
            <a:avLst/>
          </a:prstGeom>
          <a:noFill/>
        </p:spPr>
        <p:txBody>
          <a:bodyPr wrap="square" rtlCol="0">
            <a:spAutoFit/>
          </a:bodyPr>
          <a:p>
            <a:r>
              <a:rPr lang="zh-CN" sz="2400">
                <a:latin typeface="思源黑体 Normal" panose="020B0400000000000000" charset="-122"/>
                <a:ea typeface="思源黑体 Normal" panose="020B0400000000000000" charset="-122"/>
                <a:cs typeface="思源黑体 Normal" panose="020B0400000000000000" charset="-122"/>
              </a:rPr>
              <a:t>短线选股思维和要点</a:t>
            </a:r>
            <a:r>
              <a:rPr sz="2400">
                <a:latin typeface="思源黑体 Normal" panose="020B0400000000000000" charset="-122"/>
                <a:ea typeface="思源黑体 Normal" panose="020B0400000000000000" charset="-122"/>
                <a:cs typeface="思源黑体 Normal" panose="020B0400000000000000" charset="-122"/>
              </a:rPr>
              <a:t>             </a:t>
            </a:r>
            <a:endParaRPr sz="2400">
              <a:latin typeface="思源黑体 Normal" panose="020B0400000000000000" charset="-122"/>
              <a:ea typeface="思源黑体 Normal" panose="020B0400000000000000" charset="-122"/>
              <a:cs typeface="思源黑体 Normal" panose="020B0400000000000000" charset="-122"/>
            </a:endParaRPr>
          </a:p>
        </p:txBody>
      </p:sp>
      <p:sp>
        <p:nvSpPr>
          <p:cNvPr id="13" name="矩形 12"/>
          <p:cNvSpPr/>
          <p:nvPr>
            <p:custDataLst>
              <p:tags r:id="rId6"/>
            </p:custDataLst>
          </p:nvPr>
        </p:nvSpPr>
        <p:spPr>
          <a:xfrm>
            <a:off x="5098415" y="2835910"/>
            <a:ext cx="731520" cy="1071245"/>
          </a:xfrm>
          <a:prstGeom prst="rect">
            <a:avLst/>
          </a:prstGeom>
          <a:noFill/>
          <a:ln>
            <a:noFill/>
          </a:ln>
        </p:spPr>
        <p:txBody>
          <a:bodyPr wrap="none" rtlCol="0" anchor="t">
            <a:noAutofit/>
            <a:scene3d>
              <a:camera prst="orthographicFront"/>
              <a:lightRig rig="threePt" dir="t"/>
            </a:scene3d>
          </a:bodyPr>
          <a:p>
            <a:pPr algn="ctr"/>
            <a:r>
              <a:rPr 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rPr>
              <a:t>2</a:t>
            </a:r>
            <a:endParaRPr lang="en-US" alt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endParaRPr>
          </a:p>
        </p:txBody>
      </p:sp>
      <p:sp>
        <p:nvSpPr>
          <p:cNvPr id="3" name="矩形 2"/>
          <p:cNvSpPr/>
          <p:nvPr>
            <p:custDataLst>
              <p:tags r:id="rId7"/>
            </p:custDataLst>
          </p:nvPr>
        </p:nvSpPr>
        <p:spPr>
          <a:xfrm>
            <a:off x="5166043" y="1699895"/>
            <a:ext cx="741045" cy="1198880"/>
          </a:xfrm>
          <a:prstGeom prst="rect">
            <a:avLst/>
          </a:prstGeom>
          <a:noFill/>
          <a:ln>
            <a:noFill/>
          </a:ln>
        </p:spPr>
        <p:txBody>
          <a:bodyPr wrap="none" rtlCol="0" anchor="t">
            <a:spAutoFit/>
            <a:scene3d>
              <a:camera prst="orthographicFront"/>
              <a:lightRig rig="threePt" dir="t"/>
            </a:scene3d>
          </a:bodyPr>
          <a:p>
            <a:pPr algn="ctr"/>
            <a:r>
              <a:rPr 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rPr>
              <a:t>1</a:t>
            </a:r>
            <a:endParaRPr lang="en-US" alt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endParaRPr>
          </a:p>
        </p:txBody>
      </p:sp>
      <p:sp>
        <p:nvSpPr>
          <p:cNvPr id="10" name="文本框 9"/>
          <p:cNvSpPr txBox="1"/>
          <p:nvPr>
            <p:custDataLst>
              <p:tags r:id="rId8"/>
            </p:custDataLst>
          </p:nvPr>
        </p:nvSpPr>
        <p:spPr>
          <a:xfrm>
            <a:off x="6705600" y="3238500"/>
            <a:ext cx="4211955" cy="829945"/>
          </a:xfrm>
          <a:prstGeom prst="rect">
            <a:avLst/>
          </a:prstGeom>
          <a:noFill/>
        </p:spPr>
        <p:txBody>
          <a:bodyPr wrap="square" rtlCol="0">
            <a:spAutoFit/>
          </a:bodyPr>
          <a:p>
            <a:r>
              <a:rPr lang="zh-CN" sz="2400">
                <a:solidFill>
                  <a:schemeClr val="tx1"/>
                </a:solidFill>
                <a:latin typeface="思源黑体 Normal" panose="020B0400000000000000" charset="-122"/>
                <a:ea typeface="思源黑体 Normal" panose="020B0400000000000000" charset="-122"/>
                <a:cs typeface="思源黑体 Normal" panose="020B0400000000000000" charset="-122"/>
                <a:sym typeface="微软雅黑" panose="020B0503020204020204" charset="-122"/>
              </a:rPr>
              <a:t>短线股常用的买入法</a:t>
            </a:r>
            <a:endParaRPr lang="zh-CN" sz="2400">
              <a:solidFill>
                <a:schemeClr val="tx1"/>
              </a:solidFill>
              <a:latin typeface="思源黑体 Normal" panose="020B0400000000000000" charset="-122"/>
              <a:ea typeface="思源黑体 Normal" panose="020B0400000000000000" charset="-122"/>
              <a:cs typeface="思源黑体 Normal" panose="020B0400000000000000" charset="-122"/>
            </a:endParaRPr>
          </a:p>
          <a:p>
            <a:r>
              <a:rPr sz="2400">
                <a:latin typeface="思源黑体 Normal" panose="020B0400000000000000" charset="-122"/>
                <a:ea typeface="思源黑体 Normal" panose="020B0400000000000000" charset="-122"/>
                <a:cs typeface="思源黑体 Normal" panose="020B0400000000000000" charset="-122"/>
              </a:rPr>
              <a:t>       </a:t>
            </a:r>
            <a:endParaRPr sz="2400">
              <a:latin typeface="思源黑体 Normal" panose="020B0400000000000000" charset="-122"/>
              <a:ea typeface="思源黑体 Normal" panose="020B0400000000000000" charset="-122"/>
              <a:cs typeface="思源黑体 Normal" panose="020B0400000000000000" charset="-122"/>
            </a:endParaRPr>
          </a:p>
        </p:txBody>
      </p:sp>
      <p:pic>
        <p:nvPicPr>
          <p:cNvPr id="2" name="图片 1" descr="组 21"/>
          <p:cNvPicPr>
            <a:picLocks noChangeAspect="1"/>
          </p:cNvPicPr>
          <p:nvPr>
            <p:custDataLst>
              <p:tags r:id="rId9"/>
            </p:custDataLst>
          </p:nvPr>
        </p:nvPicPr>
        <p:blipFill>
          <a:blip r:embed="rId3"/>
          <a:stretch>
            <a:fillRect/>
          </a:stretch>
        </p:blipFill>
        <p:spPr>
          <a:xfrm>
            <a:off x="4627880" y="4312920"/>
            <a:ext cx="6416675" cy="814070"/>
          </a:xfrm>
          <a:prstGeom prst="rect">
            <a:avLst/>
          </a:prstGeom>
        </p:spPr>
      </p:pic>
      <p:sp>
        <p:nvSpPr>
          <p:cNvPr id="5" name="矩形 4"/>
          <p:cNvSpPr/>
          <p:nvPr>
            <p:custDataLst>
              <p:tags r:id="rId10"/>
            </p:custDataLst>
          </p:nvPr>
        </p:nvSpPr>
        <p:spPr>
          <a:xfrm>
            <a:off x="5162550" y="4081145"/>
            <a:ext cx="731520" cy="1071245"/>
          </a:xfrm>
          <a:prstGeom prst="rect">
            <a:avLst/>
          </a:prstGeom>
          <a:noFill/>
          <a:ln>
            <a:noFill/>
          </a:ln>
        </p:spPr>
        <p:txBody>
          <a:bodyPr wrap="none" rtlCol="0" anchor="t">
            <a:noAutofit/>
            <a:scene3d>
              <a:camera prst="orthographicFront"/>
              <a:lightRig rig="threePt" dir="t"/>
            </a:scene3d>
          </a:bodyPr>
          <a:p>
            <a:pPr algn="ctr"/>
            <a:r>
              <a:rPr 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rPr>
              <a:t>3</a:t>
            </a:r>
            <a:endParaRPr lang="en-US" altLang="en-US" sz="7200" b="1" i="1">
              <a:ln w="6600">
                <a:solidFill>
                  <a:schemeClr val="accent2"/>
                </a:solidFill>
                <a:prstDash val="solid"/>
              </a:ln>
              <a:solidFill>
                <a:srgbClr val="FFFFFF"/>
              </a:solidFill>
              <a:effectLst>
                <a:outerShdw dist="38100" dir="2700000" algn="tl" rotWithShape="0">
                  <a:srgbClr val="FF0000"/>
                </a:outerShdw>
              </a:effectLst>
              <a:latin typeface="思源黑体 CN Heavy" panose="020B0A00000000000000" charset="-122"/>
              <a:ea typeface="思源黑体 CN Heavy" panose="020B0A00000000000000" charset="-122"/>
              <a:cs typeface="思源黑体 Normal" panose="020B0400000000000000" charset="-122"/>
            </a:endParaRPr>
          </a:p>
        </p:txBody>
      </p:sp>
      <p:sp>
        <p:nvSpPr>
          <p:cNvPr id="7" name="文本框 6"/>
          <p:cNvSpPr txBox="1"/>
          <p:nvPr>
            <p:custDataLst>
              <p:tags r:id="rId11"/>
            </p:custDataLst>
          </p:nvPr>
        </p:nvSpPr>
        <p:spPr>
          <a:xfrm>
            <a:off x="6769735" y="4483735"/>
            <a:ext cx="4211955" cy="460375"/>
          </a:xfrm>
          <a:prstGeom prst="rect">
            <a:avLst/>
          </a:prstGeom>
          <a:noFill/>
        </p:spPr>
        <p:txBody>
          <a:bodyPr wrap="square" rtlCol="0">
            <a:spAutoFit/>
          </a:bodyPr>
          <a:p>
            <a:r>
              <a:rPr lang="zh-CN" sz="2400">
                <a:latin typeface="思源黑体 Normal" panose="020B0400000000000000" charset="-122"/>
                <a:ea typeface="思源黑体 Normal" panose="020B0400000000000000" charset="-122"/>
                <a:cs typeface="思源黑体 Normal" panose="020B0400000000000000" charset="-122"/>
              </a:rPr>
              <a:t>短线常用的选股方法</a:t>
            </a:r>
            <a:r>
              <a:rPr sz="2400">
                <a:latin typeface="思源黑体 Normal" panose="020B0400000000000000" charset="-122"/>
                <a:ea typeface="思源黑体 Normal" panose="020B0400000000000000" charset="-122"/>
                <a:cs typeface="思源黑体 Normal" panose="020B0400000000000000" charset="-122"/>
              </a:rPr>
              <a:t>      </a:t>
            </a:r>
            <a:endParaRPr sz="2400">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4130675" y="63500"/>
            <a:ext cx="4876165" cy="583565"/>
          </a:xfrm>
          <a:prstGeom prst="rect">
            <a:avLst/>
          </a:prstGeom>
          <a:noFill/>
        </p:spPr>
        <p:txBody>
          <a:bodyPr wrap="square" rtlCol="0">
            <a:spAutoFit/>
          </a:bodyPr>
          <a:p>
            <a:r>
              <a:rPr lang="en-US" altLang="zh-CN" sz="3200" b="1">
                <a:solidFill>
                  <a:schemeClr val="bg1"/>
                </a:solidFill>
                <a:latin typeface="+mj-ea"/>
                <a:ea typeface="+mj-ea"/>
              </a:rPr>
              <a:t>  3</a:t>
            </a:r>
            <a:r>
              <a:rPr lang="zh-CN" altLang="en-US" sz="3200" b="1">
                <a:solidFill>
                  <a:schemeClr val="bg1"/>
                </a:solidFill>
                <a:latin typeface="+mj-ea"/>
                <a:ea typeface="+mj-ea"/>
              </a:rPr>
              <a:t>、</a:t>
            </a:r>
            <a:r>
              <a:rPr lang="zh-CN" altLang="en-US" sz="3200" b="1">
                <a:solidFill>
                  <a:schemeClr val="bg1"/>
                </a:solidFill>
                <a:latin typeface="+mj-ea"/>
                <a:ea typeface="+mj-ea"/>
                <a:sym typeface="+mn-ea"/>
              </a:rPr>
              <a:t>形态选股之</a:t>
            </a:r>
            <a:r>
              <a:rPr lang="zh-CN" altLang="en-US" sz="3200" b="1">
                <a:solidFill>
                  <a:schemeClr val="bg1"/>
                </a:solidFill>
                <a:latin typeface="+mj-ea"/>
                <a:ea typeface="+mj-ea"/>
              </a:rPr>
              <a:t>芙蓉出水</a:t>
            </a:r>
            <a:endParaRPr lang="zh-CN" altLang="en-US" sz="3200" b="1">
              <a:solidFill>
                <a:schemeClr val="bg1"/>
              </a:solidFill>
              <a:latin typeface="+mj-ea"/>
              <a:ea typeface="+mj-ea"/>
            </a:endParaRPr>
          </a:p>
        </p:txBody>
      </p:sp>
      <p:sp>
        <p:nvSpPr>
          <p:cNvPr id="9" name="文本框 8"/>
          <p:cNvSpPr txBox="1"/>
          <p:nvPr/>
        </p:nvSpPr>
        <p:spPr>
          <a:xfrm>
            <a:off x="641350" y="872490"/>
            <a:ext cx="10908665" cy="922020"/>
          </a:xfrm>
          <a:prstGeom prst="rect">
            <a:avLst/>
          </a:prstGeom>
          <a:noFill/>
        </p:spPr>
        <p:txBody>
          <a:bodyPr wrap="square" rtlCol="0">
            <a:spAutoFit/>
          </a:bodyPr>
          <a:p>
            <a:r>
              <a:rPr lang="zh-CN" altLang="en-US" b="1"/>
              <a:t>芙蓉出水：</a:t>
            </a:r>
            <a:r>
              <a:rPr lang="zh-CN" altLang="en-US"/>
              <a:t>一根大压线上穿</a:t>
            </a:r>
            <a:r>
              <a:rPr lang="en-US" altLang="zh-CN"/>
              <a:t>3</a:t>
            </a:r>
            <a:r>
              <a:rPr lang="zh-CN" altLang="en-US"/>
              <a:t>条均线，均线呈多头排列，后市看涨，俗称</a:t>
            </a:r>
            <a:r>
              <a:rPr lang="en-US" altLang="zh-CN"/>
              <a:t>”</a:t>
            </a:r>
            <a:r>
              <a:rPr lang="zh-CN" altLang="en-US"/>
              <a:t>一阳穿三线</a:t>
            </a:r>
            <a:r>
              <a:rPr lang="en-US" altLang="zh-CN"/>
              <a:t>“</a:t>
            </a:r>
            <a:r>
              <a:rPr lang="zh-CN" altLang="en-US"/>
              <a:t>。而芙蓉出水是</a:t>
            </a:r>
            <a:r>
              <a:rPr lang="en-US" altLang="zh-CN"/>
              <a:t>k</a:t>
            </a:r>
            <a:r>
              <a:rPr lang="zh-CN" altLang="en-US"/>
              <a:t>线与均线的产物。指横盘整理期间或底部趋势反转之初，某一根大阳线上穿短期均线系列（</a:t>
            </a:r>
            <a:r>
              <a:rPr lang="en-US" altLang="zh-CN"/>
              <a:t>5</a:t>
            </a:r>
            <a:r>
              <a:rPr lang="zh-CN" altLang="en-US"/>
              <a:t>天、</a:t>
            </a:r>
            <a:r>
              <a:rPr lang="en-US" altLang="zh-CN"/>
              <a:t>10</a:t>
            </a:r>
            <a:r>
              <a:rPr lang="zh-CN" altLang="en-US"/>
              <a:t>天、</a:t>
            </a:r>
            <a:r>
              <a:rPr lang="en-US" altLang="zh-CN"/>
              <a:t>20</a:t>
            </a:r>
            <a:r>
              <a:rPr lang="zh-CN" altLang="en-US"/>
              <a:t>天），形成的突破形态。原理其实也是主力底部拉升建仓，缩量洗盘，再度拉升突破。</a:t>
            </a:r>
            <a:endParaRPr lang="zh-CN" altLang="en-US"/>
          </a:p>
        </p:txBody>
      </p:sp>
      <p:pic>
        <p:nvPicPr>
          <p:cNvPr id="10" name="图片 9"/>
          <p:cNvPicPr>
            <a:picLocks noChangeAspect="1"/>
          </p:cNvPicPr>
          <p:nvPr/>
        </p:nvPicPr>
        <p:blipFill>
          <a:blip r:embed="rId2"/>
          <a:srcRect l="4103" t="1428"/>
          <a:stretch>
            <a:fillRect/>
          </a:stretch>
        </p:blipFill>
        <p:spPr>
          <a:xfrm>
            <a:off x="529590" y="2019300"/>
            <a:ext cx="6010275" cy="4023995"/>
          </a:xfrm>
          <a:prstGeom prst="rect">
            <a:avLst/>
          </a:prstGeom>
          <a:ln>
            <a:solidFill>
              <a:schemeClr val="accent6"/>
            </a:solidFill>
          </a:ln>
        </p:spPr>
      </p:pic>
      <p:pic>
        <p:nvPicPr>
          <p:cNvPr id="11" name="图片 10"/>
          <p:cNvPicPr>
            <a:picLocks noChangeAspect="1"/>
          </p:cNvPicPr>
          <p:nvPr/>
        </p:nvPicPr>
        <p:blipFill>
          <a:blip r:embed="rId3"/>
          <a:stretch>
            <a:fillRect/>
          </a:stretch>
        </p:blipFill>
        <p:spPr>
          <a:xfrm>
            <a:off x="6729730" y="1925320"/>
            <a:ext cx="5286375" cy="4162425"/>
          </a:xfrm>
          <a:prstGeom prst="rect">
            <a:avLst/>
          </a:prstGeom>
          <a:ln>
            <a:solidFill>
              <a:schemeClr val="accent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527425" y="63500"/>
            <a:ext cx="5777230" cy="568960"/>
          </a:xfrm>
          <a:prstGeom prst="rect">
            <a:avLst/>
          </a:prstGeom>
          <a:noFill/>
        </p:spPr>
        <p:txBody>
          <a:bodyPr wrap="square" rtlCol="0">
            <a:noAutofit/>
          </a:bodyPr>
          <a:p>
            <a:r>
              <a:rPr lang="en-US" altLang="zh-CN" sz="3200" b="1">
                <a:solidFill>
                  <a:schemeClr val="bg1"/>
                </a:solidFill>
                <a:latin typeface="+mj-ea"/>
                <a:ea typeface="+mj-ea"/>
              </a:rPr>
              <a:t>   4</a:t>
            </a:r>
            <a:r>
              <a:rPr lang="zh-CN" altLang="en-US" sz="3200" b="1">
                <a:solidFill>
                  <a:schemeClr val="bg1"/>
                </a:solidFill>
                <a:latin typeface="+mj-ea"/>
                <a:ea typeface="+mj-ea"/>
              </a:rPr>
              <a:t>、形态选股之</a:t>
            </a:r>
            <a:r>
              <a:rPr lang="zh-CN" sz="3200" b="1">
                <a:solidFill>
                  <a:schemeClr val="bg1"/>
                </a:solidFill>
                <a:latin typeface="+mj-ea"/>
                <a:ea typeface="+mj-ea"/>
              </a:rPr>
              <a:t>旱地拔葱</a:t>
            </a:r>
            <a:endParaRPr lang="zh-CN" sz="3200" b="1">
              <a:solidFill>
                <a:schemeClr val="bg1"/>
              </a:solidFill>
              <a:latin typeface="+mj-ea"/>
              <a:ea typeface="+mj-ea"/>
            </a:endParaRPr>
          </a:p>
        </p:txBody>
      </p:sp>
      <p:sp>
        <p:nvSpPr>
          <p:cNvPr id="9" name="文本框 8"/>
          <p:cNvSpPr txBox="1"/>
          <p:nvPr/>
        </p:nvSpPr>
        <p:spPr>
          <a:xfrm>
            <a:off x="641350" y="1003300"/>
            <a:ext cx="11080750" cy="922020"/>
          </a:xfrm>
          <a:prstGeom prst="rect">
            <a:avLst/>
          </a:prstGeom>
          <a:noFill/>
        </p:spPr>
        <p:txBody>
          <a:bodyPr wrap="square" rtlCol="0">
            <a:spAutoFit/>
          </a:bodyPr>
          <a:p>
            <a:r>
              <a:rPr lang="zh-CN" altLang="en-US" b="1"/>
              <a:t>旱地拔葱：</a:t>
            </a:r>
            <a:r>
              <a:rPr lang="zh-CN"/>
              <a:t>股价前期处于回调状态，若出现反弹</a:t>
            </a:r>
            <a:r>
              <a:rPr lang="en-US" altLang="zh-CN"/>
              <a:t>/</a:t>
            </a:r>
            <a:r>
              <a:rPr lang="zh-CN"/>
              <a:t>反转的第一根阳线就以涨停板出现，说明强庄进驻，预示后市看多。第一根阳线涨停位（次日或短期回档到涨停板上沿支撑位）就是短线绝佳买入点（</a:t>
            </a:r>
            <a:r>
              <a:rPr lang="zh-CN">
                <a:solidFill>
                  <a:schemeClr val="tx1"/>
                </a:solidFill>
                <a:latin typeface="+mj-ea"/>
                <a:ea typeface="+mj-ea"/>
                <a:sym typeface="+mn-ea"/>
              </a:rPr>
              <a:t>低位涨停启动）</a:t>
            </a:r>
            <a:endParaRPr lang="zh-CN">
              <a:solidFill>
                <a:schemeClr val="tx1"/>
              </a:solidFill>
              <a:latin typeface="+mj-ea"/>
              <a:ea typeface="+mj-ea"/>
            </a:endParaRPr>
          </a:p>
          <a:p>
            <a:endParaRPr lang="zh-CN">
              <a:solidFill>
                <a:schemeClr val="tx1"/>
              </a:solidFill>
              <a:latin typeface="+mj-ea"/>
              <a:ea typeface="+mj-ea"/>
            </a:endParaRPr>
          </a:p>
        </p:txBody>
      </p:sp>
      <p:pic>
        <p:nvPicPr>
          <p:cNvPr id="7" name="图片 6"/>
          <p:cNvPicPr>
            <a:picLocks noChangeAspect="1"/>
          </p:cNvPicPr>
          <p:nvPr/>
        </p:nvPicPr>
        <p:blipFill>
          <a:blip r:embed="rId2"/>
          <a:srcRect r="9596"/>
          <a:stretch>
            <a:fillRect/>
          </a:stretch>
        </p:blipFill>
        <p:spPr>
          <a:xfrm>
            <a:off x="6284595" y="1845945"/>
            <a:ext cx="5438140" cy="3764280"/>
          </a:xfrm>
          <a:prstGeom prst="rect">
            <a:avLst/>
          </a:prstGeom>
          <a:ln>
            <a:solidFill>
              <a:schemeClr val="accent1">
                <a:lumMod val="60000"/>
                <a:lumOff val="40000"/>
              </a:schemeClr>
            </a:solidFill>
          </a:ln>
        </p:spPr>
      </p:pic>
      <p:pic>
        <p:nvPicPr>
          <p:cNvPr id="13" name="图片 12"/>
          <p:cNvPicPr>
            <a:picLocks noChangeAspect="1"/>
          </p:cNvPicPr>
          <p:nvPr/>
        </p:nvPicPr>
        <p:blipFill>
          <a:blip r:embed="rId3"/>
          <a:srcRect l="14450" r="7449"/>
          <a:stretch>
            <a:fillRect/>
          </a:stretch>
        </p:blipFill>
        <p:spPr>
          <a:xfrm>
            <a:off x="454660" y="2065020"/>
            <a:ext cx="5752465" cy="3282315"/>
          </a:xfrm>
          <a:prstGeom prst="rect">
            <a:avLst/>
          </a:prstGeom>
          <a:ln>
            <a:solidFill>
              <a:schemeClr val="accent6"/>
            </a:solidFill>
          </a:ln>
        </p:spPr>
      </p:pic>
      <p:pic>
        <p:nvPicPr>
          <p:cNvPr id="14" name="图片 13"/>
          <p:cNvPicPr>
            <a:picLocks noChangeAspect="1"/>
          </p:cNvPicPr>
          <p:nvPr/>
        </p:nvPicPr>
        <p:blipFill>
          <a:blip r:embed="rId4"/>
          <a:stretch>
            <a:fillRect/>
          </a:stretch>
        </p:blipFill>
        <p:spPr>
          <a:xfrm>
            <a:off x="3355340" y="4450080"/>
            <a:ext cx="3422015" cy="1747520"/>
          </a:xfrm>
          <a:prstGeom prst="rect">
            <a:avLst/>
          </a:prstGeom>
          <a:ln>
            <a:solidFill>
              <a:schemeClr val="accent6"/>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5</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sz="4000" b="1">
                <a:solidFill>
                  <a:schemeClr val="bg1"/>
                </a:solidFill>
                <a:latin typeface="微软雅黑" panose="020B0503020204020204" charset="-122"/>
                <a:ea typeface="微软雅黑" panose="020B0503020204020204" charset="-122"/>
                <a:cs typeface="微软雅黑" panose="020B0503020204020204" charset="-122"/>
              </a:rPr>
              <a:t>风口爆量回档</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1568450"/>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zh-CN" altLang="en-US" sz="3200" b="1">
                <a:solidFill>
                  <a:schemeClr val="bg1"/>
                </a:solidFill>
                <a:latin typeface="微软雅黑" panose="020B0503020204020204" charset="-122"/>
                <a:ea typeface="微软雅黑" panose="020B0503020204020204" charset="-122"/>
                <a:sym typeface="+mn-ea"/>
              </a:rPr>
              <a:t>主题猎手爆量回档选股</a:t>
            </a:r>
            <a:endParaRPr lang="zh-CN" altLang="en-US" sz="3200" b="1">
              <a:solidFill>
                <a:schemeClr val="bg1"/>
              </a:solidFill>
              <a:latin typeface="微软雅黑" panose="020B0503020204020204" charset="-122"/>
              <a:ea typeface="微软雅黑" panose="020B0503020204020204" charset="-122"/>
              <a:sym typeface="+mn-ea"/>
            </a:endParaRPr>
          </a:p>
          <a:p>
            <a:pPr>
              <a:lnSpc>
                <a:spcPct val="150000"/>
              </a:lnSpc>
              <a:spcBef>
                <a:spcPct val="0"/>
              </a:spcBef>
              <a:spcAft>
                <a:spcPct val="0"/>
              </a:spcAft>
            </a:pP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664845" y="1158240"/>
            <a:ext cx="6448425" cy="4845685"/>
          </a:xfrm>
          <a:prstGeom prst="rect">
            <a:avLst/>
          </a:prstGeom>
          <a:ln>
            <a:solidFill>
              <a:schemeClr val="accent6">
                <a:lumMod val="40000"/>
                <a:lumOff val="60000"/>
              </a:schemeClr>
            </a:solidFill>
          </a:ln>
        </p:spPr>
      </p:pic>
      <p:pic>
        <p:nvPicPr>
          <p:cNvPr id="10" name="图片 9"/>
          <p:cNvPicPr>
            <a:picLocks noChangeAspect="1"/>
          </p:cNvPicPr>
          <p:nvPr/>
        </p:nvPicPr>
        <p:blipFill>
          <a:blip r:embed="rId3"/>
          <a:stretch>
            <a:fillRect/>
          </a:stretch>
        </p:blipFill>
        <p:spPr>
          <a:xfrm>
            <a:off x="7388225" y="1158240"/>
            <a:ext cx="4396740" cy="4693285"/>
          </a:xfrm>
          <a:prstGeom prst="rect">
            <a:avLst/>
          </a:prstGeom>
          <a:ln>
            <a:solidFill>
              <a:schemeClr val="accent6">
                <a:lumMod val="40000"/>
                <a:lumOff val="60000"/>
              </a:schemeClr>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1568450"/>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zh-CN" altLang="en-US" sz="3200" b="1">
                <a:solidFill>
                  <a:schemeClr val="bg1"/>
                </a:solidFill>
                <a:latin typeface="微软雅黑" panose="020B0503020204020204" charset="-122"/>
                <a:ea typeface="微软雅黑" panose="020B0503020204020204" charset="-122"/>
                <a:sym typeface="+mn-ea"/>
              </a:rPr>
              <a:t>主题猎手爆量回档选股</a:t>
            </a:r>
            <a:endParaRPr lang="zh-CN" altLang="en-US" sz="3200" b="1">
              <a:solidFill>
                <a:schemeClr val="bg1"/>
              </a:solidFill>
              <a:latin typeface="微软雅黑" panose="020B0503020204020204" charset="-122"/>
              <a:ea typeface="微软雅黑" panose="020B0503020204020204" charset="-122"/>
              <a:sym typeface="+mn-ea"/>
            </a:endParaRPr>
          </a:p>
          <a:p>
            <a:pPr>
              <a:lnSpc>
                <a:spcPct val="150000"/>
              </a:lnSpc>
              <a:spcBef>
                <a:spcPct val="0"/>
              </a:spcBef>
              <a:spcAft>
                <a:spcPct val="0"/>
              </a:spcAft>
            </a:pP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1" name="图片 10"/>
          <p:cNvPicPr>
            <a:picLocks noChangeAspect="1"/>
          </p:cNvPicPr>
          <p:nvPr/>
        </p:nvPicPr>
        <p:blipFill>
          <a:blip r:embed="rId2"/>
          <a:stretch>
            <a:fillRect/>
          </a:stretch>
        </p:blipFill>
        <p:spPr>
          <a:xfrm>
            <a:off x="3743960" y="855345"/>
            <a:ext cx="4456430" cy="5146675"/>
          </a:xfrm>
          <a:prstGeom prst="rect">
            <a:avLst/>
          </a:prstGeom>
          <a:ln>
            <a:solidFill>
              <a:schemeClr val="accent6">
                <a:lumMod val="40000"/>
                <a:lumOff val="60000"/>
              </a:schemeClr>
            </a:solidFill>
          </a:ln>
        </p:spPr>
      </p:pic>
      <p:pic>
        <p:nvPicPr>
          <p:cNvPr id="12" name="图片 11"/>
          <p:cNvPicPr>
            <a:picLocks noChangeAspect="1"/>
          </p:cNvPicPr>
          <p:nvPr/>
        </p:nvPicPr>
        <p:blipFill>
          <a:blip r:embed="rId3"/>
          <a:stretch>
            <a:fillRect/>
          </a:stretch>
        </p:blipFill>
        <p:spPr>
          <a:xfrm>
            <a:off x="264160" y="855345"/>
            <a:ext cx="3310890" cy="5147310"/>
          </a:xfrm>
          <a:prstGeom prst="rect">
            <a:avLst/>
          </a:prstGeom>
          <a:ln>
            <a:solidFill>
              <a:schemeClr val="accent6">
                <a:lumMod val="60000"/>
                <a:lumOff val="40000"/>
              </a:schemeClr>
            </a:solidFill>
          </a:ln>
        </p:spPr>
      </p:pic>
      <p:pic>
        <p:nvPicPr>
          <p:cNvPr id="13" name="图片 12"/>
          <p:cNvPicPr>
            <a:picLocks noChangeAspect="1"/>
          </p:cNvPicPr>
          <p:nvPr/>
        </p:nvPicPr>
        <p:blipFill>
          <a:blip r:embed="rId4"/>
          <a:srcRect l="23230"/>
          <a:stretch>
            <a:fillRect/>
          </a:stretch>
        </p:blipFill>
        <p:spPr>
          <a:xfrm>
            <a:off x="6831965" y="2094230"/>
            <a:ext cx="5158105" cy="3359785"/>
          </a:xfrm>
          <a:prstGeom prst="rect">
            <a:avLst/>
          </a:prstGeom>
          <a:ln>
            <a:solidFill>
              <a:schemeClr val="accent6">
                <a:lumMod val="60000"/>
                <a:lumOff val="40000"/>
              </a:schemeClr>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775075" y="-170815"/>
            <a:ext cx="5459730" cy="829945"/>
          </a:xfrm>
          <a:prstGeom prst="rect">
            <a:avLst/>
          </a:prstGeom>
          <a:noFill/>
        </p:spPr>
        <p:txBody>
          <a:bodyPr wrap="square" rtlCol="0">
            <a:spAutoFit/>
          </a:bodyPr>
          <a:p>
            <a:pPr>
              <a:lnSpc>
                <a:spcPct val="150000"/>
              </a:lnSpc>
              <a:spcBef>
                <a:spcPct val="0"/>
              </a:spcBef>
              <a:spcAft>
                <a:spcPct val="0"/>
              </a:spcAft>
            </a:pPr>
            <a:r>
              <a:rPr lang="zh-CN" altLang="en-US" sz="3200" b="1">
                <a:solidFill>
                  <a:schemeClr val="bg1"/>
                </a:solidFill>
                <a:latin typeface="微软雅黑" panose="020B0503020204020204" charset="-122"/>
                <a:ea typeface="微软雅黑" panose="020B0503020204020204" charset="-122"/>
                <a:sym typeface="+mn-ea"/>
              </a:rPr>
              <a:t>非主题猎手爆量回档选股</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2"/>
          <a:stretch>
            <a:fillRect/>
          </a:stretch>
        </p:blipFill>
        <p:spPr>
          <a:xfrm>
            <a:off x="304165" y="892175"/>
            <a:ext cx="6911975" cy="5332095"/>
          </a:xfrm>
          <a:prstGeom prst="rect">
            <a:avLst/>
          </a:prstGeom>
          <a:ln>
            <a:solidFill>
              <a:schemeClr val="accent1">
                <a:lumMod val="60000"/>
                <a:lumOff val="40000"/>
              </a:schemeClr>
            </a:solidFill>
          </a:ln>
        </p:spPr>
      </p:pic>
      <p:pic>
        <p:nvPicPr>
          <p:cNvPr id="9" name="图片 8"/>
          <p:cNvPicPr>
            <a:picLocks noChangeAspect="1"/>
          </p:cNvPicPr>
          <p:nvPr/>
        </p:nvPicPr>
        <p:blipFill>
          <a:blip r:embed="rId3"/>
          <a:stretch>
            <a:fillRect/>
          </a:stretch>
        </p:blipFill>
        <p:spPr>
          <a:xfrm>
            <a:off x="7524750" y="892175"/>
            <a:ext cx="4381500" cy="4248150"/>
          </a:xfrm>
          <a:prstGeom prst="rect">
            <a:avLst/>
          </a:prstGeom>
          <a:ln>
            <a:solidFill>
              <a:schemeClr val="accent6">
                <a:lumMod val="40000"/>
                <a:lumOff val="60000"/>
              </a:schemeClr>
            </a:solidFill>
          </a:ln>
        </p:spPr>
      </p:pic>
      <p:pic>
        <p:nvPicPr>
          <p:cNvPr id="10" name="图片 9"/>
          <p:cNvPicPr>
            <a:picLocks noChangeAspect="1"/>
          </p:cNvPicPr>
          <p:nvPr/>
        </p:nvPicPr>
        <p:blipFill>
          <a:blip r:embed="rId4"/>
          <a:stretch>
            <a:fillRect/>
          </a:stretch>
        </p:blipFill>
        <p:spPr>
          <a:xfrm>
            <a:off x="4237355" y="2408555"/>
            <a:ext cx="3717290" cy="3869690"/>
          </a:xfrm>
          <a:prstGeom prst="rect">
            <a:avLst/>
          </a:prstGeom>
          <a:ln>
            <a:solidFill>
              <a:schemeClr val="accent1">
                <a:lumMod val="60000"/>
                <a:lumOff val="4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1475740" y="2501900"/>
            <a:ext cx="9165590" cy="706755"/>
          </a:xfrm>
          <a:prstGeom prst="rect">
            <a:avLst/>
          </a:prstGeom>
          <a:noFill/>
        </p:spPr>
        <p:txBody>
          <a:bodyPr wrap="square" rtlCol="0">
            <a:spAutoFit/>
          </a:bodyPr>
          <a:p>
            <a:pPr algn="ct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6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sz="4000" b="1">
                <a:solidFill>
                  <a:schemeClr val="bg1"/>
                </a:solidFill>
                <a:latin typeface="微软雅黑" panose="020B0503020204020204" charset="-122"/>
                <a:ea typeface="微软雅黑" panose="020B0503020204020204" charset="-122"/>
                <a:cs typeface="微软雅黑" panose="020B0503020204020204" charset="-122"/>
              </a:rPr>
              <a:t>分时异动跟庄</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204210" y="-170815"/>
            <a:ext cx="6563995" cy="1568450"/>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zh-CN" altLang="en-US" sz="3200" b="1">
                <a:solidFill>
                  <a:schemeClr val="bg1"/>
                </a:solidFill>
                <a:sym typeface="+mn-ea"/>
              </a:rPr>
              <a:t>非</a:t>
            </a:r>
            <a:r>
              <a:rPr lang="en-US" altLang="zh-CN" sz="3200" b="1">
                <a:solidFill>
                  <a:schemeClr val="bg1"/>
                </a:solidFill>
                <a:latin typeface="微软雅黑" panose="020B0503020204020204" charset="-122"/>
                <a:ea typeface="微软雅黑" panose="020B0503020204020204" charset="-122"/>
                <a:sym typeface="+mn-ea"/>
              </a:rPr>
              <a:t>L2</a:t>
            </a:r>
            <a:r>
              <a:rPr lang="zh-CN" altLang="en-US" sz="3200" b="1">
                <a:solidFill>
                  <a:schemeClr val="bg1"/>
                </a:solidFill>
                <a:latin typeface="微软雅黑" panose="020B0503020204020204" charset="-122"/>
                <a:ea typeface="微软雅黑" panose="020B0503020204020204" charset="-122"/>
                <a:sym typeface="+mn-ea"/>
              </a:rPr>
              <a:t>资金分时异动跟庄</a:t>
            </a:r>
            <a:endParaRPr lang="zh-CN" altLang="en-US" sz="3200">
              <a:latin typeface="微软雅黑" panose="020B0503020204020204" charset="-122"/>
              <a:ea typeface="微软雅黑" panose="020B0503020204020204" charset="-122"/>
              <a:sym typeface="+mn-ea"/>
            </a:endParaRPr>
          </a:p>
          <a:p>
            <a:pPr>
              <a:lnSpc>
                <a:spcPct val="150000"/>
              </a:lnSpc>
              <a:spcBef>
                <a:spcPct val="0"/>
              </a:spcBef>
              <a:spcAft>
                <a:spcPct val="0"/>
              </a:spcAft>
            </a:pP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nvPicPr>
        <p:blipFill>
          <a:blip r:embed="rId2"/>
          <a:stretch>
            <a:fillRect/>
          </a:stretch>
        </p:blipFill>
        <p:spPr>
          <a:xfrm>
            <a:off x="8016875" y="1117600"/>
            <a:ext cx="3846830" cy="4655185"/>
          </a:xfrm>
          <a:prstGeom prst="rect">
            <a:avLst/>
          </a:prstGeom>
          <a:ln>
            <a:solidFill>
              <a:schemeClr val="accent1">
                <a:lumMod val="60000"/>
                <a:lumOff val="40000"/>
              </a:schemeClr>
            </a:solidFill>
          </a:ln>
        </p:spPr>
      </p:pic>
      <p:pic>
        <p:nvPicPr>
          <p:cNvPr id="13" name="图片 12"/>
          <p:cNvPicPr>
            <a:picLocks noChangeAspect="1"/>
          </p:cNvPicPr>
          <p:nvPr/>
        </p:nvPicPr>
        <p:blipFill>
          <a:blip r:embed="rId3"/>
          <a:stretch>
            <a:fillRect/>
          </a:stretch>
        </p:blipFill>
        <p:spPr>
          <a:xfrm>
            <a:off x="393700" y="1117600"/>
            <a:ext cx="7496175" cy="2755900"/>
          </a:xfrm>
          <a:prstGeom prst="rect">
            <a:avLst/>
          </a:prstGeom>
          <a:ln>
            <a:solidFill>
              <a:schemeClr val="accent6">
                <a:lumMod val="60000"/>
                <a:lumOff val="40000"/>
              </a:schemeClr>
            </a:solidFill>
          </a:ln>
        </p:spPr>
      </p:pic>
      <p:sp>
        <p:nvSpPr>
          <p:cNvPr id="14" name="文本框 13"/>
          <p:cNvSpPr txBox="1"/>
          <p:nvPr/>
        </p:nvSpPr>
        <p:spPr>
          <a:xfrm>
            <a:off x="838200" y="4210050"/>
            <a:ext cx="5702935" cy="1562735"/>
          </a:xfrm>
          <a:prstGeom prst="rect">
            <a:avLst/>
          </a:prstGeom>
          <a:noFill/>
        </p:spPr>
        <p:txBody>
          <a:bodyPr wrap="square" rtlCol="0" anchor="t">
            <a:spAutoFit/>
          </a:bodyPr>
          <a:p>
            <a:pPr marL="0" indent="0" algn="just">
              <a:lnSpc>
                <a:spcPts val="2295"/>
              </a:lnSpc>
            </a:pPr>
            <a:r>
              <a:rPr lang="en-US" altLang="zh-CN" sz="1400">
                <a:solidFill>
                  <a:schemeClr val="tx1"/>
                </a:solidFill>
                <a:latin typeface="微软雅黑" panose="020B0503020204020204" charset="-122"/>
                <a:ea typeface="微软雅黑" panose="020B0503020204020204" charset="-122"/>
                <a:sym typeface="+mn-ea"/>
              </a:rPr>
              <a:t>1</a:t>
            </a:r>
            <a:r>
              <a:rPr lang="zh-CN" altLang="en-US" sz="1400">
                <a:solidFill>
                  <a:schemeClr val="tx1"/>
                </a:solidFill>
                <a:latin typeface="微软雅黑" panose="020B0503020204020204" charset="-122"/>
                <a:ea typeface="微软雅黑" panose="020B0503020204020204" charset="-122"/>
                <a:sym typeface="+mn-ea"/>
              </a:rPr>
              <a:t>、结合市场消息面和政策面，找到异动方向里面的率先异动个股</a:t>
            </a:r>
            <a:endParaRPr lang="zh-CN" altLang="en-US" sz="1400">
              <a:solidFill>
                <a:schemeClr val="tx1"/>
              </a:solidFill>
              <a:latin typeface="微软雅黑" panose="020B0503020204020204" charset="-122"/>
              <a:ea typeface="微软雅黑" panose="020B0503020204020204" charset="-122"/>
              <a:sym typeface="+mn-ea"/>
            </a:endParaRPr>
          </a:p>
          <a:p>
            <a:pPr marL="0" indent="0" algn="just">
              <a:lnSpc>
                <a:spcPts val="2295"/>
              </a:lnSpc>
            </a:pPr>
            <a:endParaRPr lang="zh-CN" altLang="en-US" sz="1400">
              <a:solidFill>
                <a:schemeClr val="tx1"/>
              </a:solidFill>
              <a:latin typeface="微软雅黑" panose="020B0503020204020204" charset="-122"/>
              <a:ea typeface="微软雅黑" panose="020B0503020204020204" charset="-122"/>
              <a:sym typeface="+mn-ea"/>
            </a:endParaRPr>
          </a:p>
          <a:p>
            <a:pPr marL="0" indent="0" algn="just">
              <a:lnSpc>
                <a:spcPts val="2295"/>
              </a:lnSpc>
            </a:pPr>
            <a:r>
              <a:rPr lang="en-US" altLang="zh-CN" sz="1400">
                <a:solidFill>
                  <a:schemeClr val="tx1"/>
                </a:solidFill>
                <a:latin typeface="微软雅黑" panose="020B0503020204020204" charset="-122"/>
                <a:ea typeface="微软雅黑" panose="020B0503020204020204" charset="-122"/>
                <a:sym typeface="+mn-ea"/>
              </a:rPr>
              <a:t>2</a:t>
            </a:r>
            <a:r>
              <a:rPr lang="zh-CN" altLang="en-US" sz="1400">
                <a:solidFill>
                  <a:schemeClr val="tx1"/>
                </a:solidFill>
                <a:latin typeface="微软雅黑" panose="020B0503020204020204" charset="-122"/>
                <a:ea typeface="微软雅黑" panose="020B0503020204020204" charset="-122"/>
                <a:sym typeface="+mn-ea"/>
              </a:rPr>
              <a:t>、找到分时异动个股后，结合日</a:t>
            </a:r>
            <a:r>
              <a:rPr lang="en-US" altLang="zh-CN" sz="1400">
                <a:solidFill>
                  <a:schemeClr val="tx1"/>
                </a:solidFill>
                <a:latin typeface="微软雅黑" panose="020B0503020204020204" charset="-122"/>
                <a:ea typeface="微软雅黑" panose="020B0503020204020204" charset="-122"/>
                <a:sym typeface="+mn-ea"/>
              </a:rPr>
              <a:t>k</a:t>
            </a:r>
            <a:r>
              <a:rPr lang="zh-CN" altLang="en-US" sz="1400">
                <a:solidFill>
                  <a:schemeClr val="tx1"/>
                </a:solidFill>
                <a:latin typeface="微软雅黑" panose="020B0503020204020204" charset="-122"/>
                <a:ea typeface="微软雅黑" panose="020B0503020204020204" charset="-122"/>
                <a:sym typeface="+mn-ea"/>
              </a:rPr>
              <a:t>图优选技术形态良好的个股</a:t>
            </a:r>
            <a:endParaRPr lang="zh-CN" altLang="en-US" sz="1400">
              <a:solidFill>
                <a:schemeClr val="tx1"/>
              </a:solidFill>
              <a:latin typeface="微软雅黑" panose="020B0503020204020204" charset="-122"/>
              <a:ea typeface="微软雅黑" panose="020B0503020204020204" charset="-122"/>
              <a:sym typeface="+mn-ea"/>
            </a:endParaRPr>
          </a:p>
          <a:p>
            <a:pPr marL="0" indent="0" algn="just">
              <a:lnSpc>
                <a:spcPts val="2295"/>
              </a:lnSpc>
            </a:pPr>
            <a:endParaRPr lang="zh-CN" altLang="en-US" sz="1400">
              <a:solidFill>
                <a:schemeClr val="tx1"/>
              </a:solidFill>
              <a:latin typeface="微软雅黑" panose="020B0503020204020204" charset="-122"/>
              <a:ea typeface="微软雅黑" panose="020B0503020204020204" charset="-122"/>
              <a:sym typeface="+mn-ea"/>
            </a:endParaRPr>
          </a:p>
          <a:p>
            <a:pPr marL="0" indent="0" algn="just">
              <a:lnSpc>
                <a:spcPts val="2295"/>
              </a:lnSpc>
            </a:pPr>
            <a:r>
              <a:rPr lang="en-US" altLang="zh-CN" sz="1400">
                <a:solidFill>
                  <a:schemeClr val="tx1"/>
                </a:solidFill>
                <a:latin typeface="微软雅黑" panose="020B0503020204020204" charset="-122"/>
                <a:ea typeface="微软雅黑" panose="020B0503020204020204" charset="-122"/>
                <a:sym typeface="+mn-ea"/>
              </a:rPr>
              <a:t>3</a:t>
            </a:r>
            <a:r>
              <a:rPr lang="zh-CN" altLang="en-US" sz="1400">
                <a:solidFill>
                  <a:schemeClr val="tx1"/>
                </a:solidFill>
                <a:latin typeface="微软雅黑" panose="020B0503020204020204" charset="-122"/>
                <a:ea typeface="微软雅黑" panose="020B0503020204020204" charset="-122"/>
                <a:sym typeface="+mn-ea"/>
              </a:rPr>
              <a:t>、风口题材的分时异动一般出现在早盘，拉尾盘警惕是诱多</a:t>
            </a:r>
            <a:endParaRPr lang="zh-CN" altLang="en-US" sz="140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170815"/>
            <a:ext cx="5459730" cy="829945"/>
          </a:xfrm>
          <a:prstGeom prst="rect">
            <a:avLst/>
          </a:prstGeom>
          <a:noFill/>
        </p:spPr>
        <p:txBody>
          <a:bodyPr wrap="square" rtlCol="0">
            <a:spAutoFit/>
          </a:bodyPr>
          <a:p>
            <a:pPr>
              <a:lnSpc>
                <a:spcPct val="150000"/>
              </a:lnSpc>
              <a:spcBef>
                <a:spcPct val="0"/>
              </a:spcBef>
              <a:spcAft>
                <a:spcPct val="0"/>
              </a:spcAft>
            </a:pPr>
            <a:r>
              <a:rPr lang="en-US" altLang="zh-CN" sz="3200">
                <a:sym typeface="+mn-ea"/>
              </a:rPr>
              <a:t>            </a:t>
            </a:r>
            <a:r>
              <a:rPr lang="en-US" altLang="zh-CN" sz="3200" b="1">
                <a:solidFill>
                  <a:schemeClr val="bg1"/>
                </a:solidFill>
                <a:latin typeface="微软雅黑" panose="020B0503020204020204" charset="-122"/>
                <a:ea typeface="微软雅黑" panose="020B0503020204020204" charset="-122"/>
                <a:sym typeface="+mn-ea"/>
              </a:rPr>
              <a:t>L2</a:t>
            </a:r>
            <a:r>
              <a:rPr lang="zh-CN" altLang="en-US" sz="3200" b="1">
                <a:solidFill>
                  <a:schemeClr val="bg1"/>
                </a:solidFill>
                <a:latin typeface="微软雅黑" panose="020B0503020204020204" charset="-122"/>
                <a:ea typeface="微软雅黑" panose="020B0503020204020204" charset="-122"/>
                <a:sym typeface="+mn-ea"/>
              </a:rPr>
              <a:t>资金分时异动跟庄</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nvPicPr>
        <p:blipFill>
          <a:blip r:embed="rId2"/>
          <a:stretch>
            <a:fillRect/>
          </a:stretch>
        </p:blipFill>
        <p:spPr>
          <a:xfrm>
            <a:off x="518795" y="1028700"/>
            <a:ext cx="7581900" cy="3115310"/>
          </a:xfrm>
          <a:prstGeom prst="rect">
            <a:avLst/>
          </a:prstGeom>
          <a:ln>
            <a:solidFill>
              <a:schemeClr val="accent6">
                <a:lumMod val="60000"/>
                <a:lumOff val="40000"/>
              </a:schemeClr>
            </a:solidFill>
          </a:ln>
        </p:spPr>
      </p:pic>
      <p:pic>
        <p:nvPicPr>
          <p:cNvPr id="11" name="图片 10"/>
          <p:cNvPicPr>
            <a:picLocks noChangeAspect="1"/>
          </p:cNvPicPr>
          <p:nvPr/>
        </p:nvPicPr>
        <p:blipFill>
          <a:blip r:embed="rId3"/>
          <a:stretch>
            <a:fillRect/>
          </a:stretch>
        </p:blipFill>
        <p:spPr>
          <a:xfrm>
            <a:off x="6840220" y="1473200"/>
            <a:ext cx="5160645" cy="4452620"/>
          </a:xfrm>
          <a:prstGeom prst="rect">
            <a:avLst/>
          </a:prstGeom>
          <a:ln>
            <a:solidFill>
              <a:schemeClr val="accent1"/>
            </a:solidFill>
          </a:ln>
        </p:spPr>
      </p:pic>
      <p:pic>
        <p:nvPicPr>
          <p:cNvPr id="14" name="图片 13"/>
          <p:cNvPicPr>
            <a:picLocks noChangeAspect="1"/>
          </p:cNvPicPr>
          <p:nvPr/>
        </p:nvPicPr>
        <p:blipFill>
          <a:blip r:embed="rId4"/>
          <a:stretch>
            <a:fillRect/>
          </a:stretch>
        </p:blipFill>
        <p:spPr>
          <a:xfrm>
            <a:off x="442595" y="5059045"/>
            <a:ext cx="6753225" cy="1009650"/>
          </a:xfrm>
          <a:prstGeom prst="rect">
            <a:avLst/>
          </a:prstGeom>
        </p:spPr>
      </p:pic>
      <p:pic>
        <p:nvPicPr>
          <p:cNvPr id="12" name="图片 11"/>
          <p:cNvPicPr>
            <a:picLocks noChangeAspect="1"/>
          </p:cNvPicPr>
          <p:nvPr/>
        </p:nvPicPr>
        <p:blipFill>
          <a:blip r:embed="rId5"/>
          <a:stretch>
            <a:fillRect/>
          </a:stretch>
        </p:blipFill>
        <p:spPr>
          <a:xfrm>
            <a:off x="3023235" y="2828925"/>
            <a:ext cx="4828540" cy="2829560"/>
          </a:xfrm>
          <a:prstGeom prst="rect">
            <a:avLst/>
          </a:prstGeom>
          <a:ln>
            <a:solidFill>
              <a:schemeClr val="accent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5" name="图片 4" descr="课表 拷贝 3"/>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2125980" y="2876550"/>
            <a:ext cx="7487920" cy="706755"/>
          </a:xfrm>
          <a:prstGeom prst="rect">
            <a:avLst/>
          </a:prstGeom>
          <a:noFill/>
        </p:spPr>
        <p:txBody>
          <a:bodyPr wrap="square" rtlCol="0">
            <a:spAutoFit/>
          </a:bodyPr>
          <a:p>
            <a:pPr algn="ct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第一部分</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：短线选股思维和要点</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943350" y="63500"/>
            <a:ext cx="489013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短</a:t>
            </a:r>
            <a:r>
              <a:rPr lang="zh-CN" altLang="en-US" sz="3200" b="1">
                <a:solidFill>
                  <a:schemeClr val="bg1"/>
                </a:solidFill>
                <a:latin typeface="+mj-ea"/>
                <a:ea typeface="+mj-ea"/>
              </a:rPr>
              <a:t>线选股思维</a:t>
            </a:r>
            <a:r>
              <a:rPr lang="zh-CN" altLang="en-US" sz="3200" b="1">
                <a:solidFill>
                  <a:schemeClr val="bg1"/>
                </a:solidFill>
                <a:latin typeface="+mj-ea"/>
                <a:ea typeface="+mj-ea"/>
                <a:sym typeface="+mn-ea"/>
              </a:rPr>
              <a:t>与要点</a:t>
            </a:r>
            <a:endParaRPr lang="zh-CN" altLang="en-US" sz="3200" b="1">
              <a:solidFill>
                <a:schemeClr val="bg1"/>
              </a:solidFill>
              <a:latin typeface="+mj-ea"/>
              <a:ea typeface="+mj-ea"/>
            </a:endParaRPr>
          </a:p>
        </p:txBody>
      </p:sp>
      <p:sp>
        <p:nvSpPr>
          <p:cNvPr id="22" name="文本框 21"/>
          <p:cNvSpPr txBox="1"/>
          <p:nvPr/>
        </p:nvSpPr>
        <p:spPr>
          <a:xfrm>
            <a:off x="601345" y="1061085"/>
            <a:ext cx="11068685" cy="337185"/>
          </a:xfrm>
          <a:prstGeom prst="rect">
            <a:avLst/>
          </a:prstGeom>
          <a:noFill/>
        </p:spPr>
        <p:txBody>
          <a:bodyPr wrap="square" rtlCol="0" anchor="t">
            <a:spAutoFit/>
          </a:bodyPr>
          <a:p>
            <a:pPr marL="0" indent="0"/>
            <a:r>
              <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rPr>
              <a:t>短线选股其实做的是风口博弈，赚的是</a:t>
            </a:r>
            <a:r>
              <a:rPr lang="en-US" altLang="zh-CN" sz="1600">
                <a:solidFill>
                  <a:srgbClr val="444444"/>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rPr>
              <a:t>交易</a:t>
            </a:r>
            <a:r>
              <a:rPr lang="en-US" altLang="zh-CN" sz="1600">
                <a:solidFill>
                  <a:srgbClr val="444444"/>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rPr>
              <a:t>的钱</a:t>
            </a:r>
            <a:r>
              <a:rPr lang="en-US" altLang="zh-CN" sz="1600">
                <a:solidFill>
                  <a:srgbClr val="444444"/>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rPr>
              <a:t>选最佳出手点，错了及时纠正（警惕短线做成了中线被套）</a:t>
            </a:r>
            <a:endPar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endParaRPr>
          </a:p>
        </p:txBody>
      </p:sp>
      <p:sp>
        <p:nvSpPr>
          <p:cNvPr id="3" name="圆角矩形 3"/>
          <p:cNvSpPr/>
          <p:nvPr>
            <p:custDataLst>
              <p:tags r:id="rId2"/>
            </p:custDataLst>
          </p:nvPr>
        </p:nvSpPr>
        <p:spPr>
          <a:xfrm>
            <a:off x="9670733" y="1956435"/>
            <a:ext cx="2088699" cy="3326838"/>
          </a:xfrm>
          <a:prstGeom prst="roundRect">
            <a:avLst>
              <a:gd name="adj" fmla="val 6621"/>
            </a:avLst>
          </a:prstGeom>
          <a:solidFill>
            <a:srgbClr val="FFFFFF"/>
          </a:solidFill>
          <a:ln>
            <a:solidFill>
              <a:srgbClr val="376FFF"/>
            </a:solidFill>
          </a:ln>
          <a:effectLst>
            <a:outerShdw dist="63500" dir="2700000" sx="100500" sy="100500" algn="tl" rotWithShape="0">
              <a:srgbClr val="376FFF">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圆角矩形 3"/>
          <p:cNvSpPr/>
          <p:nvPr>
            <p:custDataLst>
              <p:tags r:id="rId3"/>
            </p:custDataLst>
          </p:nvPr>
        </p:nvSpPr>
        <p:spPr>
          <a:xfrm>
            <a:off x="7388860" y="1956435"/>
            <a:ext cx="2164715" cy="3326765"/>
          </a:xfrm>
          <a:prstGeom prst="roundRect">
            <a:avLst>
              <a:gd name="adj" fmla="val 6621"/>
            </a:avLst>
          </a:prstGeom>
          <a:solidFill>
            <a:srgbClr val="FFFFFF"/>
          </a:solidFill>
          <a:ln>
            <a:solidFill>
              <a:srgbClr val="17D594"/>
            </a:solidFill>
          </a:ln>
          <a:effectLst>
            <a:outerShdw dist="63500" dir="2700000" sx="100500" sy="100500" algn="tl" rotWithShape="0">
              <a:srgbClr val="17D594">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 name="圆角矩形 16"/>
          <p:cNvSpPr/>
          <p:nvPr>
            <p:custDataLst>
              <p:tags r:id="rId4"/>
            </p:custDataLst>
          </p:nvPr>
        </p:nvSpPr>
        <p:spPr>
          <a:xfrm>
            <a:off x="7485380" y="4813935"/>
            <a:ext cx="374650" cy="366395"/>
          </a:xfrm>
          <a:prstGeom prst="roundRect">
            <a:avLst>
              <a:gd name="adj" fmla="val 23765"/>
            </a:avLst>
          </a:prstGeom>
          <a:solidFill>
            <a:srgbClr val="17D594"/>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3" name="圆角矩形 22"/>
          <p:cNvSpPr/>
          <p:nvPr>
            <p:custDataLst>
              <p:tags r:id="rId5"/>
            </p:custDataLst>
          </p:nvPr>
        </p:nvSpPr>
        <p:spPr>
          <a:xfrm>
            <a:off x="9787890" y="4844415"/>
            <a:ext cx="326390" cy="335915"/>
          </a:xfrm>
          <a:prstGeom prst="roundRect">
            <a:avLst>
              <a:gd name="adj" fmla="val 23765"/>
            </a:avLst>
          </a:prstGeom>
          <a:solidFill>
            <a:srgbClr val="376FFF"/>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4" name="文本框 23"/>
          <p:cNvSpPr txBox="1"/>
          <p:nvPr/>
        </p:nvSpPr>
        <p:spPr>
          <a:xfrm>
            <a:off x="7393305" y="2035175"/>
            <a:ext cx="2166620" cy="2607310"/>
          </a:xfrm>
          <a:prstGeom prst="rect">
            <a:avLst/>
          </a:prstGeom>
          <a:noFill/>
        </p:spPr>
        <p:txBody>
          <a:bodyPr wrap="square" rtlCol="0" anchor="t">
            <a:spAutoFit/>
          </a:bodyPr>
          <a:p>
            <a:pPr lvl="0" algn="just">
              <a:lnSpc>
                <a:spcPct val="130000"/>
              </a:lnSpc>
              <a:buClrTx/>
              <a:buSzTx/>
              <a:buFontTx/>
            </a:pP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短线对入场条件限制非常严格，若不符合，无论个股跌多少，趋势未变，绝不参与，也无论涨得如何迅猛，只要不符合自身入场条件，没有合理的回撤和挖坑过程，这些“身外之物”再耀眼不动心</a:t>
            </a:r>
            <a:endParaRPr lang="zh-CN" sz="1400" b="0" i="0">
              <a:solidFill>
                <a:srgbClr val="333333"/>
              </a:solidFill>
              <a:latin typeface="微软雅黑" panose="020B0503020204020204" charset="-122"/>
              <a:ea typeface="微软雅黑" panose="020B0503020204020204" charset="-122"/>
              <a:cs typeface="微软雅黑" panose="020B0503020204020204" charset="-122"/>
            </a:endParaRPr>
          </a:p>
          <a:p>
            <a:pPr lvl="0" algn="just">
              <a:lnSpc>
                <a:spcPct val="130000"/>
              </a:lnSpc>
              <a:buClrTx/>
              <a:buSzTx/>
              <a:buFontTx/>
            </a:pPr>
            <a:endParaRPr lang="zh-CN" altLang="en-US" sz="1400" b="0" i="0">
              <a:solidFill>
                <a:srgbClr val="333333"/>
              </a:solidFill>
              <a:latin typeface="微软雅黑" panose="020B0503020204020204" charset="-122"/>
              <a:ea typeface="微软雅黑" panose="020B0503020204020204" charset="-122"/>
              <a:cs typeface="微软雅黑" panose="020B0503020204020204" charset="-122"/>
            </a:endParaRPr>
          </a:p>
        </p:txBody>
      </p:sp>
      <p:sp>
        <p:nvSpPr>
          <p:cNvPr id="25" name="文本框 24"/>
          <p:cNvSpPr txBox="1"/>
          <p:nvPr/>
        </p:nvSpPr>
        <p:spPr>
          <a:xfrm>
            <a:off x="9787255" y="2073910"/>
            <a:ext cx="1872615" cy="2327910"/>
          </a:xfrm>
          <a:prstGeom prst="rect">
            <a:avLst/>
          </a:prstGeom>
          <a:noFill/>
        </p:spPr>
        <p:txBody>
          <a:bodyPr wrap="square" rtlCol="0" anchor="t">
            <a:spAutoFit/>
          </a:bodyPr>
          <a:p>
            <a:pPr lvl="0" algn="just">
              <a:lnSpc>
                <a:spcPct val="130000"/>
              </a:lnSpc>
              <a:buClrTx/>
              <a:buSzTx/>
              <a:buFontTx/>
            </a:pP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做短线不可能不吃面，区别在于有的人亏着亏着退市，有人亏着亏着就亏出新高。遇到亏损时要严格止损。接受局部的瑕疵，追求整体的完美，那才是正确的方向。</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7" name="文本框 26"/>
          <p:cNvSpPr txBox="1"/>
          <p:nvPr/>
        </p:nvSpPr>
        <p:spPr>
          <a:xfrm>
            <a:off x="10219690" y="4844415"/>
            <a:ext cx="1520190" cy="306705"/>
          </a:xfrm>
          <a:prstGeom prst="rect">
            <a:avLst/>
          </a:prstGeom>
          <a:noFill/>
        </p:spPr>
        <p:txBody>
          <a:bodyPr wrap="square" rtlCol="0" anchor="t">
            <a:spAutoFit/>
          </a:bodyPr>
          <a:p>
            <a:r>
              <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rPr>
              <a:t>遵守止损铁律</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9" name="文本框 28"/>
          <p:cNvSpPr txBox="1"/>
          <p:nvPr/>
        </p:nvSpPr>
        <p:spPr>
          <a:xfrm>
            <a:off x="7984490" y="4813935"/>
            <a:ext cx="1445260" cy="306705"/>
          </a:xfrm>
          <a:prstGeom prst="rect">
            <a:avLst/>
          </a:prstGeom>
          <a:noFill/>
        </p:spPr>
        <p:txBody>
          <a:bodyPr wrap="square" rtlCol="0" anchor="t">
            <a:spAutoFit/>
          </a:bodyPr>
          <a:p>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严格的入场条件</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6" name="圆角矩形 3"/>
          <p:cNvSpPr/>
          <p:nvPr>
            <p:custDataLst>
              <p:tags r:id="rId6"/>
            </p:custDataLst>
          </p:nvPr>
        </p:nvSpPr>
        <p:spPr>
          <a:xfrm>
            <a:off x="5105718" y="1927225"/>
            <a:ext cx="2088699" cy="3326838"/>
          </a:xfrm>
          <a:prstGeom prst="roundRect">
            <a:avLst>
              <a:gd name="adj" fmla="val 6621"/>
            </a:avLst>
          </a:prstGeom>
          <a:solidFill>
            <a:srgbClr val="FFFFFF"/>
          </a:solidFill>
          <a:ln>
            <a:solidFill>
              <a:srgbClr val="376FFF"/>
            </a:solidFill>
          </a:ln>
          <a:effectLst>
            <a:outerShdw dist="63500" dir="2700000" sx="100500" sy="100500" algn="tl" rotWithShape="0">
              <a:srgbClr val="376FFF">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 name="圆角矩形 3"/>
          <p:cNvSpPr/>
          <p:nvPr>
            <p:custDataLst>
              <p:tags r:id="rId7"/>
            </p:custDataLst>
          </p:nvPr>
        </p:nvSpPr>
        <p:spPr>
          <a:xfrm>
            <a:off x="2899728" y="1927225"/>
            <a:ext cx="2088699" cy="3326838"/>
          </a:xfrm>
          <a:prstGeom prst="roundRect">
            <a:avLst>
              <a:gd name="adj" fmla="val 6621"/>
            </a:avLst>
          </a:prstGeom>
          <a:solidFill>
            <a:srgbClr val="FFFFFF"/>
          </a:solidFill>
          <a:ln>
            <a:solidFill>
              <a:srgbClr val="17D594"/>
            </a:solidFill>
          </a:ln>
          <a:effectLst>
            <a:outerShdw dist="63500" dir="2700000" sx="100500" sy="100500" algn="tl" rotWithShape="0">
              <a:srgbClr val="17D594">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 name="圆角矩形 16"/>
          <p:cNvSpPr/>
          <p:nvPr>
            <p:custDataLst>
              <p:tags r:id="rId8"/>
            </p:custDataLst>
          </p:nvPr>
        </p:nvSpPr>
        <p:spPr>
          <a:xfrm>
            <a:off x="2978150" y="4785360"/>
            <a:ext cx="306070" cy="365760"/>
          </a:xfrm>
          <a:prstGeom prst="roundRect">
            <a:avLst>
              <a:gd name="adj" fmla="val 23765"/>
            </a:avLst>
          </a:prstGeom>
          <a:solidFill>
            <a:srgbClr val="17D594"/>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 name="圆角矩形 30"/>
          <p:cNvSpPr/>
          <p:nvPr>
            <p:custDataLst>
              <p:tags r:id="rId9"/>
            </p:custDataLst>
          </p:nvPr>
        </p:nvSpPr>
        <p:spPr>
          <a:xfrm>
            <a:off x="5222875" y="4796790"/>
            <a:ext cx="363220" cy="354330"/>
          </a:xfrm>
          <a:prstGeom prst="roundRect">
            <a:avLst>
              <a:gd name="adj" fmla="val 23765"/>
            </a:avLst>
          </a:prstGeom>
          <a:solidFill>
            <a:srgbClr val="376FFF"/>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 name="文本框 33"/>
          <p:cNvSpPr txBox="1"/>
          <p:nvPr/>
        </p:nvSpPr>
        <p:spPr>
          <a:xfrm>
            <a:off x="5661025" y="4844415"/>
            <a:ext cx="1520190" cy="306705"/>
          </a:xfrm>
          <a:prstGeom prst="rect">
            <a:avLst/>
          </a:prstGeom>
          <a:noFill/>
        </p:spPr>
        <p:txBody>
          <a:bodyPr wrap="square" rtlCol="0" anchor="t">
            <a:spAutoFit/>
          </a:bodyPr>
          <a:p>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杠杠执行力</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35" name="文本框 34"/>
          <p:cNvSpPr txBox="1"/>
          <p:nvPr/>
        </p:nvSpPr>
        <p:spPr>
          <a:xfrm>
            <a:off x="3312795" y="4813935"/>
            <a:ext cx="1764665" cy="306705"/>
          </a:xfrm>
          <a:prstGeom prst="rect">
            <a:avLst/>
          </a:prstGeom>
          <a:noFill/>
        </p:spPr>
        <p:txBody>
          <a:bodyPr wrap="square" rtlCol="0" anchor="t">
            <a:spAutoFit/>
          </a:bodyPr>
          <a:p>
            <a:pPr>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注意爆发力</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36" name="圆角矩形 3"/>
          <p:cNvSpPr/>
          <p:nvPr>
            <p:custDataLst>
              <p:tags r:id="rId10"/>
            </p:custDataLst>
          </p:nvPr>
        </p:nvSpPr>
        <p:spPr>
          <a:xfrm>
            <a:off x="541020" y="1927225"/>
            <a:ext cx="2188210" cy="3326765"/>
          </a:xfrm>
          <a:prstGeom prst="roundRect">
            <a:avLst>
              <a:gd name="adj" fmla="val 6621"/>
            </a:avLst>
          </a:prstGeom>
          <a:solidFill>
            <a:srgbClr val="FFFFFF"/>
          </a:solidFill>
          <a:ln>
            <a:solidFill>
              <a:srgbClr val="376FFF"/>
            </a:solidFill>
          </a:ln>
          <a:effectLst>
            <a:outerShdw dist="63500" dir="2700000" sx="100500" sy="100500" algn="tl" rotWithShape="0">
              <a:srgbClr val="376FFF">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 name="圆角矩形 36"/>
          <p:cNvSpPr/>
          <p:nvPr>
            <p:custDataLst>
              <p:tags r:id="rId11"/>
            </p:custDataLst>
          </p:nvPr>
        </p:nvSpPr>
        <p:spPr>
          <a:xfrm>
            <a:off x="734060" y="4785360"/>
            <a:ext cx="363220" cy="308610"/>
          </a:xfrm>
          <a:prstGeom prst="roundRect">
            <a:avLst>
              <a:gd name="adj" fmla="val 23765"/>
            </a:avLst>
          </a:prstGeom>
          <a:solidFill>
            <a:srgbClr val="376FFF"/>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 name="文本框 38"/>
          <p:cNvSpPr txBox="1"/>
          <p:nvPr/>
        </p:nvSpPr>
        <p:spPr>
          <a:xfrm>
            <a:off x="1109345" y="4785360"/>
            <a:ext cx="1520190" cy="306705"/>
          </a:xfrm>
          <a:prstGeom prst="rect">
            <a:avLst/>
          </a:prstGeom>
          <a:noFill/>
        </p:spPr>
        <p:txBody>
          <a:bodyPr wrap="square" rtlCol="0" anchor="t">
            <a:spAutoFit/>
          </a:bodyPr>
          <a:p>
            <a:pPr>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跟短线主力</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40" name="文本框 39"/>
          <p:cNvSpPr txBox="1"/>
          <p:nvPr/>
        </p:nvSpPr>
        <p:spPr>
          <a:xfrm>
            <a:off x="580390" y="2223135"/>
            <a:ext cx="2261870" cy="2030095"/>
          </a:xfrm>
          <a:prstGeom prst="rect">
            <a:avLst/>
          </a:prstGeom>
          <a:noFill/>
        </p:spPr>
        <p:txBody>
          <a:bodyPr wrap="square" rtlCol="0" anchor="t">
            <a:spAutoFit/>
          </a:bodyPr>
          <a:p>
            <a:pPr marL="0" indent="0"/>
            <a:r>
              <a:rPr lang="zh-CN" altLang="en-US" sz="1400">
                <a:latin typeface="微软雅黑" panose="020B0503020204020204" charset="-122"/>
                <a:ea typeface="微软雅黑" panose="020B0503020204020204" charset="-122"/>
                <a:cs typeface="微软雅黑" panose="020B0503020204020204" charset="-122"/>
                <a:sym typeface="+mn-ea"/>
              </a:rPr>
              <a:t>①</a:t>
            </a:r>
            <a:r>
              <a:rPr lang="zh-CN" altLang="en-US" sz="1400">
                <a:solidFill>
                  <a:srgbClr val="191B1F"/>
                </a:solidFill>
                <a:latin typeface="微软雅黑" panose="020B0503020204020204" charset="-122"/>
                <a:ea typeface="微软雅黑" panose="020B0503020204020204" charset="-122"/>
                <a:cs typeface="微软雅黑" panose="020B0503020204020204" charset="-122"/>
                <a:sym typeface="+mn-ea"/>
              </a:rPr>
              <a:t>游资：资金体量相对小，不足以操控一只股票，重题材重消息“击鼓传花”式炒作</a:t>
            </a:r>
            <a:endParaRPr lang="zh-CN" altLang="en-US" sz="1400">
              <a:solidFill>
                <a:srgbClr val="191B1F"/>
              </a:solidFill>
              <a:latin typeface="微软雅黑" panose="020B0503020204020204" charset="-122"/>
              <a:ea typeface="微软雅黑" panose="020B0503020204020204" charset="-122"/>
              <a:cs typeface="微软雅黑" panose="020B0503020204020204" charset="-122"/>
              <a:sym typeface="+mn-ea"/>
            </a:endParaRPr>
          </a:p>
          <a:p>
            <a:pPr marL="0" indent="0"/>
            <a:endParaRPr lang="zh-CN" altLang="en-US" sz="1400" b="0" i="0">
              <a:solidFill>
                <a:srgbClr val="191B1F"/>
              </a:solidFill>
              <a:latin typeface="微软雅黑" panose="020B0503020204020204" charset="-122"/>
              <a:ea typeface="微软雅黑" panose="020B0503020204020204" charset="-122"/>
              <a:cs typeface="微软雅黑" panose="020B0503020204020204" charset="-122"/>
            </a:endParaRPr>
          </a:p>
          <a:p>
            <a:pPr marL="0" indent="0"/>
            <a:r>
              <a:rPr lang="zh-CN" altLang="en-US" sz="1400">
                <a:solidFill>
                  <a:srgbClr val="191B1F"/>
                </a:solidFill>
                <a:latin typeface="微软雅黑" panose="020B0503020204020204" charset="-122"/>
                <a:ea typeface="微软雅黑" panose="020B0503020204020204" charset="-122"/>
                <a:cs typeface="微软雅黑" panose="020B0503020204020204" charset="-122"/>
                <a:sym typeface="+mn-ea"/>
              </a:rPr>
              <a:t>②量化：偏爱热点题材小盘股，短线交易，动如脱兔，静如处子；</a:t>
            </a:r>
            <a:r>
              <a:rPr lang="zh-CN" altLang="en-US" sz="1400">
                <a:solidFill>
                  <a:srgbClr val="191B1F"/>
                </a:solidFill>
                <a:latin typeface="微软雅黑" panose="020B0503020204020204" charset="-122"/>
                <a:ea typeface="微软雅黑" panose="020B0503020204020204" charset="-122"/>
                <a:cs typeface="微软雅黑" panose="020B0503020204020204" charset="-122"/>
                <a:sym typeface="+mn-ea"/>
              </a:rPr>
              <a:t>快进快出，从不拖泥带水</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1" name="文本框 40"/>
          <p:cNvSpPr txBox="1"/>
          <p:nvPr/>
        </p:nvSpPr>
        <p:spPr>
          <a:xfrm>
            <a:off x="2900045" y="2044700"/>
            <a:ext cx="2307590" cy="2614295"/>
          </a:xfrm>
          <a:prstGeom prst="rect">
            <a:avLst/>
          </a:prstGeom>
          <a:noFill/>
        </p:spPr>
        <p:txBody>
          <a:bodyPr wrap="square" rtlCol="0" anchor="t">
            <a:noAutofit/>
          </a:bodyPr>
          <a:p>
            <a:pPr marL="0" indent="0"/>
            <a:r>
              <a:rPr lang="zh-CN" altLang="en-US" sz="1400">
                <a:latin typeface="微软雅黑" panose="020B0503020204020204" charset="-122"/>
                <a:ea typeface="微软雅黑" panose="020B0503020204020204" charset="-122"/>
                <a:cs typeface="微软雅黑" panose="020B0503020204020204" charset="-122"/>
                <a:sym typeface="+mn-ea"/>
              </a:rPr>
              <a:t>①</a:t>
            </a:r>
            <a:r>
              <a:rPr lang="zh-CN" sz="1400">
                <a:latin typeface="微软雅黑" panose="020B0503020204020204" charset="-122"/>
                <a:ea typeface="微软雅黑" panose="020B0503020204020204" charset="-122"/>
                <a:cs typeface="微软雅黑" panose="020B0503020204020204" charset="-122"/>
                <a:sym typeface="+mn-ea"/>
              </a:rPr>
              <a:t>热点</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sz="1400">
                <a:latin typeface="微软雅黑" panose="020B0503020204020204" charset="-122"/>
                <a:ea typeface="微软雅黑" panose="020B0503020204020204" charset="-122"/>
                <a:cs typeface="微软雅黑" panose="020B0503020204020204" charset="-122"/>
                <a:sym typeface="+mn-ea"/>
              </a:rPr>
              <a:t>题材</a:t>
            </a:r>
            <a:endParaRPr lang="zh-CN" sz="1400">
              <a:latin typeface="微软雅黑" panose="020B0503020204020204" charset="-122"/>
              <a:ea typeface="微软雅黑" panose="020B0503020204020204" charset="-122"/>
              <a:cs typeface="微软雅黑" panose="020B0503020204020204" charset="-122"/>
              <a:sym typeface="+mn-ea"/>
            </a:endParaRPr>
          </a:p>
          <a:p>
            <a:pPr marL="0" indent="0"/>
            <a:r>
              <a:rPr 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看龙头做跟风）</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endParaRPr lang="zh-CN" altLang="en-US" sz="1400" b="0" i="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zh-CN" altLang="en-US" sz="1400">
                <a:latin typeface="微软雅黑" panose="020B0503020204020204" charset="-122"/>
                <a:ea typeface="微软雅黑" panose="020B0503020204020204" charset="-122"/>
                <a:cs typeface="微软雅黑" panose="020B0503020204020204" charset="-122"/>
                <a:sym typeface="+mn-ea"/>
              </a:rPr>
              <a:t>②短线机会催化剂：利好舆情事件、重磅政策、困境反转、大额订单、产品涨价、资产重组等</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r>
              <a:rPr lang="zh-CN" altLang="en-US" sz="1400">
                <a:latin typeface="微软雅黑" panose="020B0503020204020204" charset="-122"/>
                <a:ea typeface="微软雅黑" panose="020B0503020204020204" charset="-122"/>
                <a:cs typeface="微软雅黑" panose="020B0503020204020204" charset="-122"/>
                <a:sym typeface="+mn-ea"/>
              </a:rPr>
              <a:t>③炒短多以小盘股为宜，流通盘</a:t>
            </a:r>
            <a:r>
              <a:rPr lang="en-US" altLang="zh-CN" sz="1400">
                <a:latin typeface="微软雅黑" panose="020B0503020204020204" charset="-122"/>
                <a:ea typeface="微软雅黑" panose="020B0503020204020204" charset="-122"/>
                <a:cs typeface="微软雅黑" panose="020B0503020204020204" charset="-122"/>
                <a:sym typeface="+mn-ea"/>
              </a:rPr>
              <a:t>3</a:t>
            </a:r>
            <a:r>
              <a:rPr lang="en-US" altLang="zh-CN" sz="1400">
                <a:latin typeface="微软雅黑" panose="020B0503020204020204" charset="-122"/>
                <a:ea typeface="微软雅黑" panose="020B0503020204020204" charset="-122"/>
                <a:cs typeface="微软雅黑" panose="020B0503020204020204" charset="-122"/>
                <a:sym typeface="+mn-ea"/>
              </a:rPr>
              <a:t>0-200</a:t>
            </a:r>
            <a:r>
              <a:rPr lang="zh-CN" altLang="en-US" sz="1400">
                <a:latin typeface="微软雅黑" panose="020B0503020204020204" charset="-122"/>
                <a:ea typeface="微软雅黑" panose="020B0503020204020204" charset="-122"/>
                <a:cs typeface="微软雅黑" panose="020B0503020204020204" charset="-122"/>
                <a:sym typeface="+mn-ea"/>
              </a:rPr>
              <a:t>亿为宜。</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r>
              <a:rPr lang="zh-CN" altLang="en-US" sz="1400">
                <a:latin typeface="微软雅黑" panose="020B0503020204020204" charset="-122"/>
                <a:ea typeface="微软雅黑" panose="020B0503020204020204" charset="-122"/>
                <a:cs typeface="微软雅黑" panose="020B0503020204020204" charset="-122"/>
                <a:sym typeface="+mn-ea"/>
              </a:rPr>
              <a:t>④</a:t>
            </a:r>
            <a:r>
              <a:rPr lang="zh-CN" altLang="en-US" sz="1400">
                <a:latin typeface="微软雅黑" panose="020B0503020204020204" charset="-122"/>
                <a:ea typeface="微软雅黑" panose="020B0503020204020204" charset="-122"/>
                <a:cs typeface="微软雅黑" panose="020B0503020204020204" charset="-122"/>
                <a:sym typeface="+mn-ea"/>
              </a:rPr>
              <a:t>股性活跃</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0" indent="0"/>
            <a:endParaRPr lang="zh-CN" altLang="en-US" sz="1400">
              <a:latin typeface="微软雅黑" panose="020B0503020204020204" charset="-122"/>
              <a:ea typeface="微软雅黑" panose="020B0503020204020204" charset="-122"/>
              <a:cs typeface="微软雅黑" panose="020B0503020204020204" charset="-122"/>
              <a:sym typeface="+mn-ea"/>
            </a:endParaRPr>
          </a:p>
        </p:txBody>
      </p:sp>
      <p:sp>
        <p:nvSpPr>
          <p:cNvPr id="42" name="矩形 41"/>
          <p:cNvSpPr/>
          <p:nvPr>
            <p:custDataLst>
              <p:tags r:id="rId12"/>
            </p:custDataLst>
          </p:nvPr>
        </p:nvSpPr>
        <p:spPr>
          <a:xfrm>
            <a:off x="5201920" y="2075815"/>
            <a:ext cx="1908175" cy="2257425"/>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b="0" i="0">
                <a:latin typeface="微软雅黑" panose="020B0503020204020204" charset="-122"/>
                <a:ea typeface="微软雅黑" panose="020B0503020204020204" charset="-122"/>
                <a:cs typeface="微软雅黑" panose="020B0503020204020204" charset="-122"/>
              </a:rPr>
              <a:t>①做短线为的是挣差价；达到预期收益果断止盈。</a:t>
            </a:r>
            <a:endParaRPr lang="zh-CN" altLang="en-US" sz="1400" b="0" i="0">
              <a:latin typeface="微软雅黑" panose="020B0503020204020204" charset="-122"/>
              <a:ea typeface="微软雅黑" panose="020B0503020204020204" charset="-122"/>
              <a:cs typeface="微软雅黑" panose="020B0503020204020204" charset="-122"/>
            </a:endParaRPr>
          </a:p>
          <a:p>
            <a:pPr algn="just">
              <a:lnSpc>
                <a:spcPct val="130000"/>
              </a:lnSpc>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不及预期当机立断止损出局。</a:t>
            </a:r>
            <a:endParaRPr lang="zh-CN" altLang="en-US" sz="1400">
              <a:latin typeface="微软雅黑" panose="020B0503020204020204" charset="-122"/>
              <a:ea typeface="微软雅黑" panose="020B0503020204020204" charset="-122"/>
              <a:cs typeface="微软雅黑" panose="020B0503020204020204" charset="-122"/>
            </a:endParaRPr>
          </a:p>
          <a:p>
            <a:pPr algn="just">
              <a:lnSpc>
                <a:spcPct val="130000"/>
              </a:lnSpc>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rPr>
              <a:t>②</a:t>
            </a:r>
            <a:r>
              <a:rPr lang="zh-CN" altLang="en-US" sz="1400">
                <a:latin typeface="微软雅黑" panose="020B0503020204020204" charset="-122"/>
                <a:ea typeface="微软雅黑" panose="020B0503020204020204" charset="-122"/>
                <a:cs typeface="微软雅黑" panose="020B0503020204020204" charset="-122"/>
                <a:sym typeface="+mn-ea"/>
              </a:rPr>
              <a:t>持股2-3个交易日，止盈8%-15%，止损5%；3个交易日横盘坚决卖</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ct val="0"/>
              </a:spcBef>
              <a:spcAft>
                <a:spcPct val="0"/>
              </a:spcAft>
            </a:pPr>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可以不设止盈，一定设止损</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4502150" y="0"/>
            <a:ext cx="4070985" cy="583565"/>
          </a:xfrm>
          <a:prstGeom prst="rect">
            <a:avLst/>
          </a:prstGeom>
          <a:noFill/>
        </p:spPr>
        <p:txBody>
          <a:bodyPr wrap="square" rtlCol="0" anchor="t">
            <a:spAutoFit/>
          </a:bodyPr>
          <a:p>
            <a:r>
              <a:rPr lang="zh-CN" altLang="en-US" sz="3200" b="1">
                <a:solidFill>
                  <a:schemeClr val="bg1"/>
                </a:solidFill>
                <a:latin typeface="+mj-ea"/>
                <a:ea typeface="+mj-ea"/>
                <a:sym typeface="+mn-ea"/>
              </a:rPr>
              <a:t>短线选股思维</a:t>
            </a:r>
            <a:r>
              <a:rPr lang="zh-CN" altLang="en-US" sz="3200" b="1">
                <a:solidFill>
                  <a:schemeClr val="bg1"/>
                </a:solidFill>
                <a:latin typeface="+mj-ea"/>
                <a:ea typeface="+mj-ea"/>
                <a:sym typeface="+mn-ea"/>
              </a:rPr>
              <a:t>与要点</a:t>
            </a:r>
            <a:endParaRPr lang="zh-CN"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7" name="圆角矩形 3"/>
          <p:cNvSpPr/>
          <p:nvPr>
            <p:custDataLst>
              <p:tags r:id="rId2"/>
            </p:custDataLst>
          </p:nvPr>
        </p:nvSpPr>
        <p:spPr>
          <a:xfrm>
            <a:off x="7176770" y="1781810"/>
            <a:ext cx="2336165" cy="3265170"/>
          </a:xfrm>
          <a:prstGeom prst="roundRect">
            <a:avLst>
              <a:gd name="adj" fmla="val 6621"/>
            </a:avLst>
          </a:prstGeom>
          <a:solidFill>
            <a:srgbClr val="FFFFFF"/>
          </a:solidFill>
          <a:ln>
            <a:solidFill>
              <a:srgbClr val="376FFF"/>
            </a:solidFill>
          </a:ln>
          <a:effectLst>
            <a:outerShdw dist="63500" dir="2700000" sx="100500" sy="100500" algn="tl" rotWithShape="0">
              <a:srgbClr val="376FFF">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9" name="圆角矩形 16"/>
          <p:cNvSpPr/>
          <p:nvPr>
            <p:custDataLst>
              <p:tags r:id="rId3"/>
            </p:custDataLst>
          </p:nvPr>
        </p:nvSpPr>
        <p:spPr>
          <a:xfrm>
            <a:off x="7372668" y="4560570"/>
            <a:ext cx="381970" cy="384373"/>
          </a:xfrm>
          <a:prstGeom prst="roundRect">
            <a:avLst>
              <a:gd name="adj" fmla="val 23765"/>
            </a:avLst>
          </a:prstGeom>
          <a:solidFill>
            <a:srgbClr val="376FFF"/>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9</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圆角矩形 3"/>
          <p:cNvSpPr/>
          <p:nvPr>
            <p:custDataLst>
              <p:tags r:id="rId4"/>
            </p:custDataLst>
          </p:nvPr>
        </p:nvSpPr>
        <p:spPr>
          <a:xfrm>
            <a:off x="294323" y="1691005"/>
            <a:ext cx="2088699" cy="3326838"/>
          </a:xfrm>
          <a:prstGeom prst="roundRect">
            <a:avLst>
              <a:gd name="adj" fmla="val 6621"/>
            </a:avLst>
          </a:prstGeom>
          <a:solidFill>
            <a:srgbClr val="FFFFFF"/>
          </a:solidFill>
          <a:ln>
            <a:solidFill>
              <a:srgbClr val="17D594"/>
            </a:solidFill>
          </a:ln>
          <a:effectLst>
            <a:outerShdw dist="63500" dir="2700000" sx="100500" sy="100500" algn="tl" rotWithShape="0">
              <a:srgbClr val="17D594">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 name="圆角矩形 17"/>
          <p:cNvSpPr/>
          <p:nvPr>
            <p:custDataLst>
              <p:tags r:id="rId5"/>
            </p:custDataLst>
          </p:nvPr>
        </p:nvSpPr>
        <p:spPr>
          <a:xfrm>
            <a:off x="410528" y="4530725"/>
            <a:ext cx="381970" cy="384373"/>
          </a:xfrm>
          <a:prstGeom prst="roundRect">
            <a:avLst>
              <a:gd name="adj" fmla="val 23765"/>
            </a:avLst>
          </a:prstGeom>
          <a:solidFill>
            <a:srgbClr val="17D594"/>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6</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 name="圆角矩形 3"/>
          <p:cNvSpPr/>
          <p:nvPr>
            <p:custDataLst>
              <p:tags r:id="rId6"/>
            </p:custDataLst>
          </p:nvPr>
        </p:nvSpPr>
        <p:spPr>
          <a:xfrm>
            <a:off x="2501265" y="1691005"/>
            <a:ext cx="2165350" cy="3300730"/>
          </a:xfrm>
          <a:prstGeom prst="roundRect">
            <a:avLst>
              <a:gd name="adj" fmla="val 6621"/>
            </a:avLst>
          </a:prstGeom>
          <a:solidFill>
            <a:srgbClr val="FFFFFF"/>
          </a:solidFill>
          <a:ln>
            <a:solidFill>
              <a:srgbClr val="376FFF"/>
            </a:solidFill>
          </a:ln>
          <a:effectLst>
            <a:outerShdw dist="63500" dir="2700000" sx="100500" sy="100500" algn="tl" rotWithShape="0">
              <a:srgbClr val="376FFF">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215900" tIns="107950" rIns="215900" bIns="720090" numCol="1" spcCol="0" rtlCol="0" fromWordArt="0" anchor="ctr" anchorCtr="0" forceAA="0" compatLnSpc="1">
            <a:noAutofit/>
          </a:bodyPr>
          <a:p>
            <a:pPr lvl="0" algn="just">
              <a:lnSpc>
                <a:spcPct val="130000"/>
              </a:lnSpc>
              <a:buClrTx/>
              <a:buSzTx/>
              <a:buFontTx/>
            </a:pPr>
            <a:endParaRPr lang="zh-CN" altLang="zh-CN"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 name="圆角矩形 16"/>
          <p:cNvSpPr/>
          <p:nvPr>
            <p:custDataLst>
              <p:tags r:id="rId7"/>
            </p:custDataLst>
          </p:nvPr>
        </p:nvSpPr>
        <p:spPr>
          <a:xfrm>
            <a:off x="2617153" y="4530725"/>
            <a:ext cx="381970" cy="384373"/>
          </a:xfrm>
          <a:prstGeom prst="roundRect">
            <a:avLst>
              <a:gd name="adj" fmla="val 23765"/>
            </a:avLst>
          </a:prstGeom>
          <a:solidFill>
            <a:srgbClr val="376FFF"/>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7</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9" name="文本框 18"/>
          <p:cNvSpPr txBox="1"/>
          <p:nvPr/>
        </p:nvSpPr>
        <p:spPr>
          <a:xfrm>
            <a:off x="7175500" y="1910715"/>
            <a:ext cx="2216150" cy="2327910"/>
          </a:xfrm>
          <a:prstGeom prst="rect">
            <a:avLst/>
          </a:prstGeom>
          <a:noFill/>
        </p:spPr>
        <p:txBody>
          <a:bodyPr wrap="square" rtlCol="0" anchor="t">
            <a:spAutoFit/>
          </a:bodyPr>
          <a:p>
            <a:pPr lvl="0" algn="just">
              <a:lnSpc>
                <a:spcPct val="130000"/>
              </a:lnSpc>
              <a:buClrTx/>
              <a:buSzTx/>
              <a:buFontTx/>
            </a:pPr>
            <a:r>
              <a:rPr lang="zh-CN" altLang="en-US" sz="1400">
                <a:latin typeface="微软雅黑" panose="020B0503020204020204" charset="-122"/>
                <a:ea typeface="微软雅黑" panose="020B0503020204020204" charset="-122"/>
                <a:cs typeface="微软雅黑" panose="020B0503020204020204" charset="-122"/>
                <a:sym typeface="+mn-ea"/>
              </a:rPr>
              <a:t>坚持复盘：复盘行情更复盘自己的交易，找出重复犯的错误。</a:t>
            </a:r>
            <a:r>
              <a:rPr sz="1400">
                <a:solidFill>
                  <a:srgbClr val="333333"/>
                </a:solidFill>
                <a:latin typeface="微软雅黑" panose="020B0503020204020204" charset="-122"/>
                <a:ea typeface="微软雅黑" panose="020B0503020204020204" charset="-122"/>
                <a:cs typeface="微软雅黑" panose="020B0503020204020204" charset="-122"/>
                <a:sym typeface="+mn-ea"/>
              </a:rPr>
              <a:t>交易错误有千百种，你总会碰到这样或那样的错误，还不断犯同样错误。对于错误要去承认</a:t>
            </a: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和</a:t>
            </a:r>
            <a:r>
              <a:rPr sz="1400">
                <a:solidFill>
                  <a:srgbClr val="333333"/>
                </a:solidFill>
                <a:latin typeface="微软雅黑" panose="020B0503020204020204" charset="-122"/>
                <a:ea typeface="微软雅黑" panose="020B0503020204020204" charset="-122"/>
                <a:cs typeface="微软雅黑" panose="020B0503020204020204" charset="-122"/>
                <a:sym typeface="+mn-ea"/>
              </a:rPr>
              <a:t>接受，向错误学习，不断提高</a:t>
            </a: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自己</a:t>
            </a:r>
            <a:r>
              <a:rPr sz="1400">
                <a:solidFill>
                  <a:srgbClr val="333333"/>
                </a:solidFill>
                <a:latin typeface="微软雅黑" panose="020B0503020204020204" charset="-122"/>
                <a:ea typeface="微软雅黑" panose="020B0503020204020204" charset="-122"/>
                <a:cs typeface="微软雅黑" panose="020B0503020204020204" charset="-122"/>
                <a:sym typeface="+mn-ea"/>
              </a:rPr>
              <a:t>，稳定情绪。</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385445" y="1808480"/>
            <a:ext cx="1906270" cy="2607310"/>
          </a:xfrm>
          <a:prstGeom prst="rect">
            <a:avLst/>
          </a:prstGeom>
          <a:noFill/>
        </p:spPr>
        <p:txBody>
          <a:bodyPr wrap="square" rtlCol="0" anchor="t">
            <a:spAutoFit/>
          </a:bodyPr>
          <a:p>
            <a:pPr lvl="0" algn="just">
              <a:lnSpc>
                <a:spcPct val="130000"/>
              </a:lnSpc>
              <a:buClrTx/>
              <a:buSzTx/>
              <a:buFontTx/>
            </a:pP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短线交易最大目的在于提升资金利用效率，力求在最短时间用同样本金获取同样或更高的回报，使资金处于一种高度灵活状态。所以，做短线的要避免深套，资金套牢浪费机会。</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2592070" y="1840230"/>
            <a:ext cx="1983740" cy="2327910"/>
          </a:xfrm>
          <a:prstGeom prst="rect">
            <a:avLst/>
          </a:prstGeom>
          <a:noFill/>
        </p:spPr>
        <p:txBody>
          <a:bodyPr wrap="square" rtlCol="0" anchor="t">
            <a:spAutoFit/>
          </a:bodyPr>
          <a:p>
            <a:pPr lvl="0" algn="just">
              <a:lnSpc>
                <a:spcPct val="130000"/>
              </a:lnSpc>
              <a:buClrTx/>
              <a:buSzTx/>
              <a:buFontTx/>
            </a:pPr>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对短线投资者来说，也许短时间内能够获得的利润不太多，但是由于短线可以来回操作，累计操作所带来的收益是非常可观的，以量取胜，聚沙成塔才是短线的核心。</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nvSpPr>
        <p:spPr>
          <a:xfrm>
            <a:off x="3080385" y="4392930"/>
            <a:ext cx="1423035" cy="521970"/>
          </a:xfrm>
          <a:prstGeom prst="rect">
            <a:avLst/>
          </a:prstGeom>
          <a:noFill/>
        </p:spPr>
        <p:txBody>
          <a:bodyPr wrap="square" rtlCol="0" anchor="t">
            <a:spAutoFit/>
          </a:bodyPr>
          <a:p>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聚沙成塔</a:t>
            </a:r>
            <a:endParaRPr lang="zh-CN" sz="1400">
              <a:solidFill>
                <a:srgbClr val="333333"/>
              </a:solidFill>
              <a:latin typeface="微软雅黑" panose="020B0503020204020204" charset="-122"/>
              <a:ea typeface="微软雅黑" panose="020B0503020204020204" charset="-122"/>
              <a:cs typeface="微软雅黑" panose="020B0503020204020204" charset="-122"/>
              <a:sym typeface="+mn-ea"/>
            </a:endParaRPr>
          </a:p>
          <a:p>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才是短线核心</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7"/>
          <p:cNvSpPr txBox="1"/>
          <p:nvPr/>
        </p:nvSpPr>
        <p:spPr>
          <a:xfrm>
            <a:off x="892810" y="4560570"/>
            <a:ext cx="1394460" cy="306705"/>
          </a:xfrm>
          <a:prstGeom prst="rect">
            <a:avLst/>
          </a:prstGeom>
          <a:noFill/>
        </p:spPr>
        <p:txBody>
          <a:bodyPr wrap="square" rtlCol="0" anchor="t">
            <a:spAutoFit/>
          </a:bodyPr>
          <a:p>
            <a:r>
              <a:rPr lang="zh-CN" sz="1400">
                <a:solidFill>
                  <a:srgbClr val="333333"/>
                </a:solidFill>
                <a:latin typeface="微软雅黑" panose="020B0503020204020204" charset="-122"/>
                <a:ea typeface="微软雅黑" panose="020B0503020204020204" charset="-122"/>
                <a:cs typeface="微软雅黑" panose="020B0503020204020204" charset="-122"/>
                <a:sym typeface="+mn-ea"/>
              </a:rPr>
              <a:t>关注资金成本</a:t>
            </a:r>
            <a:endParaRPr lang="zh-CN" altLang="en-US"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7929880" y="4590415"/>
            <a:ext cx="1173480" cy="306705"/>
          </a:xfrm>
          <a:prstGeom prst="rect">
            <a:avLst/>
          </a:prstGeom>
          <a:noFill/>
        </p:spPr>
        <p:txBody>
          <a:bodyPr wrap="square" rtlCol="0" anchor="t">
            <a:spAutoFit/>
          </a:bodyPr>
          <a:p>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向错误学习</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3"/>
          <p:cNvSpPr/>
          <p:nvPr>
            <p:custDataLst>
              <p:tags r:id="rId8"/>
            </p:custDataLst>
          </p:nvPr>
        </p:nvSpPr>
        <p:spPr>
          <a:xfrm>
            <a:off x="4806315" y="1753870"/>
            <a:ext cx="2229485" cy="3264535"/>
          </a:xfrm>
          <a:prstGeom prst="roundRect">
            <a:avLst>
              <a:gd name="adj" fmla="val 6621"/>
            </a:avLst>
          </a:prstGeom>
          <a:solidFill>
            <a:srgbClr val="FFFFFF"/>
          </a:solidFill>
          <a:ln>
            <a:solidFill>
              <a:srgbClr val="17D594"/>
            </a:solidFill>
          </a:ln>
          <a:effectLst>
            <a:outerShdw dist="88900" dir="2700000" sx="100500" sy="100500" algn="tl" rotWithShape="0">
              <a:srgbClr val="17D594">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377825" tIns="266700" rIns="299085" bIns="698500" numCol="1" spcCol="0" rtlCol="0" fromWordArt="0" anchor="ctr" anchorCtr="0" forceAA="0" compatLnSpc="1">
            <a:noAutofit/>
          </a:bodyPr>
          <a:p>
            <a:pPr lvl="0" algn="just">
              <a:lnSpc>
                <a:spcPct val="130000"/>
              </a:lnSpc>
              <a:buClrTx/>
              <a:buSzTx/>
              <a:buFontTx/>
            </a:pPr>
            <a:endParaRPr lang="en-US" altLang="zh-CN" sz="20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 name="圆角矩形 6"/>
          <p:cNvSpPr/>
          <p:nvPr>
            <p:custDataLst>
              <p:tags r:id="rId9"/>
            </p:custDataLst>
          </p:nvPr>
        </p:nvSpPr>
        <p:spPr>
          <a:xfrm>
            <a:off x="4974590" y="4531995"/>
            <a:ext cx="385445" cy="365125"/>
          </a:xfrm>
          <a:prstGeom prst="roundRect">
            <a:avLst>
              <a:gd name="adj" fmla="val 23765"/>
            </a:avLst>
          </a:prstGeom>
          <a:solidFill>
            <a:srgbClr val="17D594"/>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8</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 name="文本框 7"/>
          <p:cNvSpPr txBox="1"/>
          <p:nvPr/>
        </p:nvSpPr>
        <p:spPr>
          <a:xfrm>
            <a:off x="5462270" y="4560570"/>
            <a:ext cx="1268095" cy="306705"/>
          </a:xfrm>
          <a:prstGeom prst="rect">
            <a:avLst/>
          </a:prstGeom>
          <a:noFill/>
        </p:spPr>
        <p:txBody>
          <a:bodyPr wrap="square" rtlCol="0" anchor="t">
            <a:spAutoFit/>
          </a:bodyPr>
          <a:p>
            <a:pPr>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考虑安全性</a:t>
            </a: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10"/>
            </p:custDataLst>
          </p:nvPr>
        </p:nvSpPr>
        <p:spPr>
          <a:xfrm>
            <a:off x="4921250" y="1910715"/>
            <a:ext cx="2063750" cy="2257425"/>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①短线选股最后也要看公司</a:t>
            </a:r>
            <a:r>
              <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rPr>
              <a:t>业绩</a:t>
            </a:r>
            <a:endPar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endParaRPr>
          </a:p>
          <a:p>
            <a:pPr algn="just">
              <a:lnSpc>
                <a:spcPct val="130000"/>
              </a:lnSpc>
              <a:spcBef>
                <a:spcPct val="0"/>
              </a:spcBef>
              <a:spcAft>
                <a:spcPct val="0"/>
              </a:spcAft>
            </a:pPr>
            <a:r>
              <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rPr>
              <a:t>②</a:t>
            </a:r>
            <a:r>
              <a:rPr lang="zh-CN" altLang="en-US" sz="1400">
                <a:latin typeface="微软雅黑" panose="020B0503020204020204" charset="-122"/>
                <a:ea typeface="微软雅黑" panose="020B0503020204020204" charset="-122"/>
                <a:cs typeface="微软雅黑" panose="020B0503020204020204" charset="-122"/>
                <a:sym typeface="+mn-ea"/>
              </a:rPr>
              <a:t>出手位距离启动位不能太远，控制在10%内为宜。</a:t>
            </a:r>
            <a:endPar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a:lnSpc>
                <a:spcPct val="130000"/>
              </a:lnSpc>
              <a:spcBef>
                <a:spcPct val="0"/>
              </a:spcBef>
              <a:spcAft>
                <a:spcPct val="0"/>
              </a:spcAft>
            </a:pPr>
            <a:endPar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endParaRPr>
          </a:p>
          <a:p>
            <a:pPr algn="just">
              <a:lnSpc>
                <a:spcPct val="130000"/>
              </a:lnSpc>
              <a:spcBef>
                <a:spcPct val="0"/>
              </a:spcBef>
              <a:spcAft>
                <a:spcPct val="0"/>
              </a:spcAft>
            </a:pPr>
            <a:r>
              <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rPr>
              <a:t>③</a:t>
            </a:r>
            <a:r>
              <a:rPr lang="zh-CN" altLang="en-US" sz="1400">
                <a:latin typeface="微软雅黑" panose="020B0503020204020204" charset="-122"/>
                <a:ea typeface="微软雅黑" panose="020B0503020204020204" charset="-122"/>
                <a:cs typeface="微软雅黑" panose="020B0503020204020204" charset="-122"/>
                <a:sym typeface="+mn-ea"/>
              </a:rPr>
              <a:t>尽量选刚脱离底部区不远的低价股（</a:t>
            </a:r>
            <a:r>
              <a:rPr lang="en-US" altLang="zh-CN" sz="1400">
                <a:latin typeface="微软雅黑" panose="020B0503020204020204" charset="-122"/>
                <a:ea typeface="微软雅黑" panose="020B0503020204020204" charset="-122"/>
                <a:cs typeface="微软雅黑" panose="020B0503020204020204" charset="-122"/>
                <a:sym typeface="+mn-ea"/>
              </a:rPr>
              <a:t>10</a:t>
            </a:r>
            <a:r>
              <a:rPr lang="zh-CN" altLang="en-US" sz="1400">
                <a:latin typeface="微软雅黑" panose="020B0503020204020204" charset="-122"/>
                <a:ea typeface="微软雅黑" panose="020B0503020204020204" charset="-122"/>
                <a:cs typeface="微软雅黑" panose="020B0503020204020204" charset="-122"/>
                <a:sym typeface="+mn-ea"/>
              </a:rPr>
              <a:t>元以内）</a:t>
            </a:r>
            <a:endParaRPr lang="zh-CN" altLang="en-US" sz="1400">
              <a:ln>
                <a:noFill/>
                <a:prstDash val="sysDot"/>
              </a:ln>
              <a:solidFill>
                <a:srgbClr val="000000">
                  <a:lumMod val="85000"/>
                  <a:lumOff val="15000"/>
                </a:srgbClr>
              </a:solidFill>
              <a:latin typeface="微软雅黑" panose="020B0503020204020204" charset="-122"/>
              <a:cs typeface="微软雅黑" panose="020B0503020204020204" charset="-122"/>
            </a:endParaRPr>
          </a:p>
        </p:txBody>
      </p:sp>
      <p:sp>
        <p:nvSpPr>
          <p:cNvPr id="10" name="圆角矩形 3"/>
          <p:cNvSpPr/>
          <p:nvPr>
            <p:custDataLst>
              <p:tags r:id="rId11"/>
            </p:custDataLst>
          </p:nvPr>
        </p:nvSpPr>
        <p:spPr>
          <a:xfrm>
            <a:off x="9653905" y="1782445"/>
            <a:ext cx="2229485" cy="3264535"/>
          </a:xfrm>
          <a:prstGeom prst="roundRect">
            <a:avLst>
              <a:gd name="adj" fmla="val 6621"/>
            </a:avLst>
          </a:prstGeom>
          <a:solidFill>
            <a:srgbClr val="FFFFFF"/>
          </a:solidFill>
          <a:ln>
            <a:solidFill>
              <a:srgbClr val="17D594"/>
            </a:solidFill>
          </a:ln>
          <a:effectLst>
            <a:outerShdw dist="88900" dir="2700000" sx="100500" sy="100500" algn="tl" rotWithShape="0">
              <a:srgbClr val="17D594">
                <a:alpha val="10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377825" tIns="266700" rIns="299085" bIns="698500" numCol="1" spcCol="0" rtlCol="0" fromWordArt="0" anchor="ctr" anchorCtr="0" forceAA="0" compatLnSpc="1">
            <a:noAutofit/>
          </a:bodyPr>
          <a:p>
            <a:pPr lvl="0" algn="just">
              <a:lnSpc>
                <a:spcPct val="130000"/>
              </a:lnSpc>
              <a:buClrTx/>
              <a:buSzTx/>
              <a:buFontTx/>
            </a:pPr>
            <a:endParaRPr lang="en-US" altLang="zh-CN" sz="20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圆角矩形 10"/>
          <p:cNvSpPr/>
          <p:nvPr>
            <p:custDataLst>
              <p:tags r:id="rId12"/>
            </p:custDataLst>
          </p:nvPr>
        </p:nvSpPr>
        <p:spPr>
          <a:xfrm>
            <a:off x="9799955" y="4568825"/>
            <a:ext cx="385445" cy="365125"/>
          </a:xfrm>
          <a:prstGeom prst="roundRect">
            <a:avLst>
              <a:gd name="adj" fmla="val 23765"/>
            </a:avLst>
          </a:prstGeom>
          <a:solidFill>
            <a:srgbClr val="17D594"/>
          </a:solidFill>
          <a:ln>
            <a:noFill/>
          </a:ln>
          <a:effectLst/>
        </p:spPr>
        <p:style>
          <a:lnRef idx="2">
            <a:srgbClr val="376FFF">
              <a:shade val="50000"/>
            </a:srgbClr>
          </a:lnRef>
          <a:fillRef idx="1">
            <a:srgbClr val="376FFF"/>
          </a:fillRef>
          <a:effectRef idx="0">
            <a:srgbClr val="376FFF"/>
          </a:effectRef>
          <a:fontRef idx="minor">
            <a:srgbClr val="FFFFFF"/>
          </a:fontRef>
        </p:style>
        <p:txBody>
          <a:bodyPr wrap="none" rtlCol="0" anchor="ctr">
            <a:noAutofit/>
          </a:bodyPr>
          <a:p>
            <a:pPr algn="ctr"/>
            <a:r>
              <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10</a:t>
            </a:r>
            <a:endParaRPr lang="en-US" altLang="zh-CN"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 name="文本框 11"/>
          <p:cNvSpPr txBox="1"/>
          <p:nvPr/>
        </p:nvSpPr>
        <p:spPr>
          <a:xfrm>
            <a:off x="10302875" y="4605020"/>
            <a:ext cx="1266190" cy="306705"/>
          </a:xfrm>
          <a:prstGeom prst="rect">
            <a:avLst/>
          </a:prstGeom>
          <a:noFill/>
        </p:spPr>
        <p:txBody>
          <a:bodyPr wrap="square" rtlCol="0" anchor="t">
            <a:spAutoFit/>
          </a:bodyPr>
          <a:p>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看市场情绪</a:t>
            </a:r>
            <a:endPar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1" name="文本框 30"/>
          <p:cNvSpPr txBox="1"/>
          <p:nvPr/>
        </p:nvSpPr>
        <p:spPr>
          <a:xfrm>
            <a:off x="9799955" y="2000250"/>
            <a:ext cx="1968500" cy="2158365"/>
          </a:xfrm>
          <a:prstGeom prst="rect">
            <a:avLst/>
          </a:prstGeom>
          <a:noFill/>
        </p:spPr>
        <p:txBody>
          <a:bodyPr wrap="square" rtlCol="0" anchor="t">
            <a:spAutoFit/>
          </a:bodyPr>
          <a:p>
            <a:pPr>
              <a:lnSpc>
                <a:spcPct val="120000"/>
              </a:lnSpc>
            </a:pPr>
            <a:r>
              <a:rPr sz="1400">
                <a:solidFill>
                  <a:srgbClr val="333333"/>
                </a:solidFill>
                <a:latin typeface="微软雅黑" panose="020B0503020204020204" charset="-122"/>
                <a:ea typeface="微软雅黑" panose="020B0503020204020204" charset="-122"/>
                <a:cs typeface="微软雅黑" panose="020B0503020204020204" charset="-122"/>
                <a:sym typeface="+mn-ea"/>
              </a:rPr>
              <a:t>某套战法在某段时间操作特别顺利，各种吃肉，但有时操作起来，不但没有吃到肉而且各种吃面，核心和市场情绪有关系。（启动、发酵、分歧、高潮、强分歧、衰退、冰点、混沌）</a:t>
            </a:r>
            <a:endParaRPr sz="1400">
              <a:solidFill>
                <a:srgbClr val="333333"/>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2889885" y="63500"/>
            <a:ext cx="6070600"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短线交易的一些要点</a:t>
            </a:r>
            <a:endParaRPr lang="zh-CN" altLang="en-US" sz="3200" b="1">
              <a:solidFill>
                <a:schemeClr val="bg1"/>
              </a:solidFill>
              <a:latin typeface="+mj-ea"/>
              <a:ea typeface="+mj-ea"/>
              <a:cs typeface="微软雅黑" panose="020B0503020204020204" charset="-122"/>
              <a:sym typeface="+mn-ea"/>
            </a:endParaRPr>
          </a:p>
        </p:txBody>
      </p:sp>
      <p:sp>
        <p:nvSpPr>
          <p:cNvPr id="10" name="文本框 9"/>
          <p:cNvSpPr txBox="1"/>
          <p:nvPr/>
        </p:nvSpPr>
        <p:spPr>
          <a:xfrm>
            <a:off x="711200" y="1101090"/>
            <a:ext cx="11045190" cy="2047875"/>
          </a:xfrm>
          <a:prstGeom prst="rect">
            <a:avLst/>
          </a:prstGeom>
        </p:spPr>
        <p:txBody>
          <a:bodyPr wrap="square">
            <a:spAutoFit/>
          </a:bodyPr>
          <a:p>
            <a:pPr marL="0" indent="0">
              <a:lnSpc>
                <a:spcPct val="130000"/>
              </a:lnSpc>
            </a:pPr>
            <a:r>
              <a:rPr lang="en-US" sz="1400" b="0" i="0">
                <a:solidFill>
                  <a:srgbClr val="333333"/>
                </a:solidFill>
                <a:latin typeface="微软雅黑" panose="020B0503020204020204" charset="-122"/>
                <a:ea typeface="微软雅黑" panose="020B0503020204020204" charset="-122"/>
                <a:cs typeface="微软雅黑" panose="020B0503020204020204" charset="-122"/>
              </a:rPr>
              <a:t>1</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a:t>
            </a:r>
            <a:r>
              <a:rPr lang="zh-CN" sz="1400" b="1" i="0">
                <a:solidFill>
                  <a:srgbClr val="333333"/>
                </a:solidFill>
                <a:latin typeface="微软雅黑" panose="020B0503020204020204" charset="-122"/>
                <a:ea typeface="微软雅黑" panose="020B0503020204020204" charset="-122"/>
                <a:cs typeface="微软雅黑" panose="020B0503020204020204" charset="-122"/>
              </a:rPr>
              <a:t>连续小涨是真涨，连续大涨要离场</a:t>
            </a:r>
            <a:r>
              <a:rPr lang="zh-CN" sz="1400" b="0" i="0">
                <a:solidFill>
                  <a:srgbClr val="333333"/>
                </a:solidFill>
                <a:latin typeface="微软雅黑" panose="020B0503020204020204" charset="-122"/>
                <a:ea typeface="微软雅黑" panose="020B0503020204020204" charset="-122"/>
                <a:cs typeface="微软雅黑" panose="020B0503020204020204" charset="-122"/>
              </a:rPr>
              <a:t>（小涨是为了不被市场发现，大涨是为了吸引资金关注，是拔高，为出货准备）</a:t>
            </a:r>
            <a:endParaRPr lang="zh-CN"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endParaRPr lang="en-US" altLang="zh-CN"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r>
              <a:rPr lang="en-US" altLang="zh-CN" sz="1400" b="1" i="0">
                <a:solidFill>
                  <a:srgbClr val="333333"/>
                </a:solidFill>
                <a:latin typeface="微软雅黑" panose="020B0503020204020204" charset="-122"/>
                <a:ea typeface="微软雅黑" panose="020B0503020204020204" charset="-122"/>
                <a:cs typeface="微软雅黑" panose="020B0503020204020204" charset="-122"/>
              </a:rPr>
              <a:t>2</a:t>
            </a:r>
            <a:r>
              <a:rPr lang="zh-CN" altLang="en-US" sz="1400" b="1" i="0">
                <a:solidFill>
                  <a:srgbClr val="333333"/>
                </a:solidFill>
                <a:latin typeface="微软雅黑" panose="020B0503020204020204" charset="-122"/>
                <a:ea typeface="微软雅黑" panose="020B0503020204020204" charset="-122"/>
                <a:cs typeface="微软雅黑" panose="020B0503020204020204" charset="-122"/>
              </a:rPr>
              <a:t>、股价上攻没量，主力诱多别站岗（</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上涨途中要的是量增价涨，最后一波一般都是量价背离，或者突破压力位时不放量是假突破，不参与）</a:t>
            </a:r>
            <a:endParaRPr lang="zh-CN" altLang="en-US"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endParaRPr lang="en-US" altLang="zh-CN"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r>
              <a:rPr lang="en-US" altLang="zh-CN" sz="1400" b="1" i="0">
                <a:solidFill>
                  <a:srgbClr val="333333"/>
                </a:solidFill>
                <a:latin typeface="微软雅黑" panose="020B0503020204020204" charset="-122"/>
                <a:ea typeface="微软雅黑" panose="020B0503020204020204" charset="-122"/>
                <a:cs typeface="微软雅黑" panose="020B0503020204020204" charset="-122"/>
              </a:rPr>
              <a:t>3</a:t>
            </a:r>
            <a:r>
              <a:rPr lang="zh-CN" altLang="en-US" sz="1400" b="1" i="0">
                <a:solidFill>
                  <a:srgbClr val="333333"/>
                </a:solidFill>
                <a:latin typeface="微软雅黑" panose="020B0503020204020204" charset="-122"/>
                <a:ea typeface="微软雅黑" panose="020B0503020204020204" charset="-122"/>
                <a:cs typeface="微软雅黑" panose="020B0503020204020204" charset="-122"/>
              </a:rPr>
              <a:t>、急跌无量是恐吓，缓跌放量赶紧撤</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（急跌大阴线无量是洗盘，一般是最后一跌，缓跌放量是出货要离场）</a:t>
            </a:r>
            <a:endParaRPr lang="zh-CN" altLang="en-US"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endParaRPr lang="zh-CN" altLang="en-US" sz="1400" b="0" i="0">
              <a:solidFill>
                <a:srgbClr val="333333"/>
              </a:solidFill>
              <a:latin typeface="微软雅黑" panose="020B0503020204020204" charset="-122"/>
              <a:ea typeface="微软雅黑" panose="020B0503020204020204" charset="-122"/>
              <a:cs typeface="微软雅黑" panose="020B0503020204020204" charset="-122"/>
            </a:endParaRPr>
          </a:p>
          <a:p>
            <a:pPr marL="0" indent="0">
              <a:lnSpc>
                <a:spcPct val="130000"/>
              </a:lnSpc>
            </a:pPr>
            <a:r>
              <a:rPr lang="en-US" altLang="zh-CN" sz="1400" b="1" i="0">
                <a:solidFill>
                  <a:srgbClr val="333333"/>
                </a:solidFill>
                <a:latin typeface="微软雅黑" panose="020B0503020204020204" charset="-122"/>
                <a:ea typeface="微软雅黑" panose="020B0503020204020204" charset="-122"/>
                <a:cs typeface="微软雅黑" panose="020B0503020204020204" charset="-122"/>
              </a:rPr>
              <a:t>4</a:t>
            </a:r>
            <a:r>
              <a:rPr lang="zh-CN" altLang="en-US" sz="1400" b="1" i="0">
                <a:solidFill>
                  <a:srgbClr val="333333"/>
                </a:solidFill>
                <a:latin typeface="微软雅黑" panose="020B0503020204020204" charset="-122"/>
                <a:ea typeface="微软雅黑" panose="020B0503020204020204" charset="-122"/>
                <a:cs typeface="微软雅黑" panose="020B0503020204020204" charset="-122"/>
              </a:rPr>
              <a:t>、买横买坑不买竖，卖点就在鼎沸处</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（鼎沸处</a:t>
            </a:r>
            <a:r>
              <a:rPr lang="en-US" altLang="zh-CN" sz="1400" b="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行情最后一波上涨，最后的疯狂</a:t>
            </a:r>
            <a:r>
              <a:rPr lang="zh-CN" altLang="en-US" sz="1400" b="0" i="0">
                <a:solidFill>
                  <a:srgbClr val="333333"/>
                </a:solidFill>
                <a:latin typeface="微软雅黑" panose="020B0503020204020204" charset="-122"/>
                <a:ea typeface="微软雅黑" panose="020B0503020204020204" charset="-122"/>
                <a:cs typeface="微软雅黑" panose="020B0503020204020204" charset="-122"/>
              </a:rPr>
              <a:t>，目的是吸收接盘侠）</a:t>
            </a:r>
            <a:endParaRPr lang="zh-CN" altLang="en-US" sz="1400" b="0" i="0">
              <a:solidFill>
                <a:srgbClr val="333333"/>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2"/>
          <a:srcRect r="3137"/>
          <a:stretch>
            <a:fillRect/>
          </a:stretch>
        </p:blipFill>
        <p:spPr>
          <a:xfrm>
            <a:off x="381000" y="3602990"/>
            <a:ext cx="2856865" cy="2281555"/>
          </a:xfrm>
          <a:prstGeom prst="rect">
            <a:avLst/>
          </a:prstGeom>
          <a:ln>
            <a:solidFill>
              <a:schemeClr val="accent6"/>
            </a:solidFill>
          </a:ln>
        </p:spPr>
      </p:pic>
      <p:pic>
        <p:nvPicPr>
          <p:cNvPr id="12" name="图片 11"/>
          <p:cNvPicPr>
            <a:picLocks noChangeAspect="1"/>
          </p:cNvPicPr>
          <p:nvPr/>
        </p:nvPicPr>
        <p:blipFill>
          <a:blip r:embed="rId3"/>
          <a:srcRect r="4734"/>
          <a:stretch>
            <a:fillRect/>
          </a:stretch>
        </p:blipFill>
        <p:spPr>
          <a:xfrm>
            <a:off x="3332480" y="3602990"/>
            <a:ext cx="2769235" cy="2240915"/>
          </a:xfrm>
          <a:prstGeom prst="rect">
            <a:avLst/>
          </a:prstGeom>
          <a:ln>
            <a:solidFill>
              <a:schemeClr val="accent1"/>
            </a:solidFill>
          </a:ln>
        </p:spPr>
      </p:pic>
      <p:pic>
        <p:nvPicPr>
          <p:cNvPr id="14" name="图片 13"/>
          <p:cNvPicPr>
            <a:picLocks noChangeAspect="1"/>
          </p:cNvPicPr>
          <p:nvPr/>
        </p:nvPicPr>
        <p:blipFill>
          <a:blip r:embed="rId4"/>
          <a:srcRect l="2414" t="3841"/>
          <a:stretch>
            <a:fillRect/>
          </a:stretch>
        </p:blipFill>
        <p:spPr>
          <a:xfrm>
            <a:off x="6196330" y="3603625"/>
            <a:ext cx="2866390" cy="2240280"/>
          </a:xfrm>
          <a:prstGeom prst="rect">
            <a:avLst/>
          </a:prstGeom>
          <a:ln>
            <a:solidFill>
              <a:schemeClr val="accent1"/>
            </a:solidFill>
          </a:ln>
        </p:spPr>
      </p:pic>
      <p:pic>
        <p:nvPicPr>
          <p:cNvPr id="15" name="图片 14"/>
          <p:cNvPicPr>
            <a:picLocks noChangeAspect="1"/>
          </p:cNvPicPr>
          <p:nvPr/>
        </p:nvPicPr>
        <p:blipFill>
          <a:blip r:embed="rId5"/>
          <a:stretch>
            <a:fillRect/>
          </a:stretch>
        </p:blipFill>
        <p:spPr>
          <a:xfrm>
            <a:off x="9157335" y="3602990"/>
            <a:ext cx="2752725" cy="2213610"/>
          </a:xfrm>
          <a:prstGeom prst="rect">
            <a:avLst/>
          </a:prstGeom>
          <a:ln>
            <a:solidFill>
              <a:schemeClr val="accent1">
                <a:lumMod val="60000"/>
                <a:lumOff val="4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78030" cy="6857365"/>
          </a:xfrm>
          <a:prstGeom prst="rect">
            <a:avLst/>
          </a:prstGeom>
        </p:spPr>
      </p:pic>
      <p:sp>
        <p:nvSpPr>
          <p:cNvPr id="17" name="文本框 16"/>
          <p:cNvSpPr txBox="1"/>
          <p:nvPr/>
        </p:nvSpPr>
        <p:spPr>
          <a:xfrm>
            <a:off x="2413635" y="2632075"/>
            <a:ext cx="9165590" cy="706755"/>
          </a:xfrm>
          <a:prstGeom prst="rect">
            <a:avLst/>
          </a:prstGeom>
          <a:noFill/>
        </p:spPr>
        <p:txBody>
          <a:bodyPr wrap="square" rtlCol="0">
            <a:spAutoFit/>
          </a:bodyPr>
          <a:p>
            <a:pPr>
              <a:spcBef>
                <a:spcPct val="0"/>
              </a:spcBef>
              <a:spcAft>
                <a:spcPct val="0"/>
              </a:spcAft>
            </a:pP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第二部分</a:t>
            </a:r>
            <a:r>
              <a:rPr lang="en-US" altLang="zh-CN" sz="40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4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4000" b="1">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短线股常用的买入法</a:t>
            </a:r>
            <a:endParaRPr lang="zh-CN" altLang="en-US" sz="4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descr="课表 拷贝 2"/>
          <p:cNvPicPr>
            <a:picLocks noChangeAspect="1"/>
          </p:cNvPicPr>
          <p:nvPr/>
        </p:nvPicPr>
        <p:blipFill>
          <a:blip r:embed="rId1"/>
          <a:stretch>
            <a:fillRect/>
          </a:stretch>
        </p:blipFill>
        <p:spPr>
          <a:xfrm>
            <a:off x="0" y="0"/>
            <a:ext cx="12192000" cy="6858000"/>
          </a:xfrm>
          <a:prstGeom prst="rect">
            <a:avLst/>
          </a:prstGeom>
        </p:spPr>
      </p:pic>
      <p:sp>
        <p:nvSpPr>
          <p:cNvPr id="4" name="文本框 3"/>
          <p:cNvSpPr txBox="1"/>
          <p:nvPr/>
        </p:nvSpPr>
        <p:spPr>
          <a:xfrm>
            <a:off x="3356610" y="63500"/>
            <a:ext cx="5092065" cy="583565"/>
          </a:xfrm>
          <a:prstGeom prst="rect">
            <a:avLst/>
          </a:prstGeom>
          <a:noFill/>
        </p:spPr>
        <p:txBody>
          <a:bodyPr wrap="square" rtlCol="0">
            <a:spAutoFit/>
          </a:bodyPr>
          <a:p>
            <a:r>
              <a:rPr lang="en-US" altLang="zh-CN" sz="3200" b="1">
                <a:solidFill>
                  <a:schemeClr val="bg1"/>
                </a:solidFill>
                <a:latin typeface="+mj-ea"/>
                <a:ea typeface="+mj-ea"/>
              </a:rPr>
              <a:t>         </a:t>
            </a:r>
            <a:r>
              <a:rPr lang="zh-CN" altLang="en-US" sz="3200" b="1">
                <a:solidFill>
                  <a:schemeClr val="bg1"/>
                </a:solidFill>
                <a:latin typeface="+mj-ea"/>
                <a:ea typeface="+mj-ea"/>
              </a:rPr>
              <a:t>短线选股的常用战法</a:t>
            </a:r>
            <a:endParaRPr lang="zh-CN" altLang="en-US" sz="3200" b="1">
              <a:solidFill>
                <a:schemeClr val="bg1"/>
              </a:solidFill>
              <a:latin typeface="+mj-ea"/>
              <a:ea typeface="+mj-ea"/>
            </a:endParaRPr>
          </a:p>
        </p:txBody>
      </p:sp>
      <p:sp>
        <p:nvSpPr>
          <p:cNvPr id="8" name="矩形 7"/>
          <p:cNvSpPr/>
          <p:nvPr>
            <p:custDataLst>
              <p:tags r:id="rId2"/>
            </p:custDataLst>
          </p:nvPr>
        </p:nvSpPr>
        <p:spPr>
          <a:xfrm>
            <a:off x="914083" y="894398"/>
            <a:ext cx="5147310" cy="247650"/>
          </a:xfrm>
          <a:prstGeom prst="rect">
            <a:avLst/>
          </a:prstGeom>
          <a:solidFill>
            <a:srgbClr val="376FFF"/>
          </a:solidFill>
          <a:ln>
            <a:noFill/>
          </a:ln>
          <a:effectLst>
            <a:outerShdw blurRad="254000" dist="101600" dir="2700000" algn="tl" rotWithShape="0">
              <a:srgbClr val="FFFFFF">
                <a:lumMod val="75000"/>
                <a:alpha val="40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0000"/>
              </a:solidFill>
              <a:latin typeface="Arial" panose="020B0604020202020204" pitchFamily="34" charset="0"/>
              <a:ea typeface="微软雅黑" panose="020B0503020204020204" charset="-122"/>
              <a:sym typeface="微软雅黑" panose="020B0503020204020204" charset="-122"/>
            </a:endParaRPr>
          </a:p>
        </p:txBody>
      </p:sp>
      <p:sp>
        <p:nvSpPr>
          <p:cNvPr id="9" name="矩形 8"/>
          <p:cNvSpPr/>
          <p:nvPr>
            <p:custDataLst>
              <p:tags r:id="rId3"/>
            </p:custDataLst>
          </p:nvPr>
        </p:nvSpPr>
        <p:spPr>
          <a:xfrm>
            <a:off x="914400" y="1028700"/>
            <a:ext cx="5147310" cy="5018405"/>
          </a:xfrm>
          <a:prstGeom prst="rect">
            <a:avLst/>
          </a:prstGeom>
          <a:solidFill>
            <a:srgbClr val="FFFFFF"/>
          </a:solidFill>
          <a:ln w="6350">
            <a:solidFill>
              <a:srgbClr val="666666">
                <a:alpha val="10000"/>
              </a:srgbClr>
            </a:solidFill>
          </a:ln>
          <a:effectLst>
            <a:outerShdw blurRad="254000" dist="101600" dir="2700000" algn="tl" rotWithShape="0">
              <a:srgbClr val="000000">
                <a:lumMod val="75000"/>
                <a:lumOff val="25000"/>
                <a:alpha val="15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10" name="矩形 9"/>
          <p:cNvSpPr/>
          <p:nvPr>
            <p:custDataLst>
              <p:tags r:id="rId4"/>
            </p:custDataLst>
          </p:nvPr>
        </p:nvSpPr>
        <p:spPr>
          <a:xfrm>
            <a:off x="1394460" y="2353945"/>
            <a:ext cx="2242185" cy="1611630"/>
          </a:xfrm>
          <a:prstGeom prst="rect">
            <a:avLst/>
          </a:prstGeom>
          <a:noFill/>
        </p:spPr>
        <p:txBody>
          <a:bodyPr wrap="square" lIns="0" tIns="0" rIns="0" bIns="0" rtlCol="0" anchor="t" anchorCtr="0">
            <a:noAutofit/>
          </a:bodyPr>
          <a:p>
            <a:pPr>
              <a:lnSpc>
                <a:spcPct val="150000"/>
              </a:lnSpc>
              <a:spcBef>
                <a:spcPct val="0"/>
              </a:spcBef>
              <a:spcAft>
                <a:spcPct val="0"/>
              </a:spcAft>
            </a:pPr>
            <a:r>
              <a:rPr lang="en-US" altLang="zh-CN">
                <a:sym typeface="+mn-ea"/>
              </a:rPr>
              <a:t>1</a:t>
            </a:r>
            <a:r>
              <a:rPr lang="zh-CN" altLang="en-US">
                <a:sym typeface="+mn-ea"/>
              </a:rPr>
              <a:t>、</a:t>
            </a:r>
            <a:r>
              <a:rPr lang="en-US" altLang="zh-CN">
                <a:sym typeface="+mn-ea"/>
              </a:rPr>
              <a:t>5</a:t>
            </a:r>
            <a:r>
              <a:rPr lang="zh-CN" altLang="en-US">
                <a:sym typeface="+mn-ea"/>
              </a:rPr>
              <a:t>日均线买入法</a:t>
            </a:r>
            <a:endParaRPr lang="zh-CN" altLang="en-US">
              <a:sym typeface="+mn-ea"/>
            </a:endParaRPr>
          </a:p>
          <a:p>
            <a:pPr>
              <a:lnSpc>
                <a:spcPct val="150000"/>
              </a:lnSpc>
              <a:spcBef>
                <a:spcPct val="0"/>
              </a:spcBef>
              <a:spcAft>
                <a:spcPct val="0"/>
              </a:spcAft>
            </a:pPr>
            <a:r>
              <a:rPr lang="en-US" altLang="zh-CN">
                <a:sym typeface="+mn-ea"/>
              </a:rPr>
              <a:t>2</a:t>
            </a:r>
            <a:r>
              <a:rPr lang="zh-CN" altLang="en-US">
                <a:sym typeface="+mn-ea"/>
              </a:rPr>
              <a:t>、</a:t>
            </a:r>
            <a:r>
              <a:rPr lang="zh-CN" altLang="en-US">
                <a:sym typeface="+mn-ea"/>
              </a:rPr>
              <a:t>涨停复制</a:t>
            </a:r>
            <a:r>
              <a:rPr lang="zh-CN">
                <a:sym typeface="+mn-ea"/>
              </a:rPr>
              <a:t>战法</a:t>
            </a:r>
            <a:endParaRPr lang="zh-CN">
              <a:sym typeface="+mn-ea"/>
            </a:endParaRPr>
          </a:p>
          <a:p>
            <a:pPr>
              <a:lnSpc>
                <a:spcPct val="150000"/>
              </a:lnSpc>
              <a:spcBef>
                <a:spcPct val="0"/>
              </a:spcBef>
              <a:spcAft>
                <a:spcPct val="0"/>
              </a:spcAft>
            </a:pPr>
            <a:r>
              <a:rPr lang="en-US" altLang="zh-CN">
                <a:sym typeface="+mn-ea"/>
              </a:rPr>
              <a:t>3</a:t>
            </a:r>
            <a:r>
              <a:rPr lang="zh-CN" altLang="en-US">
                <a:sym typeface="+mn-ea"/>
              </a:rPr>
              <a:t>、压力</a:t>
            </a:r>
            <a:r>
              <a:rPr lang="zh-CN" altLang="en-US">
                <a:sym typeface="+mn-ea"/>
              </a:rPr>
              <a:t>突破买入法</a:t>
            </a:r>
            <a:endParaRPr lang="zh-CN" altLang="en-US">
              <a:sym typeface="+mn-ea"/>
            </a:endParaRPr>
          </a:p>
          <a:p>
            <a:pPr>
              <a:lnSpc>
                <a:spcPct val="150000"/>
              </a:lnSpc>
              <a:spcBef>
                <a:spcPct val="0"/>
              </a:spcBef>
              <a:spcAft>
                <a:spcPct val="0"/>
              </a:spcAft>
            </a:pPr>
            <a:r>
              <a:rPr lang="en-US" altLang="zh-CN">
                <a:sym typeface="+mn-ea"/>
              </a:rPr>
              <a:t>4</a:t>
            </a:r>
            <a:r>
              <a:rPr lang="zh-CN" altLang="en-US">
                <a:sym typeface="+mn-ea"/>
              </a:rPr>
              <a:t>、反包买入战法</a:t>
            </a:r>
            <a:endParaRPr lang="zh-CN" altLang="en-US">
              <a:sym typeface="+mn-ea"/>
            </a:endParaRPr>
          </a:p>
          <a:p>
            <a:pPr>
              <a:lnSpc>
                <a:spcPct val="150000"/>
              </a:lnSpc>
              <a:spcBef>
                <a:spcPct val="0"/>
              </a:spcBef>
              <a:spcAft>
                <a:spcPct val="0"/>
              </a:spcAft>
            </a:pPr>
            <a:endParaRPr lang="zh-CN" altLang="en-US">
              <a:sym typeface="+mn-ea"/>
            </a:endParaRPr>
          </a:p>
          <a:p>
            <a:pPr>
              <a:lnSpc>
                <a:spcPct val="150000"/>
              </a:lnSpc>
              <a:spcBef>
                <a:spcPct val="0"/>
              </a:spcBef>
              <a:spcAft>
                <a:spcPct val="0"/>
              </a:spcAft>
            </a:pPr>
            <a:endParaRPr lang="zh-CN" altLang="en-US">
              <a:sym typeface="+mn-ea"/>
            </a:endParaRPr>
          </a:p>
        </p:txBody>
      </p:sp>
      <p:sp>
        <p:nvSpPr>
          <p:cNvPr id="12" name="矩形 11"/>
          <p:cNvSpPr/>
          <p:nvPr>
            <p:custDataLst>
              <p:tags r:id="rId5"/>
            </p:custDataLst>
          </p:nvPr>
        </p:nvSpPr>
        <p:spPr>
          <a:xfrm>
            <a:off x="1394143" y="1326833"/>
            <a:ext cx="4187190" cy="467360"/>
          </a:xfrm>
          <a:prstGeom prst="rect">
            <a:avLst/>
          </a:prstGeom>
          <a:noFill/>
        </p:spPr>
        <p:txBody>
          <a:bodyPr wrap="square" lIns="0" tIns="0" rIns="0" bIns="0" rtlCol="0" anchor="b">
            <a:noAutofit/>
          </a:bodyPr>
          <a:p>
            <a:pPr>
              <a:spcBef>
                <a:spcPct val="0"/>
              </a:spcBef>
              <a:spcAft>
                <a:spcPct val="0"/>
              </a:spcAft>
            </a:pPr>
            <a:r>
              <a:rPr lang="zh-CN" altLang="en-US" sz="2400" b="1">
                <a:solidFill>
                  <a:srgbClr val="376FFF"/>
                </a:solidFill>
                <a:latin typeface="微软雅黑" panose="020B0503020204020204" charset="-122"/>
                <a:cs typeface="微软雅黑" panose="020B0503020204020204" charset="-122"/>
                <a:sym typeface="微软雅黑" panose="020B0503020204020204" charset="-122"/>
              </a:rPr>
              <a:t>短线常见的买入法</a:t>
            </a:r>
            <a:endParaRPr lang="zh-CN" altLang="en-US" sz="2400" b="1">
              <a:solidFill>
                <a:srgbClr val="376FFF"/>
              </a:solidFill>
              <a:latin typeface="微软雅黑" panose="020B0503020204020204" charset="-122"/>
              <a:cs typeface="微软雅黑" panose="020B0503020204020204" charset="-122"/>
              <a:sym typeface="微软雅黑" panose="020B0503020204020204" charset="-122"/>
            </a:endParaRPr>
          </a:p>
        </p:txBody>
      </p:sp>
      <p:sp>
        <p:nvSpPr>
          <p:cNvPr id="14" name="矩形 13"/>
          <p:cNvSpPr/>
          <p:nvPr>
            <p:custDataLst>
              <p:tags r:id="rId6"/>
            </p:custDataLst>
          </p:nvPr>
        </p:nvSpPr>
        <p:spPr>
          <a:xfrm>
            <a:off x="6566853" y="905193"/>
            <a:ext cx="5147310" cy="247650"/>
          </a:xfrm>
          <a:prstGeom prst="rect">
            <a:avLst/>
          </a:prstGeom>
          <a:solidFill>
            <a:srgbClr val="376FFF"/>
          </a:solidFill>
          <a:ln>
            <a:noFill/>
          </a:ln>
          <a:effectLst>
            <a:outerShdw blurRad="254000" dist="101600" dir="2700000" algn="tl" rotWithShape="0">
              <a:srgbClr val="FFFFFF">
                <a:lumMod val="75000"/>
                <a:alpha val="40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0000"/>
              </a:solidFill>
              <a:latin typeface="Arial" panose="020B0604020202020204" pitchFamily="34" charset="0"/>
              <a:ea typeface="微软雅黑" panose="020B0503020204020204" charset="-122"/>
              <a:sym typeface="微软雅黑" panose="020B0503020204020204" charset="-122"/>
            </a:endParaRPr>
          </a:p>
        </p:txBody>
      </p:sp>
      <p:sp>
        <p:nvSpPr>
          <p:cNvPr id="15" name="矩形 14"/>
          <p:cNvSpPr/>
          <p:nvPr>
            <p:custDataLst>
              <p:tags r:id="rId7"/>
            </p:custDataLst>
          </p:nvPr>
        </p:nvSpPr>
        <p:spPr>
          <a:xfrm>
            <a:off x="6567170" y="1039495"/>
            <a:ext cx="5147310" cy="4902835"/>
          </a:xfrm>
          <a:prstGeom prst="rect">
            <a:avLst/>
          </a:prstGeom>
          <a:solidFill>
            <a:srgbClr val="FFFFFF"/>
          </a:solidFill>
          <a:ln w="6350">
            <a:solidFill>
              <a:srgbClr val="666666">
                <a:alpha val="10000"/>
              </a:srgbClr>
            </a:solidFill>
          </a:ln>
          <a:effectLst>
            <a:outerShdw blurRad="254000" dist="101600" dir="2700000" algn="tl" rotWithShape="0">
              <a:srgbClr val="000000">
                <a:lumMod val="75000"/>
                <a:lumOff val="25000"/>
                <a:alpha val="15000"/>
              </a:srgbClr>
            </a:outerShdw>
          </a:effectLst>
        </p:spPr>
        <p:style>
          <a:lnRef idx="2">
            <a:srgbClr val="376FFF">
              <a:lumMod val="75000"/>
            </a:srgbClr>
          </a:lnRef>
          <a:fillRef idx="1">
            <a:srgbClr val="376FFF"/>
          </a:fillRef>
          <a:effectRef idx="0">
            <a:srgbClr val="FFFFFF"/>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4" name="矩形 23"/>
          <p:cNvSpPr/>
          <p:nvPr>
            <p:custDataLst>
              <p:tags r:id="rId8"/>
            </p:custDataLst>
          </p:nvPr>
        </p:nvSpPr>
        <p:spPr>
          <a:xfrm>
            <a:off x="7046913" y="1337628"/>
            <a:ext cx="4187190" cy="467360"/>
          </a:xfrm>
          <a:prstGeom prst="rect">
            <a:avLst/>
          </a:prstGeom>
          <a:noFill/>
        </p:spPr>
        <p:txBody>
          <a:bodyPr wrap="square" lIns="0" tIns="0" rIns="0" bIns="0" rtlCol="0" anchor="b">
            <a:noAutofit/>
          </a:bodyPr>
          <a:p>
            <a:pPr>
              <a:spcBef>
                <a:spcPct val="0"/>
              </a:spcBef>
              <a:spcAft>
                <a:spcPct val="0"/>
              </a:spcAft>
            </a:pPr>
            <a:r>
              <a:rPr lang="zh-CN" altLang="en-US" sz="2400" b="1">
                <a:solidFill>
                  <a:srgbClr val="376FFF"/>
                </a:solidFill>
                <a:latin typeface="微软雅黑" panose="020B0503020204020204" charset="-122"/>
                <a:cs typeface="微软雅黑" panose="020B0503020204020204" charset="-122"/>
                <a:sym typeface="微软雅黑" panose="020B0503020204020204" charset="-122"/>
              </a:rPr>
              <a:t>短线选股常用方法</a:t>
            </a:r>
            <a:endParaRPr lang="zh-CN" altLang="en-US" sz="2400" b="1">
              <a:solidFill>
                <a:srgbClr val="376FFF"/>
              </a:solidFill>
              <a:latin typeface="微软雅黑" panose="020B0503020204020204" charset="-122"/>
              <a:cs typeface="微软雅黑" panose="020B0503020204020204" charset="-122"/>
              <a:sym typeface="微软雅黑" panose="020B0503020204020204" charset="-122"/>
            </a:endParaRPr>
          </a:p>
        </p:txBody>
      </p:sp>
      <p:sp>
        <p:nvSpPr>
          <p:cNvPr id="11" name="矩形 10"/>
          <p:cNvSpPr/>
          <p:nvPr>
            <p:custDataLst>
              <p:tags r:id="rId9"/>
            </p:custDataLst>
          </p:nvPr>
        </p:nvSpPr>
        <p:spPr>
          <a:xfrm>
            <a:off x="6888480" y="1805305"/>
            <a:ext cx="4187190" cy="3250565"/>
          </a:xfrm>
          <a:prstGeom prst="rect">
            <a:avLst/>
          </a:prstGeom>
          <a:noFill/>
        </p:spPr>
        <p:txBody>
          <a:bodyPr wrap="square" lIns="0" tIns="0" rIns="0" bIns="0" rtlCol="0" anchor="t" anchorCtr="0">
            <a:noAutofit/>
          </a:bodyPr>
          <a:p>
            <a:pPr>
              <a:lnSpc>
                <a:spcPct val="150000"/>
              </a:lnSpc>
              <a:spcBef>
                <a:spcPct val="0"/>
              </a:spcBef>
              <a:spcAft>
                <a:spcPct val="0"/>
              </a:spcAft>
            </a:pPr>
            <a:endParaRPr lang="zh-CN" altLang="en-US" sz="1600" b="1">
              <a:sym typeface="+mn-ea"/>
            </a:endParaRPr>
          </a:p>
          <a:p>
            <a:pPr>
              <a:lnSpc>
                <a:spcPct val="150000"/>
              </a:lnSpc>
              <a:spcBef>
                <a:spcPct val="0"/>
              </a:spcBef>
              <a:spcAft>
                <a:spcPct val="0"/>
              </a:spcAft>
            </a:pPr>
            <a:r>
              <a:rPr lang="en-US" altLang="zh-CN" sz="1600" b="1">
                <a:sym typeface="+mn-ea"/>
              </a:rPr>
              <a:t>1</a:t>
            </a:r>
            <a:r>
              <a:rPr lang="zh-CN" altLang="en-US" sz="1600" b="1">
                <a:sym typeface="+mn-ea"/>
              </a:rPr>
              <a:t>、形体选股</a:t>
            </a:r>
            <a:endParaRPr lang="zh-CN" altLang="en-US" sz="1600" b="1">
              <a:sym typeface="+mn-ea"/>
            </a:endParaRPr>
          </a:p>
          <a:p>
            <a:pPr>
              <a:lnSpc>
                <a:spcPct val="150000"/>
              </a:lnSpc>
              <a:spcBef>
                <a:spcPct val="0"/>
              </a:spcBef>
              <a:spcAft>
                <a:spcPct val="0"/>
              </a:spcAft>
            </a:pPr>
            <a:r>
              <a:rPr lang="zh-CN" altLang="en-US" sz="1600">
                <a:sym typeface="+mn-ea"/>
              </a:rPr>
              <a:t>①超跌抢反弹</a:t>
            </a:r>
            <a:r>
              <a:rPr lang="en-US" altLang="zh-CN" sz="1600">
                <a:sym typeface="+mn-ea"/>
              </a:rPr>
              <a:t>  </a:t>
            </a:r>
            <a:endParaRPr lang="en-US" altLang="zh-CN" sz="1600">
              <a:sym typeface="+mn-ea"/>
            </a:endParaRPr>
          </a:p>
          <a:p>
            <a:pPr>
              <a:lnSpc>
                <a:spcPct val="150000"/>
              </a:lnSpc>
              <a:spcBef>
                <a:spcPct val="0"/>
              </a:spcBef>
              <a:spcAft>
                <a:spcPct val="0"/>
              </a:spcAft>
            </a:pPr>
            <a:r>
              <a:rPr lang="zh-CN" altLang="en-US" sz="1600">
                <a:sym typeface="+mn-ea"/>
              </a:rPr>
              <a:t>②</a:t>
            </a:r>
            <a:r>
              <a:rPr lang="zh-CN" altLang="en-US" sz="1600">
                <a:sym typeface="+mn-ea"/>
              </a:rPr>
              <a:t>仙人指路</a:t>
            </a:r>
            <a:r>
              <a:rPr lang="en-US" altLang="zh-CN" sz="1600">
                <a:sym typeface="+mn-ea"/>
              </a:rPr>
              <a:t>  </a:t>
            </a:r>
            <a:r>
              <a:rPr lang="en-US" altLang="zh-CN" sz="1600">
                <a:sym typeface="+mn-ea"/>
              </a:rPr>
              <a:t> </a:t>
            </a:r>
            <a:endParaRPr lang="en-US" altLang="zh-CN" sz="1600">
              <a:sym typeface="+mn-ea"/>
            </a:endParaRPr>
          </a:p>
          <a:p>
            <a:pPr>
              <a:lnSpc>
                <a:spcPct val="150000"/>
              </a:lnSpc>
              <a:spcBef>
                <a:spcPct val="0"/>
              </a:spcBef>
              <a:spcAft>
                <a:spcPct val="0"/>
              </a:spcAft>
            </a:pPr>
            <a:r>
              <a:rPr lang="zh-CN" altLang="en-US" sz="1600">
                <a:sym typeface="+mn-ea"/>
              </a:rPr>
              <a:t>③芙蓉出水</a:t>
            </a:r>
            <a:r>
              <a:rPr lang="en-US" altLang="zh-CN" sz="1600">
                <a:sym typeface="+mn-ea"/>
              </a:rPr>
              <a:t>    </a:t>
            </a:r>
            <a:endParaRPr lang="en-US" altLang="zh-CN" sz="1600">
              <a:sym typeface="+mn-ea"/>
            </a:endParaRPr>
          </a:p>
          <a:p>
            <a:pPr>
              <a:lnSpc>
                <a:spcPct val="150000"/>
              </a:lnSpc>
              <a:spcBef>
                <a:spcPct val="0"/>
              </a:spcBef>
              <a:spcAft>
                <a:spcPct val="0"/>
              </a:spcAft>
            </a:pPr>
            <a:r>
              <a:rPr lang="zh-CN" altLang="en-US" sz="1600">
                <a:sym typeface="+mn-ea"/>
              </a:rPr>
              <a:t>④</a:t>
            </a:r>
            <a:r>
              <a:rPr lang="zh-CN" altLang="en-US" sz="1600">
                <a:sym typeface="+mn-ea"/>
              </a:rPr>
              <a:t>旱地拔葱</a:t>
            </a:r>
            <a:r>
              <a:rPr lang="en-US" altLang="zh-CN" sz="1600">
                <a:sym typeface="+mn-ea"/>
              </a:rPr>
              <a:t>   </a:t>
            </a:r>
            <a:endParaRPr lang="en-US" altLang="zh-CN" sz="1600">
              <a:sym typeface="+mn-ea"/>
            </a:endParaRPr>
          </a:p>
          <a:p>
            <a:pPr>
              <a:lnSpc>
                <a:spcPct val="150000"/>
              </a:lnSpc>
              <a:spcBef>
                <a:spcPct val="0"/>
              </a:spcBef>
              <a:spcAft>
                <a:spcPct val="0"/>
              </a:spcAft>
            </a:pPr>
            <a:r>
              <a:rPr lang="zh-CN" altLang="en-US" sz="1600" b="1">
                <a:sym typeface="+mn-ea"/>
              </a:rPr>
              <a:t>2、软件选股</a:t>
            </a:r>
            <a:endParaRPr lang="zh-CN" altLang="en-US" sz="1600" b="1">
              <a:sym typeface="+mn-ea"/>
            </a:endParaRPr>
          </a:p>
          <a:p>
            <a:pPr>
              <a:lnSpc>
                <a:spcPct val="150000"/>
              </a:lnSpc>
              <a:spcBef>
                <a:spcPct val="0"/>
              </a:spcBef>
              <a:spcAft>
                <a:spcPct val="0"/>
              </a:spcAft>
            </a:pPr>
            <a:r>
              <a:rPr lang="zh-CN" altLang="en-US" sz="1600">
                <a:sym typeface="+mn-ea"/>
              </a:rPr>
              <a:t>⑤风口爆量回档（暴涨+快速回调+再度暴涨）</a:t>
            </a:r>
            <a:endParaRPr lang="zh-CN" altLang="en-US" sz="1600">
              <a:sym typeface="+mn-ea"/>
            </a:endParaRPr>
          </a:p>
          <a:p>
            <a:pPr>
              <a:lnSpc>
                <a:spcPct val="150000"/>
              </a:lnSpc>
              <a:spcBef>
                <a:spcPct val="0"/>
              </a:spcBef>
              <a:spcAft>
                <a:spcPct val="0"/>
              </a:spcAft>
            </a:pPr>
            <a:r>
              <a:rPr lang="zh-CN" altLang="en-US" sz="1600">
                <a:sym typeface="+mn-ea"/>
              </a:rPr>
              <a:t>⑥分时异动跟庄（分时大单抢筹风口标的）</a:t>
            </a:r>
            <a:endParaRPr lang="zh-CN" altLang="en-US" sz="1600">
              <a:sym typeface="+mn-ea"/>
            </a:endParaRPr>
          </a:p>
          <a:p>
            <a:pPr>
              <a:lnSpc>
                <a:spcPct val="150000"/>
              </a:lnSpc>
              <a:spcBef>
                <a:spcPct val="0"/>
              </a:spcBef>
              <a:spcAft>
                <a:spcPct val="0"/>
              </a:spcAft>
            </a:pPr>
            <a:r>
              <a:rPr lang="zh-CN" altLang="en-US" sz="1600">
                <a:sym typeface="+mn-ea"/>
              </a:rPr>
              <a:t>⑦换手率选股</a:t>
            </a:r>
            <a:r>
              <a:rPr lang="en-US" altLang="zh-CN" sz="1600">
                <a:sym typeface="+mn-ea"/>
              </a:rPr>
              <a:t> </a:t>
            </a:r>
            <a:r>
              <a:rPr lang="zh-CN" altLang="en-US" sz="1600">
                <a:sym typeface="+mn-ea"/>
              </a:rPr>
              <a:t>（根据大盘量能优选活跃标的）</a:t>
            </a:r>
            <a:endParaRPr lang="zh-CN" altLang="en-US" sz="1600">
              <a:solidFill>
                <a:srgbClr val="444444"/>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385.6,&quot;left&quot;:356.35,&quot;top&quot;:112.45,&quot;width&quot;:518.25}"/>
</p:tagLst>
</file>

<file path=ppt/tags/tag1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4*l_h_f*1_3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UNIT_TEXT_TYPE" val="1"/>
  <p:tag name="KSO_WM_DIAGRAM_USE_COLOR_VALUE" val="{&quot;color_scheme&quot;:1,&quot;color_type&quot;:1,&quot;theme_color_indexes&quot;:[]}"/>
</p:tagLst>
</file>

<file path=ppt/tags/tag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4*l_h_f*1_2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UNIT_TEXT_TYPE" val="1"/>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7_4*l_h_i*1_2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7_4*l_h_i*1_3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4*l_h_f*1_3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UNIT_TEXT_TYPE" val="1"/>
  <p:tag name="KSO_WM_DIAGRAM_USE_COLOR_VALUE" val="{&quot;color_scheme&quot;:1,&quot;color_type&quot;:1,&quot;theme_color_indexes&quot;:[]}"/>
</p:tagLst>
</file>

<file path=ppt/tags/tag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4*l_h_f*1_2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UNIT_TEXT_TYPE" val="1"/>
  <p:tag name="KSO_WM_DIAGRAM_USE_COLOR_VALUE" val="{&quot;color_scheme&quot;:1,&quot;color_type&quot;:1,&quot;theme_color_indexes&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7_4*l_h_i*1_2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7_4*l_h_i*1_3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7_4*l_h_f*1_3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UNIT_TEXT_TYPE" val="1"/>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7_4*l_h_i*1_3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xml><?xml version="1.0" encoding="utf-8"?>
<p:tagLst xmlns:p="http://schemas.openxmlformats.org/presentationml/2006/main">
  <p:tag name="KSO_WM_DIAGRAM_VIRTUALLY_FRAME" val="{&quot;height&quot;:385.6,&quot;left&quot;:356.35,&quot;top&quot;:112.45,&quot;width&quot;:518.25}"/>
</p:tagLst>
</file>

<file path=ppt/tags/tag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8_3*l_h_f*1_3_1"/>
  <p:tag name="KSO_WM_TEMPLATE_CATEGORY" val="diagram"/>
  <p:tag name="KSO_WM_TEMPLATE_INDEX" val="202317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267578125,&quot;left&quot;:54.85703503706327,&quot;top&quot;:75.9018082746370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UNIT_TEXT_TYPE" val="1"/>
</p:tagLst>
</file>

<file path=ppt/tags/tag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4*l_h_f*1_1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UNIT_TEXT_TYPE" val="1"/>
  <p:tag name="KSO_WM_DIAGRAM_USE_COLOR_VALUE" val="{&quot;color_scheme&quot;:1,&quot;color_type&quot;:1,&quot;theme_color_indexes&quo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7_4*l_h_i*1_1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3,&quot;left&quot;:47.67503937007878,&quot;top&quot;:89.50318872166432,&quot;width&quot;:862.58583682563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7_4*l_h_f*1_4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UNIT_TEXT_TYPE" val="1"/>
  <p:tag name="KSO_WM_DIAGRAM_USE_COLOR_VALUE" val="{&quot;color_scheme&quot;:1,&quot;color_type&quot;:1,&quot;theme_color_indexes&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07_4*l_h_i*1_4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3,&quot;left&quot;:47.67503937007878,&quot;top&quot;:89.50318872166432,&quot;width&quot;:862.585836825633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07_4*l_h_f*1_5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4,&quot;left&quot;:49.80199782003565,&quot;top&quot;:89.47704698938087,&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quot;colorType&quot;:1,&quot;foreColorIndex&quot;:5,&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5"/>
  <p:tag name="KSO_WM_UNIT_TEXT_TYPE" val="1"/>
  <p:tag name="KSO_WM_DIAGRAM_USE_COLOR_VALUE" val="{&quot;color_scheme&quot;:1,&quot;color_type&quot;:1,&quot;theme_color_indexes&quo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1307_4*l_h_i*1_5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3,&quot;left&quot;:47.67503937007878,&quot;top&quot;:89.50318872166432,&quot;width&quot;:862.58583682563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7_3*l_h_f*1_4_1"/>
  <p:tag name="KSO_WM_TEMPLATE_CATEGORY" val="diagram"/>
  <p:tag name="KSO_WM_TEMPLATE_INDEX" val="20231307"/>
  <p:tag name="KSO_WM_UNIT_LAYERLEVEL" val="1_1_1"/>
  <p:tag name="KSO_WM_TAG_VERSION" val="3.0"/>
  <p:tag name="KSO_WM_DIAGRAM_VERSION" val="3"/>
  <p:tag name="KSO_WM_DIAGRAM_COLOR_TEXT_CAN_REMOVE" val="n"/>
  <p:tag name="KSO_WM_UNIT_VALUE" val="90"/>
  <p:tag name="KSO_WM_DIAGRAM_MAX_ITEMCNT" val="6"/>
  <p:tag name="KSO_WM_DIAGRAM_MIN_ITEMCNT" val="2"/>
  <p:tag name="KSO_WM_DIAGRAM_VIRTUALLY_FRAME" val="{&quot;height&quot;:361.1016540527343,&quot;left&quot;:49.800304906649856,&quot;top&quot;:89.50318872166432,&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UNIT_TEXT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07_3*l_h_i*1_4_1"/>
  <p:tag name="KSO_WM_TEMPLATE_CATEGORY" val="diagram"/>
  <p:tag name="KSO_WM_TEMPLATE_INDEX" val="20231307"/>
  <p:tag name="KSO_WM_UNIT_LAYERLEVEL" val="1_1_1"/>
  <p:tag name="KSO_WM_TAG_VERSION" val="3.0"/>
  <p:tag name="KSO_WM_DIAGRAM_VERSION" val="3"/>
  <p:tag name="KSO_WM_DIAGRAM_COLOR_TEXT_CAN_REMOVE" val="n"/>
  <p:tag name="KSO_WM_BEAUTIFY_FLAG" val="#wm#"/>
  <p:tag name="KSO_WM_DIAGRAM_MAX_ITEMCNT" val="6"/>
  <p:tag name="KSO_WM_DIAGRAM_MIN_ITEMCNT" val="2"/>
  <p:tag name="KSO_WM_DIAGRAM_VIRTUALLY_FRAME" val="{&quot;height&quot;:361.1016540527343,&quot;left&quot;:47.67503937007878,&quot;top&quot;:89.50318872166432,&quot;width&quot;:862.585836825633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6"/>
  <p:tag name="KSO_WM_UNIT_FILL_FORE_SCHEMECOLOR_INDEX_BRIGHTNESS" val="0"/>
  <p:tag name="KSO_WM_UNIT_TEXT_FILL_FORE_SCHEMECOLOR_INDEX" val="1"/>
  <p:tag name="KSO_WM_UNIT_TEXT_FILL_TYPE" val="1"/>
</p:tagLst>
</file>

<file path=ppt/tags/tag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8_3*l_h_f*1_4_1"/>
  <p:tag name="KSO_WM_TEMPLATE_CATEGORY" val="diagram"/>
  <p:tag name="KSO_WM_TEMPLATE_INDEX" val="2023178"/>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267578125,&quot;left&quot;:54.85703503706327,&quot;top&quot;:75.9018082746370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 name="KSO_WM_UNIT_TEXT_TYPE" val="1"/>
</p:tagLst>
</file>

<file path=ppt/tags/tag3.xml><?xml version="1.0" encoding="utf-8"?>
<p:tagLst xmlns:p="http://schemas.openxmlformats.org/presentationml/2006/main">
  <p:tag name="KSO_WM_DIAGRAM_VIRTUALLY_FRAME" val="{&quot;height&quot;:385.6,&quot;left&quot;:356.35,&quot;top&quot;:112.45,&quot;width&quot;:518.25}"/>
</p:tagLst>
</file>

<file path=ppt/tags/tag3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7_3*l_h_f*1_4_1"/>
  <p:tag name="KSO_WM_TEMPLATE_CATEGORY" val="diagram"/>
  <p:tag name="KSO_WM_TEMPLATE_INDEX" val="20231307"/>
  <p:tag name="KSO_WM_UNIT_LAYERLEVEL" val="1_1_1"/>
  <p:tag name="KSO_WM_TAG_VERSION" val="3.0"/>
  <p:tag name="KSO_WM_DIAGRAM_VERSION" val="3"/>
  <p:tag name="KSO_WM_DIAGRAM_COLOR_TEXT_CAN_REMOVE" val="n"/>
  <p:tag name="KSO_WM_UNIT_VALUE" val="90"/>
  <p:tag name="KSO_WM_DIAGRAM_MAX_ITEMCNT" val="6"/>
  <p:tag name="KSO_WM_DIAGRAM_MIN_ITEMCNT" val="2"/>
  <p:tag name="KSO_WM_DIAGRAM_VIRTUALLY_FRAME" val="{&quot;height&quot;:361.1016540527343,&quot;left&quot;:49.800304906649856,&quot;top&quot;:89.50318872166432,&quot;width&quot;:860.46057128906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brightness&quot;:0,&quot;colorType&quot;:1,&quot;foreColorIndex&quot;:6,&quot;transparency&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DIAGRAM_COLOR_TRICK" val="2"/>
  <p:tag name="KSO_WM_UNIT_FILL_FORE_SCHEMECOLOR_INDEX" val="14"/>
  <p:tag name="KSO_WM_UNIT_FILL_FORE_SCHEMECOLOR_INDEX_BRIGHTNESS" val="0"/>
  <p:tag name="KSO_WM_UNIT_TEXT_FILL_TYPE" val="1"/>
  <p:tag name="KSO_WM_UNIT_PRESET_TEXT" val="单击此处输入你的正文，文字是您思想的提炼，为了最终演示发布的良好效果。"/>
  <p:tag name="KSO_WM_UNIT_LINE_FORE_SCHEMECOLOR_INDEX" val="6"/>
  <p:tag name="KSO_WM_UNIT_TEXT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07_3*l_h_i*1_4_1"/>
  <p:tag name="KSO_WM_TEMPLATE_CATEGORY" val="diagram"/>
  <p:tag name="KSO_WM_TEMPLATE_INDEX" val="20231307"/>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61.1016540527343,&quot;left&quot;:47.67503937007878,&quot;top&quot;:89.50318872166432,&quot;width&quot;:862.585836825633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6"/>
  <p:tag name="KSO_WM_UNIT_FILL_FORE_SCHEMECOLOR_INDEX_BRIGHTNESS" val="0"/>
  <p:tag name="KSO_WM_UNIT_TEXT_FILL_FORE_SCHEMECOLOR_INDEX" val="1"/>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1*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1799_1*l_h_i*1_1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solid&quot;:{&quot;brightness&quot;:0,&quot;colorType&quot;:2,&quot;rgb&quot;:&quot;#ffffff&quot;,&quot;transparency&quot;:0},&quot;type&quot;:1},&quot;glow&quot;:{&quot;colorType&quot;:0},&quot;line&quot;:{&quot;solidLine&quot;:{&quot;brightness&quot;:0,&quot;colorType&quot;:2,&quot;rgb&quot;:&quot;#666666&quot;,&quot;transparency&quot;:0.8999999761581421},&quot;type&quot;:1},&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9_1*l_h_f*1_1_1"/>
  <p:tag name="KSO_WM_TEMPLATE_CATEGORY" val="diagram"/>
  <p:tag name="KSO_WM_TEMPLATE_INDEX" val="2023179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515.0749969482422,&quot;left&quot;:46.20003326656315,&quot;top&quot;:86.12503937007872,&quot;width&quot;:870.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单击此处添加文本具体内容。"/>
</p:tagLst>
</file>

<file path=ppt/tags/tag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99_1*l_h_a*1_1_1"/>
  <p:tag name="KSO_WM_TEMPLATE_CATEGORY" val="diagram"/>
  <p:tag name="KSO_WM_TEMPLATE_INDEX" val="2023179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此处添加项标题"/>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1*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1799_1*l_h_i*1_2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solid&quot;:{&quot;brightness&quot;:0,&quot;colorType&quot;:2,&quot;rgb&quot;:&quot;#ffffff&quot;,&quot;transparency&quot;:0},&quot;type&quot;:1},&quot;glow&quot;:{&quot;colorType&quot;:0},&quot;line&quot;:{&quot;solidLine&quot;:{&quot;brightness&quot;:0,&quot;colorType&quot;:2,&quot;rgb&quot;:&quot;#666666&quot;,&quot;transparency&quot;:0.8999999761581421},&quot;type&quot;:1},&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Lst>
</file>

<file path=ppt/tags/tag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99_1*l_h_a*1_2_1"/>
  <p:tag name="KSO_WM_TEMPLATE_CATEGORY" val="diagram"/>
  <p:tag name="KSO_WM_TEMPLATE_INDEX" val="2023179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530.7749969482422,&quot;left&quot;:46.20003326656315,&quot;top&quot;:70.42503937007874,&quot;width&quot;:876.1999667334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此处添加项标题"/>
  <p:tag name="KSO_WM_UNIT_TEXT_FILL_FORE_SCHEMECOLOR_INDEX" val="1"/>
  <p:tag name="KSO_WM_UNIT_TEXT_FILL_TYPE" val="1"/>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99_1*l_h_f*1_2_1"/>
  <p:tag name="KSO_WM_TEMPLATE_CATEGORY" val="diagram"/>
  <p:tag name="KSO_WM_TEMPLATE_INDEX" val="20231799"/>
  <p:tag name="KSO_WM_UNIT_LAYERLEVEL" val="1_1_1"/>
  <p:tag name="KSO_WM_TAG_VERSION" val="3.0"/>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515.0749969482422,&quot;left&quot;:46.20003326656315,&quot;top&quot;:86.12503937007872,&quot;width&quot;:870.17500610351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单击此处添加文本具体内容。"/>
</p:tagLst>
</file>

<file path=ppt/tags/tag4.xml><?xml version="1.0" encoding="utf-8"?>
<p:tagLst xmlns:p="http://schemas.openxmlformats.org/presentationml/2006/main">
  <p:tag name="KSO_WM_DIAGRAM_VIRTUALLY_FRAME" val="{&quot;height&quot;:385.6,&quot;left&quot;:356.35,&quot;top&quot;:112.45,&quot;width&quot;:518.2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commondata" val="eyJoZGlkIjoiYjE3NjA4OTk1MzZjYzBiZTUyMTM1N2VjMzlhMThhMmYifQ=="/>
  <p:tag name="resource_record_key" val="{&quot;29&quot;:[50000189,50000283,50000159,50052696],&quot;65&quot;:[20230314],&quot;70&quot;:[3314064,3312359,3314060,3314143,3314627,3314141,3314044,3314629,3312357,3315785,3312363,3314631,3322035,3324640,3315859,3321987,3314046,3315861]}"/>
</p:tagLst>
</file>

<file path=ppt/tags/tag5.xml><?xml version="1.0" encoding="utf-8"?>
<p:tagLst xmlns:p="http://schemas.openxmlformats.org/presentationml/2006/main">
  <p:tag name="KSO_WM_DIAGRAM_VIRTUALLY_FRAME" val="{&quot;height&quot;:385.6,&quot;left&quot;:356.35,&quot;top&quot;:112.45,&quot;width&quot;:518.25}"/>
</p:tagLst>
</file>

<file path=ppt/tags/tag6.xml><?xml version="1.0" encoding="utf-8"?>
<p:tagLst xmlns:p="http://schemas.openxmlformats.org/presentationml/2006/main">
  <p:tag name="KSO_WM_DIAGRAM_VIRTUALLY_FRAME" val="{&quot;height&quot;:385.6,&quot;left&quot;:356.35,&quot;top&quot;:112.45,&quot;width&quot;:518.25}"/>
</p:tagLst>
</file>

<file path=ppt/tags/tag7.xml><?xml version="1.0" encoding="utf-8"?>
<p:tagLst xmlns:p="http://schemas.openxmlformats.org/presentationml/2006/main">
  <p:tag name="KSO_WM_DIAGRAM_VIRTUALLY_FRAME" val="{&quot;height&quot;:385.6,&quot;left&quot;:356.35,&quot;top&quot;:112.45,&quot;width&quot;:518.25}"/>
</p:tagLst>
</file>

<file path=ppt/tags/tag8.xml><?xml version="1.0" encoding="utf-8"?>
<p:tagLst xmlns:p="http://schemas.openxmlformats.org/presentationml/2006/main">
  <p:tag name="KSO_WM_DIAGRAM_VIRTUALLY_FRAME" val="{&quot;height&quot;:385.6,&quot;left&quot;:356.35,&quot;top&quot;:112.45,&quot;width&quot;:518.25}"/>
</p:tagLst>
</file>

<file path=ppt/tags/tag9.xml><?xml version="1.0" encoding="utf-8"?>
<p:tagLst xmlns:p="http://schemas.openxmlformats.org/presentationml/2006/main">
  <p:tag name="KSO_WM_DIAGRAM_VIRTUALLY_FRAME" val="{&quot;height&quot;:385.6,&quot;left&quot;:356.35,&quot;top&quot;:112.45,&quot;width&quot;:518.2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4022</Words>
  <Application>WPS 演示</Application>
  <PresentationFormat>宽屏</PresentationFormat>
  <Paragraphs>312</Paragraphs>
  <Slides>39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Arial</vt:lpstr>
      <vt:lpstr>宋体</vt:lpstr>
      <vt:lpstr>Wingdings</vt:lpstr>
      <vt:lpstr>思源黑体 Normal</vt:lpstr>
      <vt:lpstr>黑体</vt:lpstr>
      <vt:lpstr>微软雅黑</vt:lpstr>
      <vt:lpstr>思源黑体 CN Heavy</vt:lpstr>
      <vt:lpstr>Calibri</vt:lpstr>
      <vt:lpstr>Arial Unicode MS</vt:lpstr>
      <vt:lpstr>华文细黑</vt:lpstr>
      <vt:lpstr>思源黑体 CN Light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1093</cp:revision>
  <dcterms:created xsi:type="dcterms:W3CDTF">2023-08-09T12:44:00Z</dcterms:created>
  <dcterms:modified xsi:type="dcterms:W3CDTF">2024-11-15T13:38:20Z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2052-12.1.0.18608</vt:lpwstr>
  </property>
</Properties>
</file>