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38" r:id="rId3"/>
    <p:sldId id="1704" r:id="rId4"/>
    <p:sldId id="1698" r:id="rId6"/>
    <p:sldId id="1705" r:id="rId7"/>
    <p:sldId id="1703" r:id="rId8"/>
    <p:sldId id="1706" r:id="rId9"/>
    <p:sldId id="1707" r:id="rId10"/>
    <p:sldId id="1711" r:id="rId11"/>
    <p:sldId id="1713" r:id="rId12"/>
    <p:sldId id="1710" r:id="rId13"/>
    <p:sldId id="1708" r:id="rId14"/>
    <p:sldId id="1709" r:id="rId15"/>
    <p:sldId id="1696" r:id="rId16"/>
    <p:sldId id="171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45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45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7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经传多赢投研总监：杨春虎，投顾执业编号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:A1120619100003;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:A20250618011797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73.xml"/><Relationship Id="rId2" Type="http://schemas.openxmlformats.org/officeDocument/2006/relationships/image" Target="../media/image31.png"/><Relationship Id="rId1" Type="http://schemas.openxmlformats.org/officeDocument/2006/relationships/tags" Target="../tags/tag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4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0.xml"/><Relationship Id="rId4" Type="http://schemas.openxmlformats.org/officeDocument/2006/relationships/image" Target="../media/image22.png"/><Relationship Id="rId3" Type="http://schemas.openxmlformats.org/officeDocument/2006/relationships/image" Target="../media/image20.png"/><Relationship Id="rId2" Type="http://schemas.openxmlformats.org/officeDocument/2006/relationships/tags" Target="../tags/tag49.xml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23.png"/><Relationship Id="rId1" Type="http://schemas.openxmlformats.org/officeDocument/2006/relationships/tags" Target="../tags/tag5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image" Target="../media/image24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66.xml"/><Relationship Id="rId2" Type="http://schemas.openxmlformats.org/officeDocument/2006/relationships/image" Target="../media/image25.png"/><Relationship Id="rId1" Type="http://schemas.openxmlformats.org/officeDocument/2006/relationships/tags" Target="../tags/tag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7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主题产业逻辑总结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经传多赢投研总监／软件产品架构师，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7335" y="1145540"/>
            <a:ext cx="3730625" cy="4674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9060" y="1035050"/>
            <a:ext cx="7915275" cy="4297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868680"/>
            <a:ext cx="6999605" cy="46240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主题的区别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4076" y="5635581"/>
            <a:ext cx="106033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政策，资金，趋势，三合一，才是热点。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三电，三化，</a:t>
            </a:r>
            <a:r>
              <a:rPr lang="zh-CN" b="1" dirty="0" smtClean="0">
                <a:sym typeface="+mn-ea"/>
              </a:rPr>
              <a:t>机器人</a:t>
            </a:r>
            <a:r>
              <a:rPr lang="zh-CN" b="1" dirty="0" smtClean="0">
                <a:sym typeface="+mn-ea"/>
              </a:rPr>
              <a:t>，数据，黄金，创新药，卫星的共同特征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机构</a:t>
            </a:r>
            <a:r>
              <a:rPr lang="zh-CN" b="1" dirty="0" smtClean="0">
                <a:sym typeface="+mn-ea"/>
              </a:rPr>
              <a:t>+</a:t>
            </a:r>
            <a:r>
              <a:rPr lang="zh-CN" b="1" dirty="0" smtClean="0">
                <a:sym typeface="+mn-ea"/>
              </a:rPr>
              <a:t>游资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主升浪和主要方向，月线定方向，周线定趋势，日线定时机</a:t>
            </a:r>
            <a:endParaRPr lang="zh-CN" b="1" dirty="0" smtClean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6405" y="817245"/>
            <a:ext cx="889000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2781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产业主题的核心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产业主题的挖掘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双红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多空多头</a:t>
            </a:r>
            <a:r>
              <a:rPr lang="en-US" altLang="zh-CN" b="1" dirty="0" smtClean="0">
                <a:solidFill>
                  <a:schemeClr val="tx1"/>
                </a:solidFill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</a:rPr>
              <a:t>趋势短期强势，最近炒作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主要炒作，扩张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中线趋势走好个股增加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关注一级主题为主，关注主题核心股为主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次新和新概念，偶尔关注是不是符合宏观，政策，产业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10" y="822960"/>
            <a:ext cx="8907780" cy="48361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_直播带货海报1920_1080_202604290849054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04925" y="592582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直中莫取，曲中求终。实现目标的本质，是能力和心态的匹配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执行力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跟风口，抓主要矛盾，抓主要热点，集中精力，放大结果</a:t>
            </a:r>
            <a:endParaRPr lang="zh-CN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015" y="850265"/>
            <a:ext cx="7006590" cy="5010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965" y="850265"/>
            <a:ext cx="3600450" cy="4972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曲中求，抓主线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主题投资的背景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4925" y="5483225"/>
            <a:ext cx="9798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资金推动论，政策决定资金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宏观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政策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产业合一，催生大主题机会</a:t>
            </a:r>
            <a:endParaRPr lang="zh-CN" altLang="en-US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sym typeface="+mn-ea"/>
              </a:rPr>
              <a:t>人工智能，机器人，芯片，能源资源，卫星等</a:t>
            </a:r>
            <a:endParaRPr lang="en-US" altLang="zh-CN" b="1" dirty="0" smtClean="0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50365"/>
            <a:ext cx="5394960" cy="32505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" y="1650365"/>
            <a:ext cx="5143500" cy="32505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80695" y="880110"/>
            <a:ext cx="11197590" cy="4758055"/>
            <a:chOff x="517" y="1458"/>
            <a:chExt cx="18533" cy="80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7" y="1458"/>
              <a:ext cx="9023" cy="806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38" y="1458"/>
              <a:ext cx="9588" cy="413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40" y="5590"/>
              <a:ext cx="9510" cy="3936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主题投资的阶段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4925" y="57658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第一波快速涨，第二波看核心，第三波看龙头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高度话题，空间明确，持续政策，波段为主</a:t>
            </a:r>
            <a:endParaRPr lang="zh-CN" b="1" dirty="0" smtClean="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38600" y="1238250"/>
            <a:ext cx="8068310" cy="43808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主题投资的识别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5230" y="57658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背景：长期大于短期，新增大于改善，大政策大于小政策，广度大于深度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新事物，大范围，大政策，反复持续炒作</a:t>
            </a:r>
            <a:endParaRPr lang="zh-CN" b="1" dirty="0" smtClean="0"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49860" y="1238250"/>
            <a:ext cx="5145405" cy="4380230"/>
            <a:chOff x="174" y="1528"/>
            <a:chExt cx="9996" cy="76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" y="5224"/>
              <a:ext cx="9996" cy="39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" y="1528"/>
              <a:ext cx="9996" cy="36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主题投资的中期节奏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月线金叉区域，有中期可能，周线金叉区域，趋势继续延续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多空金叉区域，紫色持续，主题中期加速延续，紫色增，短期强，紫色减，短期分化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多空死叉，破辅助线，海洋状态破位，主题中期结束</a:t>
            </a:r>
            <a:endParaRPr lang="zh-CN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6260" y="826770"/>
            <a:ext cx="8740775" cy="4745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主题投资的市场节奏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中线投资的时机，都是跌出来的，热点投资，短线上攻为主，主线投资，中线上攻为主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每一轮都有新主题，科技前沿为主，一轮不超过</a:t>
            </a:r>
            <a:r>
              <a:rPr lang="zh-CN" b="1" dirty="0" smtClean="0">
                <a:sym typeface="+mn-ea"/>
              </a:rPr>
              <a:t>2</a:t>
            </a:r>
            <a:r>
              <a:rPr lang="zh-CN" b="1" dirty="0" smtClean="0">
                <a:sym typeface="+mn-ea"/>
              </a:rPr>
              <a:t>个月，适合中线，顺势而为</a:t>
            </a:r>
            <a:endParaRPr lang="zh-CN" b="1" dirty="0" smtClean="0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84935" y="875542"/>
            <a:ext cx="9419590" cy="4940300"/>
            <a:chOff x="2184" y="1313"/>
            <a:chExt cx="14832" cy="8034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184" y="1313"/>
              <a:ext cx="14832" cy="803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2566" y="405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酿酒</a:t>
              </a:r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4010" y="2911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电池</a:t>
              </a:r>
              <a:endParaRPr lang="zh-CN" altLang="en-US" dirty="0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5744" y="2496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7307" y="316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稀土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8633" y="357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光伏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0261" y="5350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软件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1901" y="4935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3306" y="405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传媒</a:t>
              </a:r>
              <a:endParaRPr lang="zh-CN" altLang="en-US" dirty="0"/>
            </a:p>
          </p:txBody>
        </p:sp>
      </p:grpSp>
    </p:spTree>
    <p:custDataLst>
      <p:tags r:id="rId1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涨停家数，短线节奏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5230" y="58039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中短线上攻持续向上，短线上攻为主，不能向下，向下一致转分歧，防守为主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b="1" dirty="0" smtClean="0">
                <a:sym typeface="+mn-ea"/>
              </a:rPr>
              <a:t>50</a:t>
            </a:r>
            <a:r>
              <a:rPr lang="zh-CN" altLang="en-US" b="1" dirty="0" smtClean="0">
                <a:sym typeface="+mn-ea"/>
              </a:rPr>
              <a:t>家左右情绪冰点，</a:t>
            </a:r>
            <a:r>
              <a:rPr lang="en-US" altLang="zh-CN" b="1" dirty="0" smtClean="0">
                <a:sym typeface="+mn-ea"/>
              </a:rPr>
              <a:t>100</a:t>
            </a:r>
            <a:r>
              <a:rPr lang="zh-CN" altLang="en-US" b="1" dirty="0" smtClean="0">
                <a:sym typeface="+mn-ea"/>
              </a:rPr>
              <a:t>家以上，情绪高潮。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85" y="818515"/>
            <a:ext cx="9180830" cy="4985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_17774489480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889</Words>
  <Application>WPS 演示</Application>
  <PresentationFormat>宽屏</PresentationFormat>
  <Paragraphs>82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1971</cp:revision>
  <dcterms:created xsi:type="dcterms:W3CDTF">2019-06-19T02:08:00Z</dcterms:created>
  <dcterms:modified xsi:type="dcterms:W3CDTF">2026-04-29T07:51:28Z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16294ECA906448A2ACF7535EC2107D17_13</vt:lpwstr>
  </property>
</Properties>
</file>