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938" r:id="rId3"/>
    <p:sldId id="1691" r:id="rId4"/>
    <p:sldId id="1699" r:id="rId6"/>
    <p:sldId id="1701" r:id="rId7"/>
    <p:sldId id="1698" r:id="rId8"/>
    <p:sldId id="1700" r:id="rId9"/>
    <p:sldId id="1703" r:id="rId10"/>
    <p:sldId id="1696" r:id="rId11"/>
    <p:sldId id="1705" r:id="rId12"/>
    <p:sldId id="1704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0" userDrawn="1">
          <p15:clr>
            <a:srgbClr val="A4A3A4"/>
          </p15:clr>
        </p15:guide>
        <p15:guide id="2" pos="3845" userDrawn="1">
          <p15:clr>
            <a:srgbClr val="A4A3A4"/>
          </p15:clr>
        </p15:guide>
        <p15:guide id="3" pos="49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3" name="PP" initials="P" lastIdx="1" clrIdx="2"/>
  <p:cmAuthor id="252404380" name="周伟杰" initials="周" lastIdx="1" clrIdx="3"/>
  <p:cmAuthor id="0" name="Mia Vida Villanueva" initials="MVV" lastIdx="1" clrIdx="0"/>
  <p:cmAuthor id="7" name="1206988966@qq.com" initials="1" lastIdx="1" clrIdx="2"/>
  <p:cmAuthor id="8" name="姜伟光" initials="姜" lastIdx="1" clrIdx="0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60"/>
        <p:guide pos="3845"/>
        <p:guide pos="49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9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tags" Target="../tags/tag15.xml"/><Relationship Id="rId2" Type="http://schemas.openxmlformats.org/officeDocument/2006/relationships/tags" Target="../tags/tag1.xml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4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31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1905" y="1270"/>
            <a:ext cx="12192000" cy="6858000"/>
            <a:chOff x="200" y="200"/>
            <a:chExt cx="19200" cy="10800"/>
          </a:xfrm>
        </p:grpSpPr>
        <p:sp>
          <p:nvSpPr>
            <p:cNvPr id="10" name="标题 1"/>
            <p:cNvSpPr>
              <a:spLocks noGrp="1"/>
            </p:cNvSpPr>
            <p:nvPr userDrawn="1">
              <p:custDataLst>
                <p:tags r:id="rId12"/>
              </p:custDataLst>
            </p:nvPr>
          </p:nvSpPr>
          <p:spPr>
            <a:xfrm>
              <a:off x="2088" y="1640"/>
              <a:ext cx="15432" cy="4048"/>
            </a:xfrm>
            <a:prstGeom prst="rect">
              <a:avLst/>
            </a:prstGeom>
          </p:spPr>
          <p:txBody>
            <a:bodyPr vert="horz" lIns="90000" tIns="46800" rIns="90000" bIns="46800" rtlCol="0" anchor="b" anchorCtr="0">
              <a:normAutofit/>
            </a:bodyPr>
            <a:lstStyle>
              <a:lvl1pPr algn="ctr">
                <a:defRPr sz="6000"/>
              </a:lvl1pPr>
            </a:lstStyle>
            <a:p>
              <a:r>
                <a:rPr lang="zh-CN" altLang="en-US" dirty="0"/>
                <a:t>单击此处编辑标题</a:t>
              </a:r>
              <a:endParaRPr lang="zh-CN" altLang="en-US" dirty="0"/>
            </a:p>
          </p:txBody>
        </p:sp>
        <p:sp>
          <p:nvSpPr>
            <p:cNvPr id="11" name="副标题 2"/>
            <p:cNvSpPr>
              <a:spLocks noGrp="1"/>
            </p:cNvSpPr>
            <p:nvPr userDrawn="1">
              <p:custDataLst>
                <p:tags r:id="rId13"/>
              </p:custDataLst>
            </p:nvPr>
          </p:nvSpPr>
          <p:spPr>
            <a:xfrm>
              <a:off x="2088" y="5807"/>
              <a:ext cx="15432" cy="2319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0" indent="0" algn="ctr">
                <a:lnSpc>
                  <a:spcPct val="110000"/>
                </a:lnSpc>
                <a:buNone/>
                <a:defRPr sz="2400" spc="200">
                  <a:uFillTx/>
                </a:defRPr>
              </a:lvl1pPr>
              <a:lvl2pPr marL="457200" indent="0" algn="ctr">
                <a:buNone/>
                <a:defRPr sz="2000"/>
              </a:lvl2pPr>
              <a:lvl3pPr marL="914400" indent="0" algn="ctr">
                <a:buNone/>
                <a:defRPr sz="1800"/>
              </a:lvl3pPr>
              <a:lvl4pPr marL="1371600" indent="0" algn="ctr">
                <a:buNone/>
                <a:defRPr sz="1600"/>
              </a:lvl4pPr>
              <a:lvl5pPr marL="1828800" indent="0" algn="ctr">
                <a:buNone/>
                <a:defRPr sz="1600"/>
              </a:lvl5pPr>
              <a:lvl6pPr marL="2286000" indent="0" algn="ctr">
                <a:buNone/>
                <a:defRPr sz="1600"/>
              </a:lvl6pPr>
              <a:lvl7pPr marL="2743200" indent="0" algn="ctr">
                <a:buNone/>
                <a:defRPr sz="1600"/>
              </a:lvl7pPr>
              <a:lvl8pPr marL="3200400" indent="0" algn="ctr">
                <a:buNone/>
                <a:defRPr sz="1600"/>
              </a:lvl8pPr>
              <a:lvl9pPr marL="3657600" indent="0" algn="ctr">
                <a:buNone/>
                <a:defRPr sz="1600"/>
              </a:lvl9pPr>
            </a:lstStyle>
            <a:p>
              <a:r>
                <a:rPr lang="zh-CN" altLang="en-US" dirty="0"/>
                <a:t>单击此处编辑副标题</a:t>
              </a:r>
              <a:endParaRPr lang="zh-CN" altLang="en-US" dirty="0"/>
            </a:p>
          </p:txBody>
        </p:sp>
        <p:sp>
          <p:nvSpPr>
            <p:cNvPr id="12" name="日期占位符 15"/>
            <p:cNvSpPr>
              <a:spLocks noGrp="1"/>
            </p:cNvSpPr>
            <p:nvPr userDrawn="1">
              <p:custDataLst>
                <p:tags r:id="rId14"/>
              </p:custDataLst>
            </p:nvPr>
          </p:nvSpPr>
          <p:spPr>
            <a:xfrm>
              <a:off x="1164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760FBDFE-C587-4B4C-A407-44438C67B59E}" type="datetimeFigureOut">
                <a:rPr lang="zh-CN" altLang="en-US" smtClean="0"/>
              </a:fld>
              <a:endParaRPr lang="zh-CN" altLang="en-US"/>
            </a:p>
          </p:txBody>
        </p:sp>
        <p:sp>
          <p:nvSpPr>
            <p:cNvPr id="14" name="灯片编号占位符 17"/>
            <p:cNvSpPr>
              <a:spLocks noGrp="1"/>
            </p:cNvSpPr>
            <p:nvPr userDrawn="1">
              <p:custDataLst>
                <p:tags r:id="rId15"/>
              </p:custDataLst>
            </p:nvPr>
          </p:nvSpPr>
          <p:spPr>
            <a:xfrm>
              <a:off x="14180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r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9AE70B2-8BF9-45C0-BB95-33D1B9D3A854}" type="slidenum">
                <a:rPr lang="zh-CN" altLang="en-US" smtClean="0"/>
              </a:fld>
              <a:endParaRPr lang="zh-CN" altLang="en-US" dirty="0"/>
            </a:p>
          </p:txBody>
        </p:sp>
        <p:pic>
          <p:nvPicPr>
            <p:cNvPr id="15" name="图片 14" descr="PPT封面"/>
            <p:cNvPicPr>
              <a:picLocks noChangeAspect="1"/>
            </p:cNvPicPr>
            <p:nvPr userDrawn="1">
              <p:custDataLst>
                <p:tags r:id="rId1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00" y="200"/>
              <a:ext cx="19200" cy="10800"/>
            </a:xfrm>
            <a:prstGeom prst="rect">
              <a:avLst/>
            </a:prstGeom>
          </p:spPr>
        </p:pic>
        <p:pic>
          <p:nvPicPr>
            <p:cNvPr id="19" name="图片 18" descr="经传logo白色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90" y="656"/>
              <a:ext cx="2831" cy="639"/>
            </a:xfrm>
            <a:prstGeom prst="rect">
              <a:avLst/>
            </a:prstGeom>
          </p:spPr>
        </p:pic>
        <p:pic>
          <p:nvPicPr>
            <p:cNvPr id="20" name="图片 19" descr="龙头"/>
            <p:cNvPicPr>
              <a:picLocks noChangeAspect="1"/>
            </p:cNvPicPr>
            <p:nvPr userDrawn="1">
              <p:custDataLst>
                <p:tags r:id="rId1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6106" y="570"/>
              <a:ext cx="2775" cy="52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19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722" y="7399"/>
              <a:ext cx="9813" cy="72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 userDrawn="1">
              <p:custDataLst>
                <p:tags r:id="rId20"/>
              </p:custDataLst>
            </p:nvPr>
          </p:nvSpPr>
          <p:spPr>
            <a:xfrm>
              <a:off x="4489" y="7352"/>
              <a:ext cx="1070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1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30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  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每周日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周四晚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20:15</a:t>
              </a:r>
              <a:endPara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35" y="6465570"/>
            <a:ext cx="12191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经传多赢投研总监：杨春虎，投顾执业编号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:A1120619100003;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:A20250618011797 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 -总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3.xml"/><Relationship Id="rId4" Type="http://schemas.openxmlformats.org/officeDocument/2006/relationships/image" Target="../media/image13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image" Target="../media/image16.png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9.xml"/><Relationship Id="rId2" Type="http://schemas.openxmlformats.org/officeDocument/2006/relationships/image" Target="../media/image17.png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1.xml"/><Relationship Id="rId2" Type="http://schemas.openxmlformats.org/officeDocument/2006/relationships/image" Target="../media/image18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image" Target="../media/image16.png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5.xml"/><Relationship Id="rId2" Type="http://schemas.openxmlformats.org/officeDocument/2006/relationships/image" Target="../media/image19.png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6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7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6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075" y="1480820"/>
            <a:ext cx="8933815" cy="1203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主题投资的中线逻辑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9995" y="3943985"/>
            <a:ext cx="4178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:A1120619100003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:A20250618011797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646684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经传多赢投研总监／软件产品架构师，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7335" y="1145540"/>
            <a:ext cx="3730625" cy="46742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4076" y="5635581"/>
            <a:ext cx="1060331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政策，资金，趋势，三合一，才是热点。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三电，三化，</a:t>
            </a:r>
            <a:r>
              <a:rPr lang="zh-CN" b="1" dirty="0" smtClean="0">
                <a:sym typeface="+mn-ea"/>
              </a:rPr>
              <a:t>机器人</a:t>
            </a:r>
            <a:r>
              <a:rPr lang="zh-CN" b="1" dirty="0" smtClean="0">
                <a:sym typeface="+mn-ea"/>
              </a:rPr>
              <a:t>，数据，黄金，创新药，卫星的共同特征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机构</a:t>
            </a:r>
            <a:r>
              <a:rPr lang="zh-CN" b="1" dirty="0" smtClean="0">
                <a:sym typeface="+mn-ea"/>
              </a:rPr>
              <a:t>+</a:t>
            </a:r>
            <a:r>
              <a:rPr lang="zh-CN" b="1" dirty="0" smtClean="0">
                <a:sym typeface="+mn-ea"/>
              </a:rPr>
              <a:t>游资</a:t>
            </a:r>
            <a:r>
              <a:rPr lang="zh-CN" b="1" dirty="0" smtClean="0">
                <a:sym typeface="+mn-ea"/>
              </a:rPr>
              <a:t>=</a:t>
            </a:r>
            <a:r>
              <a:rPr lang="zh-CN" b="1" dirty="0" smtClean="0">
                <a:sym typeface="+mn-ea"/>
              </a:rPr>
              <a:t>主升浪和主要方向，月线定方向，周线定趋势，日线定时机</a:t>
            </a:r>
            <a:endParaRPr lang="zh-CN" b="1" dirty="0" smtClean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16405" y="817245"/>
            <a:ext cx="8890000" cy="4827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35" y="1527810"/>
            <a:ext cx="3801745" cy="3090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产业主题的核心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产业主题的挖掘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双红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多空多头</a:t>
            </a:r>
            <a:r>
              <a:rPr lang="en-US" altLang="zh-CN" b="1" dirty="0" smtClean="0">
                <a:solidFill>
                  <a:schemeClr val="tx1"/>
                </a:solidFill>
              </a:rPr>
              <a:t>+</a:t>
            </a:r>
            <a:r>
              <a:rPr lang="zh-CN" altLang="en-US" b="1" dirty="0" smtClean="0">
                <a:solidFill>
                  <a:schemeClr val="tx1"/>
                </a:solidFill>
              </a:rPr>
              <a:t>趋势短期强势，最近炒作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主要炒作，扩张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中线趋势走好个股增加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关注一级主题为主，关注主题核心股为主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次新和新概念，偶尔关注是不是符合宏观，政策，产业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25930" y="842010"/>
            <a:ext cx="8740140" cy="4745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产业主题的新旧之分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宏观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政策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产业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事件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关注产业中，符合控盘突破模式的机会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跟随趋势，静待花开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29105" y="822960"/>
            <a:ext cx="8922385" cy="4845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最新，最快，最热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4925" y="5483225"/>
            <a:ext cx="9798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热点纵览，快速发现主题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筛选持续炒作主题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双红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星星</a:t>
            </a:r>
            <a:r>
              <a:rPr lang="en-US" altLang="zh-CN" b="1" dirty="0" smtClean="0">
                <a:sym typeface="+mn-ea"/>
              </a:rPr>
              <a:t>=</a:t>
            </a:r>
            <a:r>
              <a:rPr lang="zh-CN" altLang="en-US" b="1" dirty="0" smtClean="0">
                <a:sym typeface="+mn-ea"/>
              </a:rPr>
              <a:t>趋势启动，主要炒作，关注个股或</a:t>
            </a:r>
            <a:r>
              <a:rPr lang="en-US" altLang="zh-CN" b="1" dirty="0" smtClean="0">
                <a:sym typeface="+mn-ea"/>
              </a:rPr>
              <a:t>ETF</a:t>
            </a:r>
            <a:r>
              <a:rPr lang="zh-CN" altLang="en-US" b="1" dirty="0" smtClean="0">
                <a:sym typeface="+mn-ea"/>
              </a:rPr>
              <a:t>机会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36115" y="848360"/>
            <a:ext cx="8535670" cy="46348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最新，最快，最热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5260" y="5567680"/>
            <a:ext cx="9300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政策主题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事件主题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产业主题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趋势红，多空红，近期炒作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主要核心主题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关注核心主题，趋势转折的机会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25930" y="842010"/>
            <a:ext cx="8740140" cy="4745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最新，最快，最热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5230" y="5803900"/>
            <a:ext cx="9798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双红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最近炒作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当日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趋势金叉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多次炒作</a:t>
            </a:r>
            <a:endParaRPr lang="zh-CN" altLang="en-US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dirty="0" smtClean="0">
                <a:sym typeface="+mn-ea"/>
              </a:rPr>
              <a:t>关注炒作多次，扩张主题内个股的机会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0190" y="825500"/>
            <a:ext cx="9168765" cy="4978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10800,&quot;width&quot;:19200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ODkyZjYyMmI5MzU5YjIyMzEwMjc4NWEyNTE0ZDZmMWI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WPS 演示</Application>
  <PresentationFormat>宽屏</PresentationFormat>
  <Paragraphs>46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KSOFDDF4E7ED</vt:lpstr>
      <vt:lpstr>Segoe Print</vt:lpstr>
      <vt:lpstr>KSOF618801C0</vt:lpstr>
      <vt:lpstr>Arial Unicode MS</vt:lpstr>
      <vt:lpstr>Calibri</vt:lpstr>
      <vt:lpstr>KSOF954951BB</vt:lpstr>
      <vt:lpstr>KSOFD72470BC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1969</cp:revision>
  <dcterms:created xsi:type="dcterms:W3CDTF">2019-06-19T02:08:00Z</dcterms:created>
  <dcterms:modified xsi:type="dcterms:W3CDTF">2026-06-17T07:49:24Z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DC52E5BAA68F447DB761415EDC442434_13</vt:lpwstr>
  </property>
</Properties>
</file>