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938" r:id="rId3"/>
    <p:sldId id="1691" r:id="rId4"/>
    <p:sldId id="1699" r:id="rId6"/>
    <p:sldId id="1698" r:id="rId7"/>
    <p:sldId id="1700" r:id="rId8"/>
    <p:sldId id="1696" r:id="rId9"/>
    <p:sldId id="1701" r:id="rId10"/>
    <p:sldId id="1702" r:id="rId11"/>
  </p:sldIdLst>
  <p:sldSz cx="12192000" cy="6858000"/>
  <p:notesSz cx="6858000" cy="9144000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60" userDrawn="1">
          <p15:clr>
            <a:srgbClr val="A4A3A4"/>
          </p15:clr>
        </p15:guide>
        <p15:guide id="2" pos="3845" userDrawn="1">
          <p15:clr>
            <a:srgbClr val="A4A3A4"/>
          </p15:clr>
        </p15:guide>
        <p15:guide id="3" pos="492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2" clrIdx="1"/>
  <p:cmAuthor id="3" name="PP" initials="P" lastIdx="1" clrIdx="2"/>
  <p:cmAuthor id="252404380" name="周伟杰" initials="周" lastIdx="1" clrIdx="3"/>
  <p:cmAuthor id="0" name="Mia Vida Villanueva" initials="MVV" lastIdx="1" clrIdx="0"/>
  <p:cmAuthor id="7" name="1206988966@qq.com" initials="1" lastIdx="1" clrIdx="2"/>
  <p:cmAuthor id="8" name="姜伟光" initials="姜" lastIdx="1" clrIdx="0"/>
  <p:cmAuthor id="6" name="ming qiu" initials="m" lastIdx="17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4500"/>
    <a:srgbClr val="FFBF75"/>
    <a:srgbClr val="FFD483"/>
    <a:srgbClr val="FFEFCE"/>
    <a:srgbClr val="FFD585"/>
    <a:srgbClr val="FFEFCF"/>
    <a:srgbClr val="FFEFCD"/>
    <a:srgbClr val="FFD983"/>
    <a:srgbClr val="EFDDFF"/>
    <a:srgbClr val="C166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9901" autoAdjust="0"/>
    <p:restoredTop sz="99761" autoAdjust="0"/>
  </p:normalViewPr>
  <p:slideViewPr>
    <p:cSldViewPr snapToGrid="0" showGuides="1">
      <p:cViewPr varScale="1">
        <p:scale>
          <a:sx n="111" d="100"/>
          <a:sy n="111" d="100"/>
        </p:scale>
        <p:origin x="882" y="102"/>
      </p:cViewPr>
      <p:guideLst>
        <p:guide orient="horz" pos="2360"/>
        <p:guide pos="3845"/>
        <p:guide pos="492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gs" Target="tags/tag55.xml"/><Relationship Id="rId15" Type="http://schemas.openxmlformats.org/officeDocument/2006/relationships/commentAuthors" Target="commentAuthors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image" Target="../media/image1.png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0" Type="http://schemas.openxmlformats.org/officeDocument/2006/relationships/tags" Target="../tags/tag15.xml"/><Relationship Id="rId2" Type="http://schemas.openxmlformats.org/officeDocument/2006/relationships/tags" Target="../tags/tag1.xml"/><Relationship Id="rId19" Type="http://schemas.openxmlformats.org/officeDocument/2006/relationships/tags" Target="../tags/tag14.xml"/><Relationship Id="rId18" Type="http://schemas.openxmlformats.org/officeDocument/2006/relationships/tags" Target="../tags/tag13.xml"/><Relationship Id="rId17" Type="http://schemas.openxmlformats.org/officeDocument/2006/relationships/tags" Target="../tags/tag12.xml"/><Relationship Id="rId16" Type="http://schemas.openxmlformats.org/officeDocument/2006/relationships/tags" Target="../tags/tag11.xml"/><Relationship Id="rId15" Type="http://schemas.openxmlformats.org/officeDocument/2006/relationships/tags" Target="../tags/tag10.xml"/><Relationship Id="rId14" Type="http://schemas.openxmlformats.org/officeDocument/2006/relationships/tags" Target="../tags/tag9.xml"/><Relationship Id="rId13" Type="http://schemas.openxmlformats.org/officeDocument/2006/relationships/tags" Target="../tags/tag8.xml"/><Relationship Id="rId12" Type="http://schemas.openxmlformats.org/officeDocument/2006/relationships/tags" Target="../tags/tag7.xml"/><Relationship Id="rId11" Type="http://schemas.openxmlformats.org/officeDocument/2006/relationships/image" Target="../media/image4.png"/><Relationship Id="rId10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image" Target="../media/image2.png"/><Relationship Id="rId7" Type="http://schemas.openxmlformats.org/officeDocument/2006/relationships/image" Target="../media/image5.png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png"/><Relationship Id="rId8" Type="http://schemas.openxmlformats.org/officeDocument/2006/relationships/image" Target="../media/image2.png"/><Relationship Id="rId7" Type="http://schemas.openxmlformats.org/officeDocument/2006/relationships/image" Target="../media/image7.png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tags" Target="../tags/tag31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1" Type="http://schemas.openxmlformats.org/officeDocument/2006/relationships/image" Target="../media/image3.png"/><Relationship Id="rId10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7" Type="http://schemas.openxmlformats.org/officeDocument/2006/relationships/image" Target="../media/image2.png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4" name="图片 3" descr="PPT封面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经传logo白色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74650" y="289560"/>
            <a:ext cx="1797685" cy="405765"/>
          </a:xfrm>
          <a:prstGeom prst="rect">
            <a:avLst/>
          </a:prstGeom>
        </p:spPr>
      </p:pic>
      <p:pic>
        <p:nvPicPr>
          <p:cNvPr id="5" name="图片 4" descr="龙头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2871470" y="4571365"/>
            <a:ext cx="6231255" cy="46164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2723515" y="4541520"/>
            <a:ext cx="67983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5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月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4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日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-5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月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31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日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每周日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-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周四晚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20:15</a:t>
            </a:r>
            <a:endParaRPr lang="en-US" altLang="zh-CN" sz="2800">
              <a:solidFill>
                <a:srgbClr val="B34500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</a:endParaRPr>
          </a:p>
        </p:txBody>
      </p:sp>
      <p:grpSp>
        <p:nvGrpSpPr>
          <p:cNvPr id="23" name="组合 22"/>
          <p:cNvGrpSpPr/>
          <p:nvPr userDrawn="1"/>
        </p:nvGrpSpPr>
        <p:grpSpPr>
          <a:xfrm>
            <a:off x="1905" y="1270"/>
            <a:ext cx="12192000" cy="6858000"/>
            <a:chOff x="200" y="200"/>
            <a:chExt cx="19200" cy="10800"/>
          </a:xfrm>
        </p:grpSpPr>
        <p:sp>
          <p:nvSpPr>
            <p:cNvPr id="10" name="标题 1"/>
            <p:cNvSpPr>
              <a:spLocks noGrp="1"/>
            </p:cNvSpPr>
            <p:nvPr userDrawn="1">
              <p:custDataLst>
                <p:tags r:id="rId12"/>
              </p:custDataLst>
            </p:nvPr>
          </p:nvSpPr>
          <p:spPr>
            <a:xfrm>
              <a:off x="2088" y="1640"/>
              <a:ext cx="15432" cy="4048"/>
            </a:xfrm>
            <a:prstGeom prst="rect">
              <a:avLst/>
            </a:prstGeom>
          </p:spPr>
          <p:txBody>
            <a:bodyPr vert="horz" lIns="90000" tIns="46800" rIns="90000" bIns="46800" rtlCol="0" anchor="b" anchorCtr="0">
              <a:normAutofit/>
            </a:bodyPr>
            <a:lstStyle>
              <a:lvl1pPr algn="ctr">
                <a:defRPr sz="6000"/>
              </a:lvl1pPr>
            </a:lstStyle>
            <a:p>
              <a:r>
                <a:rPr lang="zh-CN" altLang="en-US" dirty="0"/>
                <a:t>单击此处编辑标题</a:t>
              </a:r>
              <a:endParaRPr lang="zh-CN" altLang="en-US" dirty="0"/>
            </a:p>
          </p:txBody>
        </p:sp>
        <p:sp>
          <p:nvSpPr>
            <p:cNvPr id="11" name="副标题 2"/>
            <p:cNvSpPr>
              <a:spLocks noGrp="1"/>
            </p:cNvSpPr>
            <p:nvPr userDrawn="1">
              <p:custDataLst>
                <p:tags r:id="rId13"/>
              </p:custDataLst>
            </p:nvPr>
          </p:nvSpPr>
          <p:spPr>
            <a:xfrm>
              <a:off x="2088" y="5807"/>
              <a:ext cx="15432" cy="2319"/>
            </a:xfrm>
            <a:prstGeom prst="rect">
              <a:avLst/>
            </a:prstGeom>
          </p:spPr>
          <p:txBody>
            <a:bodyPr vert="horz" lIns="90000" tIns="46800" rIns="90000" bIns="46800" rtlCol="0">
              <a:normAutofit/>
            </a:bodyPr>
            <a:lstStyle>
              <a:lvl1pPr marL="0" indent="0" algn="ctr">
                <a:lnSpc>
                  <a:spcPct val="110000"/>
                </a:lnSpc>
                <a:buNone/>
                <a:defRPr sz="2400" spc="200">
                  <a:uFillTx/>
                </a:defRPr>
              </a:lvl1pPr>
              <a:lvl2pPr marL="457200" indent="0" algn="ctr">
                <a:buNone/>
                <a:defRPr sz="2000"/>
              </a:lvl2pPr>
              <a:lvl3pPr marL="914400" indent="0" algn="ctr">
                <a:buNone/>
                <a:defRPr sz="1800"/>
              </a:lvl3pPr>
              <a:lvl4pPr marL="1371600" indent="0" algn="ctr">
                <a:buNone/>
                <a:defRPr sz="1600"/>
              </a:lvl4pPr>
              <a:lvl5pPr marL="1828800" indent="0" algn="ctr">
                <a:buNone/>
                <a:defRPr sz="1600"/>
              </a:lvl5pPr>
              <a:lvl6pPr marL="2286000" indent="0" algn="ctr">
                <a:buNone/>
                <a:defRPr sz="1600"/>
              </a:lvl6pPr>
              <a:lvl7pPr marL="2743200" indent="0" algn="ctr">
                <a:buNone/>
                <a:defRPr sz="1600"/>
              </a:lvl7pPr>
              <a:lvl8pPr marL="3200400" indent="0" algn="ctr">
                <a:buNone/>
                <a:defRPr sz="1600"/>
              </a:lvl8pPr>
              <a:lvl9pPr marL="3657600" indent="0" algn="ctr">
                <a:buNone/>
                <a:defRPr sz="1600"/>
              </a:lvl9pPr>
            </a:lstStyle>
            <a:p>
              <a:r>
                <a:rPr lang="zh-CN" altLang="en-US" dirty="0"/>
                <a:t>单击此处编辑副标题</a:t>
              </a:r>
              <a:endParaRPr lang="zh-CN" altLang="en-US" dirty="0"/>
            </a:p>
          </p:txBody>
        </p:sp>
        <p:sp>
          <p:nvSpPr>
            <p:cNvPr id="12" name="日期占位符 15"/>
            <p:cNvSpPr>
              <a:spLocks noGrp="1"/>
            </p:cNvSpPr>
            <p:nvPr userDrawn="1">
              <p:custDataLst>
                <p:tags r:id="rId14"/>
              </p:custDataLst>
            </p:nvPr>
          </p:nvSpPr>
          <p:spPr>
            <a:xfrm>
              <a:off x="1164" y="10144"/>
              <a:ext cx="4252" cy="49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000" kern="1200" baseline="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60FBDFE-C587-4B4C-A407-44438C67B59E}" type="datetimeFigureOut">
                <a:rPr lang="zh-CN" altLang="en-US" smtClean="0"/>
              </a:fld>
              <a:endParaRPr lang="zh-CN" altLang="en-US"/>
            </a:p>
          </p:txBody>
        </p:sp>
        <p:sp>
          <p:nvSpPr>
            <p:cNvPr id="14" name="灯片编号占位符 17"/>
            <p:cNvSpPr>
              <a:spLocks noGrp="1"/>
            </p:cNvSpPr>
            <p:nvPr userDrawn="1">
              <p:custDataLst>
                <p:tags r:id="rId15"/>
              </p:custDataLst>
            </p:nvPr>
          </p:nvSpPr>
          <p:spPr>
            <a:xfrm>
              <a:off x="14180" y="10144"/>
              <a:ext cx="4252" cy="49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r" defTabSz="914400" rtl="0" eaLnBrk="1" latinLnBrk="0" hangingPunct="1">
                <a:defRPr sz="1000" kern="1200" baseline="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49AE70B2-8BF9-45C0-BB95-33D1B9D3A854}" type="slidenum">
                <a:rPr lang="zh-CN" altLang="en-US" smtClean="0"/>
              </a:fld>
              <a:endParaRPr lang="zh-CN" altLang="en-US" dirty="0"/>
            </a:p>
          </p:txBody>
        </p:sp>
        <p:pic>
          <p:nvPicPr>
            <p:cNvPr id="15" name="图片 14" descr="PPT封面"/>
            <p:cNvPicPr>
              <a:picLocks noChangeAspect="1"/>
            </p:cNvPicPr>
            <p:nvPr userDrawn="1">
              <p:custDataLst>
                <p:tags r:id="rId16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200" y="200"/>
              <a:ext cx="19200" cy="10800"/>
            </a:xfrm>
            <a:prstGeom prst="rect">
              <a:avLst/>
            </a:prstGeom>
          </p:spPr>
        </p:pic>
        <p:pic>
          <p:nvPicPr>
            <p:cNvPr id="19" name="图片 18" descr="经传logo白色"/>
            <p:cNvPicPr>
              <a:picLocks noChangeAspect="1"/>
            </p:cNvPicPr>
            <p:nvPr userDrawn="1">
              <p:custDataLst>
                <p:tags r:id="rId17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790" y="656"/>
              <a:ext cx="2831" cy="639"/>
            </a:xfrm>
            <a:prstGeom prst="rect">
              <a:avLst/>
            </a:prstGeom>
          </p:spPr>
        </p:pic>
        <p:pic>
          <p:nvPicPr>
            <p:cNvPr id="20" name="图片 19" descr="龙头"/>
            <p:cNvPicPr>
              <a:picLocks noChangeAspect="1"/>
            </p:cNvPicPr>
            <p:nvPr userDrawn="1">
              <p:custDataLst>
                <p:tags r:id="rId18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6106" y="570"/>
              <a:ext cx="2775" cy="529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 userDrawn="1">
              <p:custDataLst>
                <p:tags r:id="rId19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4722" y="7399"/>
              <a:ext cx="9813" cy="727"/>
            </a:xfrm>
            <a:prstGeom prst="rect">
              <a:avLst/>
            </a:prstGeom>
          </p:spPr>
        </p:pic>
        <p:sp>
          <p:nvSpPr>
            <p:cNvPr id="22" name="文本框 21"/>
            <p:cNvSpPr txBox="1"/>
            <p:nvPr userDrawn="1">
              <p:custDataLst>
                <p:tags r:id="rId20"/>
              </p:custDataLst>
            </p:nvPr>
          </p:nvSpPr>
          <p:spPr>
            <a:xfrm>
              <a:off x="4489" y="7352"/>
              <a:ext cx="1070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4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月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1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日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-4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月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30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日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  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每周日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-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周四晚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20:15</a:t>
              </a:r>
              <a:endPara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目录页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7" name="图片 6" descr="组 214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945495" y="6012180"/>
            <a:ext cx="1246505" cy="2019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标题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8" name="图片 7" descr="龙头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封面 拷贝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3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78180" y="3141345"/>
            <a:ext cx="8807450" cy="2936240"/>
          </a:xfrm>
          <a:prstGeom prst="rect">
            <a:avLst/>
          </a:prstGeom>
        </p:spPr>
      </p:pic>
      <p:pic>
        <p:nvPicPr>
          <p:cNvPr id="11" name="图片 10" descr="经传logo白色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-635" y="800100"/>
            <a:ext cx="12192635" cy="6057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635" y="6465570"/>
            <a:ext cx="1219136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Medium" panose="020B0600000000000000" charset="-122"/>
                <a:sym typeface="+mn-ea"/>
              </a:rPr>
              <a:t>经传多赢投研总监：杨春虎，投顾执业编号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Medium" panose="020B0600000000000000" charset="-122"/>
                <a:sym typeface="+mn-ea"/>
              </a:rPr>
              <a:t>:A1120619100003;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Medium" panose="020B0600000000000000" charset="-122"/>
                <a:sym typeface="+mn-ea"/>
              </a:rPr>
              <a:t>基金从业编号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Medium" panose="020B0600000000000000" charset="-122"/>
                <a:sym typeface="+mn-ea"/>
              </a:rPr>
              <a:t>:A20250618011797  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Medium" panose="020B0600000000000000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000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Medium" panose="020B0600000000000000" charset="-122"/>
              <a:sym typeface="+mn-ea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920x1080 -总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 descr="PPT封面 拷贝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4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687513" y="2974340"/>
            <a:ext cx="8816975" cy="250825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2128520" y="3119120"/>
            <a:ext cx="7934325" cy="205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60000"/>
              </a:lnSpc>
            </a:pPr>
            <a:r>
              <a:rPr lang="zh-CN" altLang="en-US" sz="16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我司所有工作人员均不允许推荐股票、不允许承诺收益、不允许代客理财、不允许合作分成、不允许私下收款，如您发现有任何违规行为，可联系400-9088-988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600">
              <a:solidFill>
                <a:schemeClr val="tx1">
                  <a:lumMod val="50000"/>
                  <a:lumOff val="50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1855788" y="1877060"/>
            <a:ext cx="848042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500" b="1">
                <a:gradFill>
                  <a:gsLst>
                    <a:gs pos="0">
                      <a:srgbClr val="FFEFCF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经传多赢,让投资遇见美好!</a:t>
            </a:r>
            <a:endParaRPr lang="zh-CN" altLang="en-US" sz="5500" b="1">
              <a:gradFill>
                <a:gsLst>
                  <a:gs pos="0">
                    <a:srgbClr val="FFEFCF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tags" Target="../tags/tag40.xml"/><Relationship Id="rId15" Type="http://schemas.openxmlformats.org/officeDocument/2006/relationships/tags" Target="../tags/tag39.xml"/><Relationship Id="rId14" Type="http://schemas.openxmlformats.org/officeDocument/2006/relationships/tags" Target="../tags/tag38.xml"/><Relationship Id="rId13" Type="http://schemas.openxmlformats.org/officeDocument/2006/relationships/tags" Target="../tags/tag37.xml"/><Relationship Id="rId12" Type="http://schemas.openxmlformats.org/officeDocument/2006/relationships/tags" Target="../tags/tag36.xml"/><Relationship Id="rId11" Type="http://schemas.openxmlformats.org/officeDocument/2006/relationships/tags" Target="../tags/tag35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6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43.xml"/><Relationship Id="rId4" Type="http://schemas.openxmlformats.org/officeDocument/2006/relationships/image" Target="../media/image13.png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5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47.xml"/><Relationship Id="rId2" Type="http://schemas.openxmlformats.org/officeDocument/2006/relationships/image" Target="../media/image16.png"/><Relationship Id="rId1" Type="http://schemas.openxmlformats.org/officeDocument/2006/relationships/tags" Target="../tags/tag46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49.xml"/><Relationship Id="rId2" Type="http://schemas.openxmlformats.org/officeDocument/2006/relationships/image" Target="../media/image17.png"/><Relationship Id="rId1" Type="http://schemas.openxmlformats.org/officeDocument/2006/relationships/tags" Target="../tags/tag48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51.xml"/><Relationship Id="rId2" Type="http://schemas.openxmlformats.org/officeDocument/2006/relationships/image" Target="../media/image18.png"/><Relationship Id="rId1" Type="http://schemas.openxmlformats.org/officeDocument/2006/relationships/tags" Target="../tags/tag5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52.xml"/><Relationship Id="rId1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53.xml"/><Relationship Id="rId1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5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977265" y="3206115"/>
            <a:ext cx="404876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9</a:t>
            </a:r>
            <a:r>
              <a:rPr lang="zh-CN" alt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月</a:t>
            </a:r>
            <a:r>
              <a:rPr lang="en-US" altLang="zh-CN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16</a:t>
            </a:r>
            <a:r>
              <a:rPr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日 </a:t>
            </a:r>
            <a:r>
              <a:rPr 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20:15</a:t>
            </a:r>
            <a:endParaRPr lang="zh-CN" altLang="en-US" sz="3000" dirty="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54075" y="1480820"/>
            <a:ext cx="8933815" cy="12039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zh-CN" sz="6000" dirty="0">
                <a:gradFill>
                  <a:gsLst>
                    <a:gs pos="0">
                      <a:srgbClr val="FFEFCE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主题投资的中线逻辑</a:t>
            </a:r>
            <a:endParaRPr lang="zh-CN" altLang="en-US" sz="6000" dirty="0">
              <a:gradFill>
                <a:gsLst>
                  <a:gs pos="0">
                    <a:srgbClr val="FFEFCE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Medium" panose="020B06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54760" y="4012565"/>
            <a:ext cx="13436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杨春虎</a:t>
            </a:r>
            <a:endParaRPr lang="zh-CN" altLang="en-US" sz="260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499995" y="3943985"/>
            <a:ext cx="41789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投顾执业编号</a:t>
            </a:r>
            <a:r>
              <a:rPr lang="en-US" altLang="zh-CN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:A1120619100003</a:t>
            </a:r>
            <a:endParaRPr lang="en-US" altLang="zh-CN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  <a:p>
            <a:r>
              <a:rPr lang="zh-CN" altLang="en-US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基金从业编号</a:t>
            </a:r>
            <a:r>
              <a:rPr lang="en-US" altLang="zh-CN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:A20250618011797</a:t>
            </a:r>
            <a:endParaRPr lang="en-US" altLang="zh-CN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265" y="4033520"/>
            <a:ext cx="314325" cy="61912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254760" y="4544695"/>
            <a:ext cx="6466840" cy="1370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经传多赢投研总监／软件产品架构师，</a:t>
            </a:r>
            <a:r>
              <a:rPr lang="en-US" altLang="zh-CN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 </a:t>
            </a: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北京大学金融系毕业，</a:t>
            </a:r>
            <a:r>
              <a:rPr lang="en-US" altLang="zh-CN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 </a:t>
            </a: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从业十余年，坚持以资金推动论为研究核心，形成了以机构思路选股，游资思路跟踪的稳健投资模型。独创双龙战法，机构分析战法等软件经典战法，深受广大用户的喜爱。</a:t>
            </a: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pic>
        <p:nvPicPr>
          <p:cNvPr id="25" name="图片 24" descr="图层 2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887335" y="1145540"/>
            <a:ext cx="3730625" cy="467423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34076" y="5635581"/>
            <a:ext cx="10603315" cy="860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政策，资金，趋势，三合一，才是热点。</a:t>
            </a:r>
            <a:endParaRPr lang="zh-CN" b="1" dirty="0" smtClean="0"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三电，三化，</a:t>
            </a:r>
            <a:r>
              <a:rPr lang="zh-CN" b="1" dirty="0" smtClean="0">
                <a:sym typeface="+mn-ea"/>
              </a:rPr>
              <a:t>机器人</a:t>
            </a:r>
            <a:r>
              <a:rPr lang="zh-CN" b="1" dirty="0" smtClean="0">
                <a:sym typeface="+mn-ea"/>
              </a:rPr>
              <a:t>，数据，黄金，创新药，卫星的共同特征</a:t>
            </a:r>
            <a:endParaRPr lang="zh-CN" b="1" dirty="0" smtClean="0"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机构</a:t>
            </a:r>
            <a:r>
              <a:rPr lang="zh-CN" b="1" dirty="0" smtClean="0">
                <a:sym typeface="+mn-ea"/>
              </a:rPr>
              <a:t>+</a:t>
            </a:r>
            <a:r>
              <a:rPr lang="zh-CN" b="1" dirty="0" smtClean="0">
                <a:sym typeface="+mn-ea"/>
              </a:rPr>
              <a:t>游资</a:t>
            </a:r>
            <a:r>
              <a:rPr lang="zh-CN" b="1" dirty="0" smtClean="0">
                <a:sym typeface="+mn-ea"/>
              </a:rPr>
              <a:t>=</a:t>
            </a:r>
            <a:r>
              <a:rPr lang="zh-CN" b="1" dirty="0" smtClean="0">
                <a:sym typeface="+mn-ea"/>
              </a:rPr>
              <a:t>主升浪和主要方向，月线定方向，周线定趋势，日线定时机</a:t>
            </a:r>
            <a:endParaRPr lang="zh-CN" b="1" dirty="0" smtClean="0"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716405" y="817245"/>
            <a:ext cx="8890000" cy="482727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1335" y="1527810"/>
            <a:ext cx="3801745" cy="309054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3281363" y="100330"/>
            <a:ext cx="564578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charset="-122"/>
                <a:ea typeface="思源黑体 CN Medium" panose="020B0600000000000000" charset="-122"/>
                <a:cs typeface="思源黑体 CN Normal" panose="020B0400000000000000" charset="-122"/>
                <a:sym typeface="+mn-ea"/>
              </a:rPr>
              <a:t>产业主题的核心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charset="-122"/>
              <a:ea typeface="思源黑体 CN Medium" panose="020B0600000000000000" charset="-122"/>
              <a:cs typeface="思源黑体 CN Normal" panose="020B0400000000000000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3281363" y="54610"/>
            <a:ext cx="564578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charset="-122"/>
                <a:ea typeface="思源黑体 CN Medium" panose="020B0600000000000000" charset="-122"/>
                <a:cs typeface="思源黑体 CN Normal" panose="020B0400000000000000" charset="-122"/>
                <a:sym typeface="+mn-ea"/>
              </a:rPr>
              <a:t>产业主题的挖掘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charset="-122"/>
              <a:ea typeface="思源黑体 CN Medium" panose="020B0600000000000000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111885" y="5607685"/>
            <a:ext cx="998601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 dirty="0" smtClean="0">
                <a:solidFill>
                  <a:schemeClr val="tx1"/>
                </a:solidFill>
              </a:rPr>
              <a:t>双红</a:t>
            </a:r>
            <a:r>
              <a:rPr lang="en-US" altLang="zh-CN" b="1" dirty="0" smtClean="0">
                <a:solidFill>
                  <a:schemeClr val="tx1"/>
                </a:solidFill>
              </a:rPr>
              <a:t>=</a:t>
            </a:r>
            <a:r>
              <a:rPr lang="zh-CN" altLang="en-US" b="1" dirty="0" smtClean="0">
                <a:solidFill>
                  <a:schemeClr val="tx1"/>
                </a:solidFill>
              </a:rPr>
              <a:t>多空多头</a:t>
            </a:r>
            <a:r>
              <a:rPr lang="en-US" altLang="zh-CN" b="1" dirty="0" smtClean="0">
                <a:solidFill>
                  <a:schemeClr val="tx1"/>
                </a:solidFill>
              </a:rPr>
              <a:t>+</a:t>
            </a:r>
            <a:r>
              <a:rPr lang="zh-CN" altLang="en-US" b="1" dirty="0" smtClean="0">
                <a:solidFill>
                  <a:schemeClr val="tx1"/>
                </a:solidFill>
              </a:rPr>
              <a:t>趋势短期强势，最近炒作</a:t>
            </a:r>
            <a:r>
              <a:rPr lang="en-US" altLang="zh-CN" b="1" dirty="0" smtClean="0">
                <a:solidFill>
                  <a:schemeClr val="tx1"/>
                </a:solidFill>
              </a:rPr>
              <a:t>=</a:t>
            </a:r>
            <a:r>
              <a:rPr lang="zh-CN" altLang="en-US" b="1" dirty="0" smtClean="0">
                <a:solidFill>
                  <a:schemeClr val="tx1"/>
                </a:solidFill>
              </a:rPr>
              <a:t>主要炒作，扩张</a:t>
            </a:r>
            <a:r>
              <a:rPr lang="en-US" altLang="zh-CN" b="1" dirty="0" smtClean="0">
                <a:solidFill>
                  <a:schemeClr val="tx1"/>
                </a:solidFill>
              </a:rPr>
              <a:t>=</a:t>
            </a:r>
            <a:r>
              <a:rPr lang="zh-CN" altLang="en-US" b="1" dirty="0" smtClean="0">
                <a:solidFill>
                  <a:schemeClr val="tx1"/>
                </a:solidFill>
              </a:rPr>
              <a:t>中线趋势走好个股增加</a:t>
            </a:r>
            <a:endParaRPr lang="zh-CN" altLang="en-US" b="1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tx1"/>
                </a:solidFill>
              </a:rPr>
              <a:t>关注一级主题为主，关注主题核心股为主</a:t>
            </a:r>
            <a:endParaRPr lang="zh-CN" altLang="en-US" b="1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tx1"/>
                </a:solidFill>
              </a:rPr>
              <a:t>次新和新概念，偶尔关注是不是符合宏观，政策，产业</a:t>
            </a:r>
            <a:endParaRPr lang="zh-CN" altLang="en-US" b="1" dirty="0" smtClean="0">
              <a:solidFill>
                <a:schemeClr val="tx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420" y="822960"/>
            <a:ext cx="8773795" cy="476377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3281363" y="100330"/>
            <a:ext cx="564578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charset="-122"/>
                <a:ea typeface="思源黑体 CN Medium" panose="020B0600000000000000" charset="-122"/>
                <a:cs typeface="思源黑体 CN Normal" panose="020B0400000000000000" charset="-122"/>
                <a:sym typeface="+mn-ea"/>
              </a:rPr>
              <a:t>最新，最快，最热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charset="-122"/>
              <a:ea typeface="思源黑体 CN Medium" panose="020B0600000000000000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304925" y="5483225"/>
            <a:ext cx="979868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热点纵览，快速发现主题</a:t>
            </a:r>
            <a:endParaRPr lang="zh-CN" b="1" dirty="0" smtClean="0"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筛选持续炒作主题</a:t>
            </a:r>
            <a:endParaRPr lang="zh-CN" b="1" dirty="0" smtClean="0"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双红</a:t>
            </a:r>
            <a:r>
              <a:rPr lang="en-US" altLang="zh-CN" b="1" dirty="0" smtClean="0">
                <a:sym typeface="+mn-ea"/>
              </a:rPr>
              <a:t>+</a:t>
            </a:r>
            <a:r>
              <a:rPr lang="zh-CN" altLang="en-US" b="1" dirty="0" smtClean="0">
                <a:sym typeface="+mn-ea"/>
              </a:rPr>
              <a:t>星星</a:t>
            </a:r>
            <a:r>
              <a:rPr lang="en-US" altLang="zh-CN" b="1" dirty="0" smtClean="0">
                <a:sym typeface="+mn-ea"/>
              </a:rPr>
              <a:t>=</a:t>
            </a:r>
            <a:r>
              <a:rPr lang="zh-CN" altLang="en-US" b="1" dirty="0" smtClean="0">
                <a:sym typeface="+mn-ea"/>
              </a:rPr>
              <a:t>趋势启动，主要炒作，关注个股或</a:t>
            </a:r>
            <a:r>
              <a:rPr lang="en-US" altLang="zh-CN" b="1" dirty="0" smtClean="0">
                <a:sym typeface="+mn-ea"/>
              </a:rPr>
              <a:t>ETF</a:t>
            </a:r>
            <a:r>
              <a:rPr lang="zh-CN" altLang="en-US" b="1" dirty="0" smtClean="0">
                <a:sym typeface="+mn-ea"/>
              </a:rPr>
              <a:t>机会</a:t>
            </a:r>
            <a:endParaRPr lang="zh-CN" altLang="en-US" b="1" dirty="0" smtClean="0"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4675" y="866775"/>
            <a:ext cx="8502015" cy="461645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3281363" y="100330"/>
            <a:ext cx="564578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charset="-122"/>
                <a:ea typeface="思源黑体 CN Medium" panose="020B0600000000000000" charset="-122"/>
                <a:cs typeface="思源黑体 CN Normal" panose="020B0400000000000000" charset="-122"/>
                <a:sym typeface="+mn-ea"/>
              </a:rPr>
              <a:t>最新，最快，最热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charset="-122"/>
              <a:ea typeface="思源黑体 CN Medium" panose="020B0600000000000000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445260" y="5567680"/>
            <a:ext cx="930021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 dirty="0" smtClean="0">
                <a:solidFill>
                  <a:schemeClr val="tx1"/>
                </a:solidFill>
              </a:rPr>
              <a:t>政策主题</a:t>
            </a:r>
            <a:r>
              <a:rPr lang="en-US" altLang="zh-CN" b="1" dirty="0" smtClean="0">
                <a:solidFill>
                  <a:schemeClr val="tx1"/>
                </a:solidFill>
              </a:rPr>
              <a:t>-</a:t>
            </a:r>
            <a:r>
              <a:rPr lang="zh-CN" altLang="en-US" b="1" dirty="0" smtClean="0">
                <a:solidFill>
                  <a:schemeClr val="tx1"/>
                </a:solidFill>
              </a:rPr>
              <a:t>事件主题</a:t>
            </a:r>
            <a:r>
              <a:rPr lang="en-US" altLang="zh-CN" b="1" dirty="0" smtClean="0">
                <a:solidFill>
                  <a:schemeClr val="tx1"/>
                </a:solidFill>
              </a:rPr>
              <a:t>-</a:t>
            </a:r>
            <a:r>
              <a:rPr lang="zh-CN" altLang="en-US" b="1" dirty="0" smtClean="0">
                <a:solidFill>
                  <a:schemeClr val="tx1"/>
                </a:solidFill>
              </a:rPr>
              <a:t>产业主题</a:t>
            </a:r>
            <a:endParaRPr lang="zh-CN" altLang="en-US" b="1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tx1"/>
                </a:solidFill>
              </a:rPr>
              <a:t>趋势红，多空红，近期炒作</a:t>
            </a:r>
            <a:r>
              <a:rPr lang="en-US" altLang="zh-CN" b="1" dirty="0" smtClean="0">
                <a:solidFill>
                  <a:schemeClr val="tx1"/>
                </a:solidFill>
              </a:rPr>
              <a:t>=</a:t>
            </a:r>
            <a:r>
              <a:rPr lang="zh-CN" altLang="en-US" b="1" dirty="0" smtClean="0">
                <a:solidFill>
                  <a:schemeClr val="tx1"/>
                </a:solidFill>
              </a:rPr>
              <a:t>主要核心主题</a:t>
            </a:r>
            <a:endParaRPr lang="zh-CN" altLang="en-US" b="1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tx1"/>
                </a:solidFill>
              </a:rPr>
              <a:t>关注核心主题，趋势转折的机会</a:t>
            </a:r>
            <a:endParaRPr lang="zh-CN" altLang="en-US" b="1" dirty="0" smtClean="0">
              <a:solidFill>
                <a:schemeClr val="tx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0375" y="822325"/>
            <a:ext cx="8731250" cy="474091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ags/tag11.xml><?xml version="1.0" encoding="utf-8"?>
<p:tagLst xmlns:p="http://schemas.openxmlformats.org/presentationml/2006/main">
  <p:tag name="KSO_WM_UNIT_PLACING_PICTURE_USER_VIEWPORT" val="{&quot;height&quot;:10800,&quot;width&quot;:19200}"/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41.xml><?xml version="1.0" encoding="utf-8"?>
<p:tagLst xmlns:p="http://schemas.openxmlformats.org/presentationml/2006/main">
  <p:tag name="KSO_WM_UNIT_PLACING_PICTURE_USER_VIEWPORT" val="{&quot;height&quot;:2082,&quot;width&quot;:10544}"/>
  <p:tag name="KSO_WM_BEAUTIFY_FLAG" val=""/>
</p:tagLst>
</file>

<file path=ppt/tags/tag42.xml><?xml version="1.0" encoding="utf-8"?>
<p:tagLst xmlns:p="http://schemas.openxmlformats.org/presentationml/2006/main">
  <p:tag name="KSO_WM_UNIT_PLACING_PICTURE_USER_VIEWPORT" val="{&quot;height&quot;:7361,&quot;width&quot;:5875}"/>
</p:tagLst>
</file>

<file path=ppt/tags/tag4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5.xml><?xml version="1.0" encoding="utf-8"?>
<p:tagLst xmlns:p="http://schemas.openxmlformats.org/presentationml/2006/main">
  <p:tag name="COMMONDATA" val="eyJoZGlkIjoiOWFhYzUwZWNmOTk3M2Y1MTI5MjBiOWM4Y2UyNjJjNzUifQ=="/>
  <p:tag name="KSO_WPP_MARK_KEY" val="257877f6-fe8c-4c47-ab4c-274c99a6a791"/>
  <p:tag name="commondata" val="eyJoZGlkIjoiODkyZjYyMmI5MzU5YjIyMzEwMjc4NWEyNTE0ZDZmMWIifQ=="/>
</p:tagLst>
</file>

<file path=ppt/tags/tag6.xml><?xml version="1.0" encoding="utf-8"?>
<p:tagLst xmlns:p="http://schemas.openxmlformats.org/presentationml/2006/main">
  <p:tag name="KSO_WM_UNIT_PLACING_PICTURE_USER_VIEWPORT" val="{&quot;height&quot;:10800,&quot;width&quot;:19200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heme/theme1.xml><?xml version="1.0" encoding="utf-8"?>
<a:theme xmlns:a="http://schemas.openxmlformats.org/drawingml/2006/main" name="2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450</Words>
  <Application>WPS 演示</Application>
  <PresentationFormat>宽屏</PresentationFormat>
  <Paragraphs>35</Paragraphs>
  <Slides>8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26" baseType="lpstr">
      <vt:lpstr>Arial</vt:lpstr>
      <vt:lpstr>宋体</vt:lpstr>
      <vt:lpstr>Wingdings</vt:lpstr>
      <vt:lpstr>微软雅黑</vt:lpstr>
      <vt:lpstr>Wingdings</vt:lpstr>
      <vt:lpstr>思源黑体 CN Medium</vt:lpstr>
      <vt:lpstr>黑体</vt:lpstr>
      <vt:lpstr>思源黑体 CN Normal</vt:lpstr>
      <vt:lpstr>思源黑体 CN Light</vt:lpstr>
      <vt:lpstr>思源黑体 CN Bold</vt:lpstr>
      <vt:lpstr>KSOFDDF4E7ED</vt:lpstr>
      <vt:lpstr>FFont-Family</vt:lpstr>
      <vt:lpstr>KSOF618801C0</vt:lpstr>
      <vt:lpstr>Arial Unicode MS</vt:lpstr>
      <vt:lpstr>Calibri</vt:lpstr>
      <vt:lpstr>KSOF954951BB</vt:lpstr>
      <vt:lpstr>KSOFD72470BC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莓莓</cp:lastModifiedBy>
  <cp:revision>1972</cp:revision>
  <dcterms:created xsi:type="dcterms:W3CDTF">2019-06-19T02:08:00Z</dcterms:created>
  <dcterms:modified xsi:type="dcterms:W3CDTF">2026-09-16T07:11:12Z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ICV">
    <vt:lpwstr>273FE6DA242C4CF99BACCC55F3C63743_13</vt:lpwstr>
  </property>
</Properties>
</file>