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938" r:id="rId3"/>
    <p:sldId id="1697" r:id="rId4"/>
    <p:sldId id="1691" r:id="rId6"/>
    <p:sldId id="1700" r:id="rId7"/>
    <p:sldId id="1698" r:id="rId8"/>
    <p:sldId id="1699" r:id="rId9"/>
    <p:sldId id="1701" r:id="rId10"/>
    <p:sldId id="1702" r:id="rId11"/>
    <p:sldId id="1696" r:id="rId12"/>
    <p:sldId id="1703" r:id="rId13"/>
    <p:sldId id="1704" r:id="rId14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0" userDrawn="1">
          <p15:clr>
            <a:srgbClr val="A4A3A4"/>
          </p15:clr>
        </p15:guide>
        <p15:guide id="2" pos="3838" userDrawn="1">
          <p15:clr>
            <a:srgbClr val="A4A3A4"/>
          </p15:clr>
        </p15:guide>
        <p15:guide id="3" pos="49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60"/>
        <p:guide pos="3838"/>
        <p:guide pos="492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70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经传多赢投研总监：杨春虎，投顾执业编号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:A1120619100003;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:A20250618011797 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image" Target="../media/image13.pn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8.xml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69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2.xml"/><Relationship Id="rId2" Type="http://schemas.openxmlformats.org/officeDocument/2006/relationships/image" Target="../media/image23.png"/><Relationship Id="rId1" Type="http://schemas.openxmlformats.org/officeDocument/2006/relationships/tags" Target="../tags/tag5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4.xml"/><Relationship Id="rId2" Type="http://schemas.openxmlformats.org/officeDocument/2006/relationships/image" Target="../media/image24.png"/><Relationship Id="rId1" Type="http://schemas.openxmlformats.org/officeDocument/2006/relationships/tags" Target="../tags/tag5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image" Target="../media/image25.png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5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tags" Target="../tags/tag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7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7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主题炒作的核心规律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:A1120619100003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:A20250618011797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54760" y="4544695"/>
            <a:ext cx="646684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经传多赢投研总监／软件产品架构师，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北京大学金融系毕业，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87335" y="1145540"/>
            <a:ext cx="3730625" cy="46742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304925" y="5925820"/>
            <a:ext cx="9798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直中莫取，曲中求终。实现目标的本质，是能力和心态的匹配</a:t>
            </a:r>
            <a:r>
              <a:rPr lang="zh-CN" b="1" dirty="0" smtClean="0">
                <a:sym typeface="+mn-ea"/>
              </a:rPr>
              <a:t>=</a:t>
            </a:r>
            <a:r>
              <a:rPr lang="zh-CN" b="1" dirty="0" smtClean="0">
                <a:sym typeface="+mn-ea"/>
              </a:rPr>
              <a:t>执行力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跟风口，抓主要矛盾，抓主要热点，集中精力，放大结果</a:t>
            </a:r>
            <a:endParaRPr lang="zh-CN" b="1" dirty="0" smtClean="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015" y="850265"/>
            <a:ext cx="7006590" cy="50101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965" y="850265"/>
            <a:ext cx="3600450" cy="49720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曲中求，抓主线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34076" y="5635581"/>
            <a:ext cx="1060331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政策，资金，趋势，三合一，才是热点。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三电，三化，</a:t>
            </a:r>
            <a:r>
              <a:rPr lang="zh-CN" b="1" dirty="0" smtClean="0">
                <a:sym typeface="+mn-ea"/>
              </a:rPr>
              <a:t>机器人</a:t>
            </a:r>
            <a:r>
              <a:rPr lang="zh-CN" b="1" dirty="0" smtClean="0">
                <a:sym typeface="+mn-ea"/>
              </a:rPr>
              <a:t>，数据，黄金，创新药，卫星的共同特征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机构</a:t>
            </a:r>
            <a:r>
              <a:rPr lang="zh-CN" b="1" dirty="0" smtClean="0">
                <a:sym typeface="+mn-ea"/>
              </a:rPr>
              <a:t>+</a:t>
            </a:r>
            <a:r>
              <a:rPr lang="zh-CN" b="1" dirty="0" smtClean="0">
                <a:sym typeface="+mn-ea"/>
              </a:rPr>
              <a:t>游资</a:t>
            </a:r>
            <a:r>
              <a:rPr lang="zh-CN" b="1" dirty="0" smtClean="0">
                <a:sym typeface="+mn-ea"/>
              </a:rPr>
              <a:t>=</a:t>
            </a:r>
            <a:r>
              <a:rPr lang="zh-CN" b="1" dirty="0" smtClean="0">
                <a:sym typeface="+mn-ea"/>
              </a:rPr>
              <a:t>主升浪和主要方向，月线定方向，周线定趋势，日线定时机</a:t>
            </a:r>
            <a:endParaRPr lang="zh-CN" b="1" dirty="0" smtClean="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16405" y="817245"/>
            <a:ext cx="8890000" cy="48272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335" y="1527810"/>
            <a:ext cx="3801745" cy="30905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81363" y="100330"/>
            <a:ext cx="56457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热点和主线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342640" y="868680"/>
            <a:ext cx="8516620" cy="46247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868680"/>
            <a:ext cx="6999605" cy="462407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主题的区别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5676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政策主题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事件主题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产业主题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政策主题长期资金为主，事件主题游资为主，产业主题机构为主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新兴产业大于未来产业，未来产业关注落地程度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80695" y="880110"/>
            <a:ext cx="11197590" cy="4758055"/>
            <a:chOff x="517" y="1458"/>
            <a:chExt cx="18533" cy="806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7" y="1458"/>
              <a:ext cx="9023" cy="806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38" y="1458"/>
              <a:ext cx="9588" cy="413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40" y="5590"/>
              <a:ext cx="9510" cy="3936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主题投资的阶段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04925" y="5765800"/>
            <a:ext cx="9798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第一波快速涨，第二波看核心，第三波看龙头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高度话题，空间明确，持续政策，波段为主</a:t>
            </a:r>
            <a:endParaRPr lang="zh-CN" b="1" dirty="0" smtClean="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81363" y="5461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主题投资的短期节奏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1885" y="5607685"/>
            <a:ext cx="9986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涨停数量</a:t>
            </a:r>
            <a:r>
              <a:rPr lang="en-US" altLang="zh-CN" b="1" dirty="0" smtClean="0">
                <a:solidFill>
                  <a:schemeClr val="tx1"/>
                </a:solidFill>
              </a:rPr>
              <a:t>100</a:t>
            </a:r>
            <a:r>
              <a:rPr lang="zh-CN" altLang="en-US" b="1" dirty="0" smtClean="0">
                <a:solidFill>
                  <a:schemeClr val="tx1"/>
                </a:solidFill>
              </a:rPr>
              <a:t>家左右，市场高潮，注意主题分化，注意强势股金叉末端，死叉初期的调整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涨停家数</a:t>
            </a:r>
            <a:r>
              <a:rPr lang="en-US" altLang="zh-CN" b="1" dirty="0" smtClean="0">
                <a:solidFill>
                  <a:schemeClr val="tx1"/>
                </a:solidFill>
              </a:rPr>
              <a:t>50</a:t>
            </a:r>
            <a:r>
              <a:rPr lang="zh-CN" altLang="en-US" b="1" dirty="0" smtClean="0">
                <a:solidFill>
                  <a:schemeClr val="tx1"/>
                </a:solidFill>
              </a:rPr>
              <a:t>家左右，市场低谷，注意热门主题横盘调整个股的再次启动信号：熊线上移或金叉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断板图谱分歧，防守等风险信号。一致，继续积极持股。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720" y="822960"/>
            <a:ext cx="8815705" cy="47872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81363" y="5461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主题投资的中期节奏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1885" y="5607685"/>
            <a:ext cx="9986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月线金叉区域，有中期可能，周线金叉区域，趋势继续延续</a:t>
            </a:r>
            <a:endParaRPr 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</a:rPr>
              <a:t>多空金叉区域，紫色持续，主题中期加速延续，紫色增，短期强，紫色减，短期分化</a:t>
            </a:r>
            <a:endParaRPr 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</a:rPr>
              <a:t>多空死叉，破辅助线，海洋状态破位，主题中期结束</a:t>
            </a:r>
            <a:endParaRPr lang="zh-CN" b="1" dirty="0" smtClean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340" y="830580"/>
            <a:ext cx="8783320" cy="47694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81363" y="5461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主题投资的市场节奏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中线投资的时机，都是跌出来的，热点投资，短线上攻为主，主线投资，中线上攻为主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每一轮都有新主题，科技前沿为主，一轮不超过</a:t>
            </a:r>
            <a:r>
              <a:rPr lang="zh-CN" b="1" dirty="0" smtClean="0">
                <a:sym typeface="+mn-ea"/>
              </a:rPr>
              <a:t>2</a:t>
            </a:r>
            <a:r>
              <a:rPr lang="zh-CN" b="1" dirty="0" smtClean="0">
                <a:sym typeface="+mn-ea"/>
              </a:rPr>
              <a:t>个月，适合中线，顺势而为</a:t>
            </a:r>
            <a:endParaRPr lang="zh-CN" b="1" dirty="0" smtClean="0"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384935" y="875542"/>
            <a:ext cx="9419590" cy="4940300"/>
            <a:chOff x="2184" y="1313"/>
            <a:chExt cx="14832" cy="8034"/>
          </a:xfrm>
        </p:grpSpPr>
        <p:pic>
          <p:nvPicPr>
            <p:cNvPr id="14" name="图片 1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2184" y="1313"/>
              <a:ext cx="14832" cy="803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2566" y="4058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酿酒</a:t>
              </a:r>
              <a:endParaRPr lang="zh-CN" altLang="en-US" dirty="0"/>
            </a:p>
          </p:txBody>
        </p:sp>
        <p:sp>
          <p:nvSpPr>
            <p:cNvPr id="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4010" y="2911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电池</a:t>
              </a:r>
              <a:endParaRPr lang="zh-CN" altLang="en-US" dirty="0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5744" y="2496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电子</a:t>
              </a:r>
              <a:endParaRPr lang="zh-CN" altLang="en-US" dirty="0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7307" y="3168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稀土</a:t>
              </a:r>
              <a:endParaRPr lang="zh-CN" altLang="en-US" dirty="0"/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8633" y="3578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光伏</a:t>
              </a:r>
              <a:endParaRPr lang="zh-CN" altLang="en-US" dirty="0"/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10261" y="5350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软件</a:t>
              </a:r>
              <a:endParaRPr lang="zh-CN" altLang="en-US" dirty="0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11901" y="4935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电子</a:t>
              </a:r>
              <a:endParaRPr lang="zh-CN" altLang="en-US" dirty="0"/>
            </a:p>
          </p:txBody>
        </p:sp>
        <p:sp>
          <p:nvSpPr>
            <p:cNvPr id="15" name="文本框 14"/>
            <p:cNvSpPr txBox="1"/>
            <p:nvPr>
              <p:custDataLst>
                <p:tags r:id="rId12"/>
              </p:custDataLst>
            </p:nvPr>
          </p:nvSpPr>
          <p:spPr>
            <a:xfrm>
              <a:off x="13306" y="4058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传媒</a:t>
              </a:r>
              <a:endParaRPr lang="zh-CN" altLang="en-US" dirty="0"/>
            </a:p>
          </p:txBody>
        </p:sp>
      </p:grpSp>
    </p:spTree>
    <p:custDataLst>
      <p:tags r:id="rId1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737</Words>
  <Application>WPS 演示</Application>
  <PresentationFormat>宽屏</PresentationFormat>
  <Paragraphs>66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KSOFDDF4E7ED</vt:lpstr>
      <vt:lpstr>Segoe Print</vt:lpstr>
      <vt:lpstr>KSOF618801C0</vt:lpstr>
      <vt:lpstr>Arial Unicode MS</vt:lpstr>
      <vt:lpstr>Calibri</vt:lpstr>
      <vt:lpstr>KSOF954951BB</vt:lpstr>
      <vt:lpstr>KSOFD72470BC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1971</cp:revision>
  <dcterms:created xsi:type="dcterms:W3CDTF">2019-06-19T02:08:00Z</dcterms:created>
  <dcterms:modified xsi:type="dcterms:W3CDTF">2026-07-01T07:43:23Z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C8406B97D9924E07BFC51BB7E10C49B2_13</vt:lpwstr>
  </property>
</Properties>
</file>