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938" r:id="rId3"/>
    <p:sldId id="1697" r:id="rId4"/>
    <p:sldId id="1691" r:id="rId6"/>
    <p:sldId id="1700" r:id="rId7"/>
    <p:sldId id="1698" r:id="rId8"/>
    <p:sldId id="1699" r:id="rId9"/>
    <p:sldId id="1701" r:id="rId10"/>
    <p:sldId id="1702" r:id="rId11"/>
    <p:sldId id="1696" r:id="rId12"/>
    <p:sldId id="1703" r:id="rId13"/>
    <p:sldId id="1704" r:id="rId14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0" userDrawn="1">
          <p15:clr>
            <a:srgbClr val="A4A3A4"/>
          </p15:clr>
        </p15:guide>
        <p15:guide id="2" pos="3838" userDrawn="1">
          <p15:clr>
            <a:srgbClr val="A4A3A4"/>
          </p15:clr>
        </p15:guide>
        <p15:guide id="3" pos="49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360"/>
        <p:guide pos="3838"/>
        <p:guide pos="492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70.xml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经传多赢投研总监：杨春虎，投顾执业编号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:A1120619100003;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:A20250618011797  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image" Target="../media/image13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68.xml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69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2.xml"/><Relationship Id="rId2" Type="http://schemas.openxmlformats.org/officeDocument/2006/relationships/image" Target="../media/image18.png"/><Relationship Id="rId1" Type="http://schemas.openxmlformats.org/officeDocument/2006/relationships/tags" Target="../tags/tag51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4.xml"/><Relationship Id="rId2" Type="http://schemas.openxmlformats.org/officeDocument/2006/relationships/image" Target="../media/image23.png"/><Relationship Id="rId1" Type="http://schemas.openxmlformats.org/officeDocument/2006/relationships/tags" Target="../tags/tag5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24.png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5" Type="http://schemas.openxmlformats.org/officeDocument/2006/relationships/notesSlide" Target="../notesSlides/notesSlide7.xml"/><Relationship Id="rId14" Type="http://schemas.openxmlformats.org/officeDocument/2006/relationships/slideLayout" Target="../slideLayouts/slideLayout5.xml"/><Relationship Id="rId13" Type="http://schemas.openxmlformats.org/officeDocument/2006/relationships/tags" Target="../tags/tag66.xml"/><Relationship Id="rId12" Type="http://schemas.openxmlformats.org/officeDocument/2006/relationships/tags" Target="../tags/tag65.xml"/><Relationship Id="rId11" Type="http://schemas.openxmlformats.org/officeDocument/2006/relationships/tags" Target="../tags/tag64.xml"/><Relationship Id="rId10" Type="http://schemas.openxmlformats.org/officeDocument/2006/relationships/tags" Target="../tags/tag63.xml"/><Relationship Id="rId1" Type="http://schemas.openxmlformats.org/officeDocument/2006/relationships/tags" Target="../tags/tag5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67.xml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5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4075" y="14808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主题炒作的核心规律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杨春虎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投顾执业编号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:A1120619100003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:A20250618011797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经传多赢投研总监／软件产品架构师，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北京大学金融系毕业，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从业十余年，坚持以资金推动论为研究核心，形成了以机构思路选股，游资思路跟踪的稳健投资模型。独创双龙战法，机构分析战法等软件经典战法，深受广大用户的喜爱。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5" name="图片 24" descr="图层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87335" y="1145540"/>
            <a:ext cx="3730625" cy="46742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04925" y="592582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直中莫取，曲中求终。实现目标的本质，是能力和心态的匹配</a:t>
            </a:r>
            <a:r>
              <a:rPr lang="zh-CN" b="1" dirty="0" smtClean="0">
                <a:sym typeface="+mn-ea"/>
              </a:rPr>
              <a:t>=</a:t>
            </a:r>
            <a:r>
              <a:rPr lang="zh-CN" b="1" dirty="0" smtClean="0">
                <a:sym typeface="+mn-ea"/>
              </a:rPr>
              <a:t>执行力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跟风口，抓主要矛盾，抓主要热点，集中精力，放大结果</a:t>
            </a:r>
            <a:endParaRPr lang="zh-CN" b="1" dirty="0" smtClean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015" y="850265"/>
            <a:ext cx="7006590" cy="50101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965" y="850265"/>
            <a:ext cx="3600450" cy="49720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95871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曲中求，抓主线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4076" y="5635581"/>
            <a:ext cx="1060331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政策，资金，趋势，三合一，才是热点。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三电，三化，</a:t>
            </a:r>
            <a:r>
              <a:rPr lang="zh-CN" b="1" dirty="0" smtClean="0">
                <a:sym typeface="+mn-ea"/>
              </a:rPr>
              <a:t>机器人</a:t>
            </a:r>
            <a:r>
              <a:rPr lang="zh-CN" b="1" dirty="0" smtClean="0">
                <a:sym typeface="+mn-ea"/>
              </a:rPr>
              <a:t>，数据，黄金，创新药，卫星的共同特征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机构</a:t>
            </a:r>
            <a:r>
              <a:rPr lang="zh-CN" b="1" dirty="0" smtClean="0">
                <a:sym typeface="+mn-ea"/>
              </a:rPr>
              <a:t>+</a:t>
            </a:r>
            <a:r>
              <a:rPr lang="zh-CN" b="1" dirty="0" smtClean="0">
                <a:sym typeface="+mn-ea"/>
              </a:rPr>
              <a:t>游资</a:t>
            </a:r>
            <a:r>
              <a:rPr lang="zh-CN" b="1" dirty="0" smtClean="0">
                <a:sym typeface="+mn-ea"/>
              </a:rPr>
              <a:t>=</a:t>
            </a:r>
            <a:r>
              <a:rPr lang="zh-CN" b="1" dirty="0" smtClean="0">
                <a:sym typeface="+mn-ea"/>
              </a:rPr>
              <a:t>主升浪和主要方向，月线定方向，周线定趋势，日线定时机</a:t>
            </a:r>
            <a:endParaRPr lang="zh-CN" b="1" dirty="0" smtClean="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716405" y="817245"/>
            <a:ext cx="8890000" cy="4827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335" y="1527810"/>
            <a:ext cx="3801745" cy="30905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281363" y="100330"/>
            <a:ext cx="56457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热点和主线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44875" y="869315"/>
            <a:ext cx="8514080" cy="46234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90" y="868680"/>
            <a:ext cx="6999605" cy="462407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主题的区别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5260" y="55676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政策主题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事件主题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产业主题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政策主题长期资金为主，事件主题游资为主，产业主题机构为主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新兴产业大于未来产业，未来产业关注落地程度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80695" y="880110"/>
            <a:ext cx="11197590" cy="4758055"/>
            <a:chOff x="517" y="1458"/>
            <a:chExt cx="18533" cy="806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17" y="1458"/>
              <a:ext cx="9023" cy="806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38" y="1458"/>
              <a:ext cx="9588" cy="413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40" y="5590"/>
              <a:ext cx="9510" cy="3936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主题投资的阶段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04925" y="576580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第一波快速涨，第二波看核心，第三波看龙头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高度话题，空间明确，持续政策，波段为主</a:t>
            </a:r>
            <a:endParaRPr lang="zh-CN" b="1" dirty="0" smtClean="0"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主题投资的短期节奏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1885" y="5607685"/>
            <a:ext cx="99860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涨停数量</a:t>
            </a:r>
            <a:r>
              <a:rPr lang="en-US" altLang="zh-CN" b="1" dirty="0" smtClean="0">
                <a:solidFill>
                  <a:schemeClr val="tx1"/>
                </a:solidFill>
              </a:rPr>
              <a:t>100</a:t>
            </a:r>
            <a:r>
              <a:rPr lang="zh-CN" altLang="en-US" b="1" dirty="0" smtClean="0">
                <a:solidFill>
                  <a:schemeClr val="tx1"/>
                </a:solidFill>
              </a:rPr>
              <a:t>家左右，市场高潮，注意主题分化，注意强势股金叉末端，死叉初期的调整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涨停家数</a:t>
            </a:r>
            <a:r>
              <a:rPr lang="en-US" altLang="zh-CN" b="1" dirty="0" smtClean="0">
                <a:solidFill>
                  <a:schemeClr val="tx1"/>
                </a:solidFill>
              </a:rPr>
              <a:t>50</a:t>
            </a:r>
            <a:r>
              <a:rPr lang="zh-CN" altLang="en-US" b="1" dirty="0" smtClean="0">
                <a:solidFill>
                  <a:schemeClr val="tx1"/>
                </a:solidFill>
              </a:rPr>
              <a:t>家左右，市场低谷，注意热门主题横盘调整个股的再次启动信号：熊线上移或金叉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断板图谱分歧，防守等风险信号。一致，继续积极持股。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245" y="826770"/>
            <a:ext cx="8797925" cy="477710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主题投资的中期节奏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1885" y="5607685"/>
            <a:ext cx="99860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月线金叉区域，有中期可能，周线金叉区域，趋势继续延续</a:t>
            </a:r>
            <a:endParaRPr lang="zh-CN" b="1" dirty="0" smtClean="0">
              <a:solidFill>
                <a:schemeClr val="tx1"/>
              </a:solidFill>
            </a:endParaRPr>
          </a:p>
          <a:p>
            <a:pPr algn="ctr"/>
            <a:r>
              <a:rPr lang="zh-CN" b="1" dirty="0" smtClean="0">
                <a:solidFill>
                  <a:schemeClr val="tx1"/>
                </a:solidFill>
              </a:rPr>
              <a:t>多空金叉区域，紫色持续，主题中期加速延续，紫色增，短期强，紫色减，短期分化</a:t>
            </a:r>
            <a:endParaRPr lang="zh-CN" b="1" dirty="0" smtClean="0">
              <a:solidFill>
                <a:schemeClr val="tx1"/>
              </a:solidFill>
            </a:endParaRPr>
          </a:p>
          <a:p>
            <a:pPr algn="ctr"/>
            <a:r>
              <a:rPr lang="zh-CN" b="1" dirty="0" smtClean="0">
                <a:solidFill>
                  <a:schemeClr val="tx1"/>
                </a:solidFill>
              </a:rPr>
              <a:t>多空死叉，破辅助线，海洋状态破位，主题中期结束</a:t>
            </a:r>
            <a:endParaRPr lang="zh-CN" b="1" dirty="0" smtClean="0">
              <a:solidFill>
                <a:schemeClr val="tx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340" y="830580"/>
            <a:ext cx="8783320" cy="47694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主题投资的市场节奏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23900" y="5868495"/>
            <a:ext cx="10744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中线投资的时机，都是跌出来的，热点投资，短线上攻为主，主线投资，中线上攻为主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每一轮都有新主题，科技前沿为主，一轮不超过</a:t>
            </a:r>
            <a:r>
              <a:rPr lang="zh-CN" b="1" dirty="0" smtClean="0">
                <a:sym typeface="+mn-ea"/>
              </a:rPr>
              <a:t>2</a:t>
            </a:r>
            <a:r>
              <a:rPr lang="zh-CN" b="1" dirty="0" smtClean="0">
                <a:sym typeface="+mn-ea"/>
              </a:rPr>
              <a:t>个月，适合中线，顺势而为</a:t>
            </a:r>
            <a:endParaRPr lang="zh-CN" b="1" dirty="0" smtClean="0"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384935" y="875542"/>
            <a:ext cx="9419590" cy="4940300"/>
            <a:chOff x="2184" y="1313"/>
            <a:chExt cx="14832" cy="8034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2184" y="1313"/>
              <a:ext cx="14832" cy="8034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2566" y="4058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酿酒</a:t>
              </a:r>
              <a:endParaRPr lang="zh-CN" altLang="en-US" dirty="0"/>
            </a:p>
          </p:txBody>
        </p:sp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4010" y="2911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电池</a:t>
              </a:r>
              <a:endParaRPr lang="zh-CN" altLang="en-US" dirty="0"/>
            </a:p>
          </p:txBody>
        </p:sp>
        <p:sp>
          <p:nvSpPr>
            <p:cNvPr id="8" name="文本框 7"/>
            <p:cNvSpPr txBox="1"/>
            <p:nvPr>
              <p:custDataLst>
                <p:tags r:id="rId7"/>
              </p:custDataLst>
            </p:nvPr>
          </p:nvSpPr>
          <p:spPr>
            <a:xfrm>
              <a:off x="5744" y="2496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电子</a:t>
              </a:r>
              <a:endParaRPr lang="zh-CN" altLang="en-US" dirty="0"/>
            </a:p>
          </p:txBody>
        </p:sp>
        <p:sp>
          <p:nvSpPr>
            <p:cNvPr id="10" name="文本框 9"/>
            <p:cNvSpPr txBox="1"/>
            <p:nvPr>
              <p:custDataLst>
                <p:tags r:id="rId8"/>
              </p:custDataLst>
            </p:nvPr>
          </p:nvSpPr>
          <p:spPr>
            <a:xfrm>
              <a:off x="7307" y="3168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稀土</a:t>
              </a:r>
              <a:endParaRPr lang="zh-CN" altLang="en-US" dirty="0"/>
            </a:p>
          </p:txBody>
        </p:sp>
        <p:sp>
          <p:nvSpPr>
            <p:cNvPr id="11" name="文本框 10"/>
            <p:cNvSpPr txBox="1"/>
            <p:nvPr>
              <p:custDataLst>
                <p:tags r:id="rId9"/>
              </p:custDataLst>
            </p:nvPr>
          </p:nvSpPr>
          <p:spPr>
            <a:xfrm>
              <a:off x="8633" y="3578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光伏</a:t>
              </a:r>
              <a:endParaRPr lang="zh-CN" altLang="en-US" dirty="0"/>
            </a:p>
          </p:txBody>
        </p:sp>
        <p:sp>
          <p:nvSpPr>
            <p:cNvPr id="12" name="文本框 11"/>
            <p:cNvSpPr txBox="1"/>
            <p:nvPr>
              <p:custDataLst>
                <p:tags r:id="rId10"/>
              </p:custDataLst>
            </p:nvPr>
          </p:nvSpPr>
          <p:spPr>
            <a:xfrm>
              <a:off x="10261" y="5350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软件</a:t>
              </a:r>
              <a:endParaRPr lang="zh-CN" altLang="en-US" dirty="0"/>
            </a:p>
          </p:txBody>
        </p:sp>
        <p:sp>
          <p:nvSpPr>
            <p:cNvPr id="13" name="文本框 12"/>
            <p:cNvSpPr txBox="1"/>
            <p:nvPr>
              <p:custDataLst>
                <p:tags r:id="rId11"/>
              </p:custDataLst>
            </p:nvPr>
          </p:nvSpPr>
          <p:spPr>
            <a:xfrm>
              <a:off x="11901" y="4935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电子</a:t>
              </a:r>
              <a:endParaRPr lang="zh-CN" altLang="en-US" dirty="0"/>
            </a:p>
          </p:txBody>
        </p:sp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13306" y="4058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传媒</a:t>
              </a:r>
              <a:endParaRPr lang="zh-CN" altLang="en-US" dirty="0"/>
            </a:p>
          </p:txBody>
        </p:sp>
      </p:grpSp>
    </p:spTree>
    <p:custDataLst>
      <p:tags r:id="rId1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7361,&quot;width&quot;:5875}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70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737</Words>
  <Application>WPS 演示</Application>
  <PresentationFormat>宽屏</PresentationFormat>
  <Paragraphs>66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KSOFDDF4E7ED</vt:lpstr>
      <vt:lpstr>FFont-Family</vt:lpstr>
      <vt:lpstr>KSOF618801C0</vt:lpstr>
      <vt:lpstr>Arial Unicode MS</vt:lpstr>
      <vt:lpstr>Calibri</vt:lpstr>
      <vt:lpstr>KSOF954951BB</vt:lpstr>
      <vt:lpstr>思源黑体 CN Bold</vt:lpstr>
      <vt:lpstr>思源黑体 CN Light</vt:lpstr>
      <vt:lpstr>思源黑体 CN Medium</vt:lpstr>
      <vt:lpstr>思源黑体 CN Normal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莓莓</cp:lastModifiedBy>
  <cp:revision>1972</cp:revision>
  <dcterms:created xsi:type="dcterms:W3CDTF">2019-06-19T02:08:00Z</dcterms:created>
  <dcterms:modified xsi:type="dcterms:W3CDTF">2026-08-05T07:32:30Z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C45F5FC8B26E469EBB1E3F10D58EF32E_13</vt:lpwstr>
  </property>
</Properties>
</file>