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405" r:id="rId3"/>
    <p:sldId id="267" r:id="rId4"/>
    <p:sldId id="481" r:id="rId5"/>
    <p:sldId id="421" r:id="rId6"/>
    <p:sldId id="334" r:id="rId7"/>
    <p:sldId id="504" r:id="rId8"/>
    <p:sldId id="489" r:id="rId9"/>
    <p:sldId id="480" r:id="rId10"/>
    <p:sldId id="482" r:id="rId11"/>
    <p:sldId id="485" r:id="rId12"/>
    <p:sldId id="486" r:id="rId13"/>
    <p:sldId id="471" r:id="rId14"/>
    <p:sldId id="474" r:id="rId15"/>
    <p:sldId id="490" r:id="rId16"/>
    <p:sldId id="499" r:id="rId17"/>
    <p:sldId id="493" r:id="rId18"/>
    <p:sldId id="472" r:id="rId19"/>
    <p:sldId id="424" r:id="rId20"/>
    <p:sldId id="445" r:id="rId21"/>
    <p:sldId id="496" r:id="rId22"/>
    <p:sldId id="502" r:id="rId23"/>
    <p:sldId id="503" r:id="rId24"/>
    <p:sldId id="495" r:id="rId25"/>
    <p:sldId id="272" r:id="rId26"/>
    <p:sldId id="506" r:id="rId27"/>
    <p:sldId id="507" r:id="rId28"/>
    <p:sldId id="508" r:id="rId30"/>
    <p:sldId id="505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194"/>
        <p:guide pos="3840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96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-62865" y="6447790"/>
            <a:ext cx="122542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经传多赢资深投顾：刘涛</a:t>
            </a: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丨执业编号：A1120619060024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A20250616011746  </a:t>
            </a: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/192.168.10.86/素材/营销策划/7.课程/猎手-龙头狙击营/2024年1-2月/1920x1080 拷贝.png1920x1080 拷贝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1.xml"/><Relationship Id="rId2" Type="http://schemas.openxmlformats.org/officeDocument/2006/relationships/image" Target="../media/image25.png"/><Relationship Id="rId1" Type="http://schemas.openxmlformats.org/officeDocument/2006/relationships/tags" Target="../tags/tag5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5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5.xml"/><Relationship Id="rId2" Type="http://schemas.openxmlformats.org/officeDocument/2006/relationships/image" Target="../media/image28.png"/><Relationship Id="rId1" Type="http://schemas.openxmlformats.org/officeDocument/2006/relationships/tags" Target="../tags/tag5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7.xml"/><Relationship Id="rId2" Type="http://schemas.openxmlformats.org/officeDocument/2006/relationships/image" Target="../media/image29.png"/><Relationship Id="rId1" Type="http://schemas.openxmlformats.org/officeDocument/2006/relationships/tags" Target="../tags/tag5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2" Type="http://schemas.openxmlformats.org/officeDocument/2006/relationships/slideLayout" Target="../slideLayouts/slideLayout5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tags" Target="../tags/tag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tags" Target="../tags/tag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4.xml"/><Relationship Id="rId2" Type="http://schemas.openxmlformats.org/officeDocument/2006/relationships/image" Target="../media/image30.png"/><Relationship Id="rId1" Type="http://schemas.openxmlformats.org/officeDocument/2006/relationships/tags" Target="../tags/tag83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6.xml"/><Relationship Id="rId2" Type="http://schemas.openxmlformats.org/officeDocument/2006/relationships/image" Target="../media/image31.png"/><Relationship Id="rId1" Type="http://schemas.openxmlformats.org/officeDocument/2006/relationships/tags" Target="../tags/tag85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8.xml"/><Relationship Id="rId2" Type="http://schemas.openxmlformats.org/officeDocument/2006/relationships/image" Target="../media/image32.png"/><Relationship Id="rId1" Type="http://schemas.openxmlformats.org/officeDocument/2006/relationships/tags" Target="../tags/tag87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90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8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1.xml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92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93.xml"/><Relationship Id="rId1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4.png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9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38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1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3.xml"/><Relationship Id="rId2" Type="http://schemas.openxmlformats.org/officeDocument/2006/relationships/image" Target="../media/image19.png"/><Relationship Id="rId1" Type="http://schemas.openxmlformats.org/officeDocument/2006/relationships/tags" Target="../tags/tag4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5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刘涛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60320" y="3916045"/>
            <a:ext cx="4008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</a:t>
            </a:r>
            <a:r>
              <a:rPr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执业编号:A1120619060024</a:t>
            </a:r>
            <a:endParaRPr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A20250616011746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23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专注实战操作研究，独创《人气战法》 《黄金战法》《绝对龙头战法》， 熟知散户操作心理，建立完整盈利模式，精湛的短线技术，准确把握市场热点，帮助散户们在操作中确定方向，深受全国用户喜爱！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5775" y="944880"/>
            <a:ext cx="7844155" cy="1913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66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主题爆量</a:t>
            </a:r>
            <a:r>
              <a:rPr lang="en-US" altLang="zh-CN" sz="66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1</a:t>
            </a:r>
            <a:endParaRPr lang="zh-CN" altLang="en-US" sz="66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4" name="图片 3" descr="刘涛_1661826554142"/>
          <p:cNvPicPr>
            <a:picLocks noChangeAspect="1"/>
          </p:cNvPicPr>
          <p:nvPr/>
        </p:nvPicPr>
        <p:blipFill>
          <a:blip r:embed="rId3"/>
          <a:srcRect b="9903"/>
          <a:stretch>
            <a:fillRect/>
          </a:stretch>
        </p:blipFill>
        <p:spPr>
          <a:xfrm>
            <a:off x="7327265" y="941070"/>
            <a:ext cx="3101340" cy="50838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88285" y="194310"/>
            <a:ext cx="72136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1"/>
                </a:solidFill>
                <a:sym typeface="+mn-ea"/>
              </a:rPr>
              <a:t>          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这波的中兴通讯刚形成平台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突破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0" y="936625"/>
            <a:ext cx="12242800" cy="52006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88285" y="194310"/>
            <a:ext cx="72136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1"/>
                </a:solidFill>
                <a:sym typeface="+mn-ea"/>
              </a:rPr>
              <a:t>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这波的海康威视也没怎么涨，所以科技也是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切换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320" y="899795"/>
            <a:ext cx="11642725" cy="52451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变量在十五五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规划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35" y="106045"/>
            <a:ext cx="12191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围绕</a:t>
            </a:r>
            <a:r>
              <a:rPr lang="en-US" altLang="zh-CN" sz="3200" b="1">
                <a:solidFill>
                  <a:schemeClr val="bg1"/>
                </a:solidFill>
              </a:rPr>
              <a:t>AI</a:t>
            </a:r>
            <a:r>
              <a:rPr lang="zh-CN" altLang="en-US" sz="3200" b="1">
                <a:solidFill>
                  <a:schemeClr val="bg1"/>
                </a:solidFill>
              </a:rPr>
              <a:t>全产业链反复滚动</a:t>
            </a:r>
            <a:r>
              <a:rPr lang="zh-CN" altLang="en-US" sz="3200" b="1">
                <a:solidFill>
                  <a:schemeClr val="bg1"/>
                </a:solidFill>
              </a:rPr>
              <a:t>上涨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892175"/>
            <a:ext cx="12136755" cy="54159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十五五规划产业</a:t>
            </a:r>
            <a:r>
              <a:rPr lang="zh-CN" altLang="en-US" sz="2400" b="1">
                <a:solidFill>
                  <a:schemeClr val="bg1"/>
                </a:solidFill>
              </a:rPr>
              <a:t>前瞻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45" y="840740"/>
            <a:ext cx="5006340" cy="5441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785" y="1070610"/>
            <a:ext cx="5179060" cy="52050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主线行情符合的</a:t>
            </a:r>
            <a:r>
              <a:rPr lang="zh-CN" altLang="en-US" sz="2400" b="1">
                <a:solidFill>
                  <a:schemeClr val="bg1"/>
                </a:solidFill>
              </a:rPr>
              <a:t>条件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35" y="998220"/>
            <a:ext cx="10636250" cy="52832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  <a:sym typeface="+mn-ea"/>
              </a:rPr>
              <a:t>趋势中军龙头</a:t>
            </a:r>
            <a:r>
              <a:rPr lang="en-US" altLang="zh-CN" sz="4000" b="1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sz="4000" b="1">
                <a:solidFill>
                  <a:schemeClr val="bg1"/>
                </a:solidFill>
                <a:sym typeface="+mn-ea"/>
              </a:rPr>
              <a:t>大市值</a:t>
            </a:r>
            <a:r>
              <a:rPr lang="en-US" altLang="zh-CN" sz="4000" b="1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sz="4000" b="1">
                <a:solidFill>
                  <a:schemeClr val="bg1"/>
                </a:solidFill>
                <a:sym typeface="+mn-ea"/>
              </a:rPr>
              <a:t>核心</a:t>
            </a:r>
            <a:r>
              <a:rPr lang="en-US" altLang="zh-CN" sz="4000" b="1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sz="4000" b="1">
                <a:solidFill>
                  <a:schemeClr val="bg1"/>
                </a:solidFill>
                <a:sym typeface="+mn-ea"/>
              </a:rPr>
              <a:t>大手笔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15" y="982345"/>
            <a:ext cx="10744200" cy="51181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非全面牛市，结构性看好</a:t>
            </a:r>
            <a:r>
              <a:rPr lang="zh-CN" altLang="en-US" sz="3200" b="1">
                <a:solidFill>
                  <a:schemeClr val="bg1"/>
                </a:solidFill>
              </a:rPr>
              <a:t>方向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1817688" y="1593215"/>
            <a:ext cx="9000000" cy="10534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多看主题猎手提醒的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扩张主题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，当然研究的时候多去了解一下政策以及未来的行业增长。研究的越深，你的底气就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越足。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817688" y="1125220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研究好主题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风口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917893" y="1191895"/>
            <a:ext cx="579600" cy="579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1825943" y="3193415"/>
            <a:ext cx="9000000" cy="10534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多看机构调研信息，以机构的视角来判断他未来的上涨空间，以及他的核心业务甚至增长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点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股东研究等研报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信息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1825943" y="2726055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研究好公司</a:t>
            </a: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基本面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926783" y="2792730"/>
            <a:ext cx="579600" cy="579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1817370" y="4794250"/>
            <a:ext cx="9604375" cy="1297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是否清仓看周线【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周线趋势不破，持续向上反复做波段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，重点业绩【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滚动净利润持续增长，或者扭亏为盈都是市场中机构最喜欢布局的品种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看好控盘【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控盘做波段以增加减少做增减仓操作，控盘越高仓位越重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爆量启动【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以主力动向为主，关注个股启动点，资金的参与情况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，高低看乖离率【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15/25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1817053" y="4326255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研究好中长线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指标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917258" y="4392930"/>
            <a:ext cx="579600" cy="579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主题爆量与中线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低点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主题</a:t>
            </a:r>
            <a:r>
              <a:rPr lang="zh-CN" altLang="en-US" sz="4000" b="1">
                <a:solidFill>
                  <a:schemeClr val="bg1"/>
                </a:solidFill>
              </a:rPr>
              <a:t>爆量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015231" y="5273993"/>
            <a:ext cx="6208395" cy="9531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重点的股票一般都会有机构的先知先觉，先看机构对哪些个股做了重点的布局，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个亿以上，并且出现控盘的个股建立自选等待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机会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5015231" y="4672648"/>
            <a:ext cx="6208393" cy="58083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在</a:t>
            </a:r>
            <a:r>
              <a:rPr lang="en-US" altLang="zh-CN" b="1" dirty="0">
                <a:solidFill>
                  <a:schemeClr val="accent1"/>
                </a:solidFill>
                <a:latin typeface="+mn-ea"/>
                <a:cs typeface="+mn-ea"/>
              </a:rPr>
              <a:t>B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点当天，持续涨停板，搭配机构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参与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5015231" y="2097723"/>
            <a:ext cx="6208395" cy="9531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有市场环境的配合，加上资金的参与，市场进入到进攻区域，那么会有持续的资金参与，此时的主题机会也是最强的部分，可以重点做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布局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5015231" y="1503998"/>
            <a:ext cx="6208393" cy="58083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市场进入进攻区域，</a:t>
            </a:r>
            <a:r>
              <a:rPr lang="en-US" altLang="zh-CN" b="1" dirty="0">
                <a:solidFill>
                  <a:schemeClr val="accent1"/>
                </a:solidFill>
                <a:latin typeface="+mn-ea"/>
                <a:cs typeface="+mn-ea"/>
              </a:rPr>
              <a:t>B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点或放量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行情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5015231" y="3685858"/>
            <a:ext cx="6208395" cy="9531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批量的涨停板出现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，十家以上，伴随有带动作用，这个主题就是需要我们重点关注的，当然一般都会有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持续性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5015231" y="3088323"/>
            <a:ext cx="6208393" cy="58083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出</a:t>
            </a:r>
            <a:r>
              <a:rPr lang="en-US" altLang="zh-CN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B</a:t>
            </a: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点行情下的当天，看哪些方向具有带动</a:t>
            </a: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作用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任意多边形: 形状 26"/>
          <p:cNvSpPr/>
          <p:nvPr>
            <p:custDataLst>
              <p:tags r:id="rId8"/>
            </p:custDataLst>
          </p:nvPr>
        </p:nvSpPr>
        <p:spPr>
          <a:xfrm>
            <a:off x="968375" y="1776413"/>
            <a:ext cx="3172579" cy="4176000"/>
          </a:xfrm>
          <a:custGeom>
            <a:avLst/>
            <a:gdLst>
              <a:gd name="connsiteX0" fmla="*/ 1084579 w 3172579"/>
              <a:gd name="connsiteY0" fmla="*/ 0 h 4176000"/>
              <a:gd name="connsiteX1" fmla="*/ 3172579 w 3172579"/>
              <a:gd name="connsiteY1" fmla="*/ 2088000 h 4176000"/>
              <a:gd name="connsiteX2" fmla="*/ 1084579 w 3172579"/>
              <a:gd name="connsiteY2" fmla="*/ 4176000 h 4176000"/>
              <a:gd name="connsiteX3" fmla="*/ 89315 w 3172579"/>
              <a:gd name="connsiteY3" fmla="*/ 3923990 h 4176000"/>
              <a:gd name="connsiteX4" fmla="*/ 0 w 3172579"/>
              <a:gd name="connsiteY4" fmla="*/ 3869730 h 4176000"/>
              <a:gd name="connsiteX5" fmla="*/ 0 w 3172579"/>
              <a:gd name="connsiteY5" fmla="*/ 306270 h 4176000"/>
              <a:gd name="connsiteX6" fmla="*/ 89315 w 3172579"/>
              <a:gd name="connsiteY6" fmla="*/ 252010 h 4176000"/>
              <a:gd name="connsiteX7" fmla="*/ 1084579 w 3172579"/>
              <a:gd name="connsiteY7" fmla="*/ 0 h 41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2579" h="4176000">
                <a:moveTo>
                  <a:pt x="1084579" y="0"/>
                </a:moveTo>
                <a:cubicBezTo>
                  <a:pt x="2237750" y="0"/>
                  <a:pt x="3172579" y="934829"/>
                  <a:pt x="3172579" y="2088000"/>
                </a:cubicBezTo>
                <a:cubicBezTo>
                  <a:pt x="3172579" y="3241171"/>
                  <a:pt x="2237750" y="4176000"/>
                  <a:pt x="1084579" y="4176000"/>
                </a:cubicBezTo>
                <a:cubicBezTo>
                  <a:pt x="724213" y="4176000"/>
                  <a:pt x="385170" y="4084708"/>
                  <a:pt x="89315" y="3923990"/>
                </a:cubicBezTo>
                <a:lnTo>
                  <a:pt x="0" y="3869730"/>
                </a:lnTo>
                <a:lnTo>
                  <a:pt x="0" y="306270"/>
                </a:lnTo>
                <a:lnTo>
                  <a:pt x="89315" y="252010"/>
                </a:lnTo>
                <a:cubicBezTo>
                  <a:pt x="385170" y="91292"/>
                  <a:pt x="724213" y="0"/>
                  <a:pt x="1084579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tx1">
                    <a:lumMod val="50000"/>
                    <a:lumOff val="50000"/>
                    <a:alpha val="30000"/>
                  </a:schemeClr>
                </a:gs>
                <a:gs pos="15000">
                  <a:srgbClr val="FFFFFF">
                    <a:lumMod val="20000"/>
                    <a:lumOff val="80000"/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9"/>
            </p:custDataLst>
          </p:nvPr>
        </p:nvSpPr>
        <p:spPr>
          <a:xfrm>
            <a:off x="3815716" y="3557588"/>
            <a:ext cx="607695" cy="607695"/>
          </a:xfrm>
          <a:prstGeom prst="ellipse">
            <a:avLst/>
          </a:prstGeom>
          <a:solidFill>
            <a:schemeClr val="accent2"/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10"/>
            </p:custDataLst>
          </p:nvPr>
        </p:nvSpPr>
        <p:spPr>
          <a:xfrm>
            <a:off x="3253741" y="2102803"/>
            <a:ext cx="607695" cy="607695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1"/>
            </p:custDataLst>
          </p:nvPr>
        </p:nvSpPr>
        <p:spPr>
          <a:xfrm>
            <a:off x="3253741" y="5011738"/>
            <a:ext cx="607695" cy="607695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2"/>
            </p:custDataLst>
          </p:nvPr>
        </p:nvSpPr>
        <p:spPr>
          <a:xfrm>
            <a:off x="968375" y="2773998"/>
            <a:ext cx="2169160" cy="2169160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三部曲</a:t>
            </a:r>
            <a:endParaRPr lang="zh-CN" altLang="en-US" sz="2000" b="1" spc="150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1737360"/>
            <a:ext cx="5437505" cy="3043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当下市场的判断</a:t>
            </a:r>
            <a:r>
              <a:rPr lang="en-US" altLang="zh-CN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 </a:t>
            </a:r>
            <a:endParaRPr lang="en-US" altLang="zh-CN" sz="28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变量在十五五规划之后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主题爆量与中线低点判断</a:t>
            </a:r>
            <a:endParaRPr lang="zh-CN" altLang="en-US" sz="28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798638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周线智能辅助线附近</a:t>
            </a:r>
            <a:r>
              <a:rPr lang="zh-CN" altLang="en-US" sz="4000" b="1">
                <a:solidFill>
                  <a:schemeClr val="bg1"/>
                </a:solidFill>
              </a:rPr>
              <a:t>低点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945515"/>
            <a:ext cx="10204450" cy="54527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周线智能辅助线附近</a:t>
            </a:r>
            <a:r>
              <a:rPr lang="zh-CN" altLang="en-US" sz="4000" b="1">
                <a:solidFill>
                  <a:schemeClr val="bg1"/>
                </a:solidFill>
              </a:rPr>
              <a:t>低点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30" y="969645"/>
            <a:ext cx="10422255" cy="55695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周线智能辅助线附近</a:t>
            </a:r>
            <a:r>
              <a:rPr lang="zh-CN" altLang="en-US" sz="4000" b="1">
                <a:solidFill>
                  <a:schemeClr val="bg1"/>
                </a:solidFill>
              </a:rPr>
              <a:t>低点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8115" y="854710"/>
            <a:ext cx="11978005" cy="55321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按照控盘做</a:t>
            </a:r>
            <a:r>
              <a:rPr lang="zh-CN" altLang="en-US" sz="4000" b="1">
                <a:solidFill>
                  <a:schemeClr val="bg1"/>
                </a:solidFill>
              </a:rPr>
              <a:t>增减仓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85" y="1388745"/>
            <a:ext cx="6809740" cy="3911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655" y="1388745"/>
            <a:ext cx="5207000" cy="38487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54910" y="5564505"/>
            <a:ext cx="88055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高控盘</a:t>
            </a:r>
            <a:r>
              <a:rPr lang="en-US" altLang="zh-CN"/>
              <a:t>+</a:t>
            </a:r>
            <a:r>
              <a:rPr lang="zh-CN" altLang="en-US"/>
              <a:t>周线持续大涨</a:t>
            </a:r>
            <a:r>
              <a:rPr lang="en-US" altLang="zh-CN"/>
              <a:t>+</a:t>
            </a:r>
            <a:r>
              <a:rPr lang="zh-CN" altLang="en-US"/>
              <a:t>控盘</a:t>
            </a:r>
            <a:r>
              <a:rPr lang="zh-CN" altLang="en-US"/>
              <a:t>下降注意</a:t>
            </a:r>
            <a:r>
              <a:rPr lang="zh-CN" altLang="en-US"/>
              <a:t>风险</a:t>
            </a:r>
            <a:endParaRPr lang="zh-CN" altLang="en-US"/>
          </a:p>
          <a:p>
            <a:r>
              <a:rPr lang="zh-CN" altLang="en-US"/>
              <a:t>低控盘增加</a:t>
            </a:r>
            <a:r>
              <a:rPr lang="en-US" altLang="zh-CN"/>
              <a:t>20-30</a:t>
            </a:r>
            <a:r>
              <a:rPr lang="zh-CN" altLang="en-US"/>
              <a:t>左右适合加重仓位</a:t>
            </a:r>
            <a:r>
              <a:rPr lang="en-US" altLang="zh-CN"/>
              <a:t> </a:t>
            </a:r>
            <a:r>
              <a:rPr lang="zh-CN" altLang="en-US"/>
              <a:t>，无控盘底仓</a:t>
            </a:r>
            <a:r>
              <a:rPr lang="zh-CN" altLang="en-US"/>
              <a:t>持股</a:t>
            </a:r>
            <a:endParaRPr lang="zh-CN" altLang="en-US"/>
          </a:p>
          <a:p>
            <a:r>
              <a:rPr lang="zh-CN" altLang="en-US"/>
              <a:t>潜伏类品种是底仓，形成持续控盘则加仓，到</a:t>
            </a:r>
            <a:r>
              <a:rPr lang="en-US" altLang="zh-CN"/>
              <a:t>30</a:t>
            </a:r>
            <a:r>
              <a:rPr lang="zh-CN" altLang="en-US"/>
              <a:t>以上逐步开始有中线大资金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 拷贝_17612137191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0125" y="796290"/>
            <a:ext cx="4778375" cy="54483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49350" y="195580"/>
            <a:ext cx="10278110" cy="4851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  <a:buClrTx/>
              <a:buSzTx/>
              <a:buFontTx/>
            </a:pP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经传严选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,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新品募集【周五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15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点截止】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,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资金疯狂认购中！</a:t>
            </a:r>
            <a:endParaRPr lang="zh-CN" altLang="en-US" sz="32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" y="796290"/>
            <a:ext cx="3609340" cy="57404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66515" y="6327140"/>
            <a:ext cx="7828280" cy="2095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基金的过往业绩并不预示其未来表现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基金管理人管理的其他基金的业绩并不构成基金业绩表现的保证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市场有风险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投资需谨慎！</a:t>
            </a:r>
            <a:endParaRPr lang="zh-CN" altLang="en-US" sz="1050">
              <a:solidFill>
                <a:schemeClr val="tx1"/>
              </a:solidFill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圆角矩形标注 2"/>
          <p:cNvSpPr/>
          <p:nvPr/>
        </p:nvSpPr>
        <p:spPr>
          <a:xfrm>
            <a:off x="3009265" y="3671570"/>
            <a:ext cx="781685" cy="279400"/>
          </a:xfrm>
          <a:prstGeom prst="wedgeRoundRect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/>
          </a:p>
        </p:txBody>
      </p:sp>
      <p:sp>
        <p:nvSpPr>
          <p:cNvPr id="4" name="文本框 3"/>
          <p:cNvSpPr txBox="1"/>
          <p:nvPr/>
        </p:nvSpPr>
        <p:spPr>
          <a:xfrm>
            <a:off x="2971165" y="3652520"/>
            <a:ext cx="8559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800">
                <a:latin typeface="黑体" panose="02010609060101010101" charset="-122"/>
                <a:ea typeface="黑体" panose="02010609060101010101" charset="-122"/>
                <a:sym typeface="+mn-ea"/>
              </a:rPr>
              <a:t>客户、选股王及以上专享</a:t>
            </a:r>
            <a:endParaRPr lang="zh-CN" altLang="en-US" sz="80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590" y="796290"/>
            <a:ext cx="3645535" cy="56038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960620" y="3013075"/>
            <a:ext cx="6318885" cy="1306830"/>
          </a:xfrm>
          <a:prstGeom prst="rect">
            <a:avLst/>
          </a:prstGeom>
          <a:solidFill>
            <a:srgbClr val="800080"/>
          </a:solidFill>
        </p:spPr>
        <p:txBody>
          <a:bodyPr wrap="square" rtlCol="0" anchor="t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70W</a:t>
            </a:r>
            <a:r>
              <a:rPr lang="zh-CN" altLang="en-US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0w</a:t>
            </a:r>
            <a:r>
              <a:rPr lang="zh-CN" altLang="en-US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0w</a:t>
            </a:r>
            <a:r>
              <a:rPr lang="zh-CN" altLang="en-US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w</a:t>
            </a:r>
            <a:endParaRPr lang="en-US" altLang="zh-CN" sz="4800" b="1">
              <a:solidFill>
                <a:srgbClr val="FFFF00"/>
              </a:solidFill>
              <a:highlight>
                <a:srgbClr val="800080"/>
              </a:highligh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zh-CN" altLang="en-US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资金持续进场中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en-US" altLang="zh-CN" sz="4800" b="1">
              <a:solidFill>
                <a:srgbClr val="FFFF00"/>
              </a:solidFill>
              <a:highlight>
                <a:srgbClr val="800080"/>
              </a:highligh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产品社群（直播带货）-三大优势+费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当下市场的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判断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深化资本市场，扩大</a:t>
            </a:r>
            <a:r>
              <a:rPr lang="zh-CN" altLang="en-US" sz="2800" b="1">
                <a:solidFill>
                  <a:schemeClr val="bg1"/>
                </a:solidFill>
              </a:rPr>
              <a:t>消费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45" y="735330"/>
            <a:ext cx="11595100" cy="58293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8895" y="0"/>
            <a:ext cx="12191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学习时报：努力稳股市让消费有底气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009650"/>
            <a:ext cx="5850890" cy="5511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15" y="1009650"/>
            <a:ext cx="5755005" cy="55118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8895" y="0"/>
            <a:ext cx="12191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打破消费局限的重点增加居民</a:t>
            </a:r>
            <a:r>
              <a:rPr lang="zh-CN" altLang="en-US" sz="3600" b="1">
                <a:solidFill>
                  <a:schemeClr val="bg1"/>
                </a:solidFill>
              </a:rPr>
              <a:t>收入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815340"/>
            <a:ext cx="5799455" cy="57270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560" y="815975"/>
            <a:ext cx="5932805" cy="57270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单纯的消费补贴不如资本市场上涨来的</a:t>
            </a:r>
            <a:r>
              <a:rPr lang="zh-CN" altLang="en-US" sz="2800" b="1">
                <a:solidFill>
                  <a:schemeClr val="bg1"/>
                </a:solidFill>
              </a:rPr>
              <a:t>实在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40" y="853440"/>
            <a:ext cx="10705465" cy="57207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</a:rPr>
              <a:t>     </a:t>
            </a:r>
            <a:r>
              <a:rPr lang="zh-CN" altLang="en-US" sz="4000" b="1">
                <a:solidFill>
                  <a:schemeClr val="bg1"/>
                </a:solidFill>
              </a:rPr>
              <a:t>当下市场所处的</a:t>
            </a:r>
            <a:r>
              <a:rPr lang="zh-CN" altLang="en-US" sz="4000" b="1">
                <a:solidFill>
                  <a:schemeClr val="bg1"/>
                </a:solidFill>
              </a:rPr>
              <a:t>位置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440"/>
            <a:ext cx="6002655" cy="49453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055" y="804545"/>
            <a:ext cx="5908675" cy="50444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80440" y="5960110"/>
            <a:ext cx="10956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进入第一个阶段的回撤，历史总是相似的，从目前位置来看，虽然</a:t>
            </a:r>
            <a:r>
              <a:rPr lang="en-US" altLang="zh-CN"/>
              <a:t>9</a:t>
            </a:r>
            <a:r>
              <a:rPr lang="zh-CN" altLang="en-US"/>
              <a:t>月调整但指数还是创出新高，所以调整震荡周期不够充分，所以我们判断目前处于十月中旬震荡走势，变量在下周，四中全会。中轴线</a:t>
            </a:r>
            <a:r>
              <a:rPr lang="en-US" altLang="zh-CN"/>
              <a:t>3850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56055"/>
            <a:ext cx="6764020" cy="4093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48000" y="9588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b="1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4000" b="1">
                <a:solidFill>
                  <a:schemeClr val="bg1"/>
                </a:solidFill>
                <a:sym typeface="+mn-ea"/>
              </a:rPr>
              <a:t>四中全会的三个</a:t>
            </a:r>
            <a:r>
              <a:rPr lang="zh-CN" altLang="en-US" sz="4000" b="1">
                <a:solidFill>
                  <a:schemeClr val="bg1"/>
                </a:solidFill>
                <a:sym typeface="+mn-ea"/>
              </a:rPr>
              <a:t>时点</a:t>
            </a:r>
            <a:endParaRPr lang="zh-CN" altLang="en-US" sz="40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96100" y="1099185"/>
            <a:ext cx="5046980" cy="4808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solidFill>
                  <a:srgbClr val="FF0000"/>
                </a:solidFill>
              </a:rPr>
              <a:t>10</a:t>
            </a:r>
            <a:r>
              <a:rPr lang="zh-CN" altLang="en-US" b="1">
                <a:solidFill>
                  <a:srgbClr val="FF0000"/>
                </a:solidFill>
              </a:rPr>
              <a:t>月</a:t>
            </a:r>
            <a:r>
              <a:rPr lang="en-US" altLang="zh-CN" b="1">
                <a:solidFill>
                  <a:srgbClr val="FF0000"/>
                </a:solidFill>
              </a:rPr>
              <a:t>23</a:t>
            </a:r>
            <a:r>
              <a:rPr lang="zh-CN" altLang="en-US" b="1">
                <a:solidFill>
                  <a:srgbClr val="FF0000"/>
                </a:solidFill>
              </a:rPr>
              <a:t>日</a:t>
            </a:r>
            <a:r>
              <a:rPr lang="en-US" altLang="zh-CN" b="1">
                <a:solidFill>
                  <a:srgbClr val="FF0000"/>
                </a:solidFill>
              </a:rPr>
              <a:t> – </a:t>
            </a:r>
            <a:r>
              <a:rPr lang="zh-CN" altLang="en-US" b="1">
                <a:solidFill>
                  <a:srgbClr val="FF0000"/>
                </a:solidFill>
              </a:rPr>
              <a:t>四中全会公报：重申科技主导地位，同时释放经济缓慢再平衡信号</a:t>
            </a:r>
            <a:r>
              <a:rPr lang="zh-CN" altLang="en-US"/>
              <a:t>；不会公布具体数字，政策意外可能性较低。并非短期政策刺激拐点。</a:t>
            </a:r>
            <a:endParaRPr lang="zh-CN" altLang="en-US"/>
          </a:p>
          <a:p>
            <a:r>
              <a:rPr lang="en-US" altLang="zh-CN" b="1">
                <a:solidFill>
                  <a:srgbClr val="FF0000"/>
                </a:solidFill>
              </a:rPr>
              <a:t>10</a:t>
            </a:r>
            <a:r>
              <a:rPr lang="zh-CN" altLang="en-US" b="1">
                <a:solidFill>
                  <a:srgbClr val="FF0000"/>
                </a:solidFill>
              </a:rPr>
              <a:t>月</a:t>
            </a:r>
            <a:r>
              <a:rPr lang="en-US" altLang="zh-CN" b="1">
                <a:solidFill>
                  <a:srgbClr val="FF0000"/>
                </a:solidFill>
              </a:rPr>
              <a:t>27</a:t>
            </a:r>
            <a:r>
              <a:rPr lang="zh-CN" altLang="en-US" b="1">
                <a:solidFill>
                  <a:srgbClr val="FF0000"/>
                </a:solidFill>
              </a:rPr>
              <a:t>日</a:t>
            </a:r>
            <a:r>
              <a:rPr lang="en-US" altLang="zh-CN" b="1">
                <a:solidFill>
                  <a:srgbClr val="FF0000"/>
                </a:solidFill>
              </a:rPr>
              <a:t> – </a:t>
            </a:r>
            <a:r>
              <a:rPr lang="zh-CN" altLang="en-US" b="1">
                <a:solidFill>
                  <a:srgbClr val="FF0000"/>
                </a:solidFill>
              </a:rPr>
              <a:t>十五五规划建议：提供更多指引，但仍不包含具体数字。</a:t>
            </a:r>
            <a:r>
              <a:rPr lang="zh-CN" altLang="en-US"/>
              <a:t>预计政策仍将是重供给，同时边际上完善社保体系。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12</a:t>
            </a:r>
            <a:r>
              <a:rPr lang="zh-CN" altLang="en-US"/>
              <a:t>月中旬</a:t>
            </a:r>
            <a:r>
              <a:rPr lang="en-US" altLang="zh-CN"/>
              <a:t> – </a:t>
            </a:r>
            <a:r>
              <a:rPr lang="zh-CN" altLang="en-US"/>
              <a:t>中央经济工作会议：</a:t>
            </a:r>
            <a:r>
              <a:rPr lang="zh-CN" altLang="en-US" b="1">
                <a:solidFill>
                  <a:srgbClr val="FF0000"/>
                </a:solidFill>
              </a:rPr>
              <a:t>预计</a:t>
            </a:r>
            <a:r>
              <a:rPr lang="en-US" altLang="zh-CN" b="1">
                <a:solidFill>
                  <a:srgbClr val="FF0000"/>
                </a:solidFill>
              </a:rPr>
              <a:t>2026</a:t>
            </a:r>
            <a:r>
              <a:rPr lang="zh-CN" altLang="en-US" b="1">
                <a:solidFill>
                  <a:srgbClr val="FF0000"/>
                </a:solidFill>
              </a:rPr>
              <a:t>年将延续今年</a:t>
            </a:r>
            <a:r>
              <a:rPr lang="en-US" altLang="zh-CN" b="1">
                <a:solidFill>
                  <a:srgbClr val="FF0000"/>
                </a:solidFill>
              </a:rPr>
              <a:t>5%</a:t>
            </a:r>
            <a:r>
              <a:rPr lang="zh-CN" altLang="en-US" b="1">
                <a:solidFill>
                  <a:srgbClr val="FF0000"/>
                </a:solidFill>
              </a:rPr>
              <a:t>左右的增速目标和相似的财政力度</a:t>
            </a:r>
            <a:r>
              <a:rPr lang="zh-CN" altLang="en-US"/>
              <a:t>，而楼市举措则缓慢推进。经济依然是缓慢再通胀。</a:t>
            </a:r>
            <a:endParaRPr lang="zh-CN" altLang="en-US"/>
          </a:p>
          <a:p>
            <a:endParaRPr lang="zh-CN" altLang="en-US"/>
          </a:p>
          <a:p>
            <a:r>
              <a:rPr lang="en-US" altLang="en-US"/>
              <a:t> </a:t>
            </a:r>
            <a:r>
              <a:rPr lang="en-US" altLang="zh-CN"/>
              <a:t>2026</a:t>
            </a:r>
            <a:r>
              <a:rPr lang="zh-CN" altLang="en-US"/>
              <a:t>年</a:t>
            </a:r>
            <a:r>
              <a:rPr lang="en-US" altLang="zh-CN"/>
              <a:t>3</a:t>
            </a:r>
            <a:r>
              <a:rPr lang="zh-CN" altLang="en-US"/>
              <a:t>月</a:t>
            </a:r>
            <a:r>
              <a:rPr lang="en-US" altLang="zh-CN"/>
              <a:t> – </a:t>
            </a:r>
            <a:r>
              <a:rPr lang="zh-CN" altLang="en-US"/>
              <a:t>全国两会及十五五规划全文：在经济增长、</a:t>
            </a:r>
            <a:r>
              <a:rPr lang="en-US" altLang="zh-CN"/>
              <a:t>CPI</a:t>
            </a:r>
            <a:r>
              <a:rPr lang="zh-CN" altLang="en-US"/>
              <a:t>、研发投入和社会福利（综合考量改革和财政压力）方面将公布具体数字。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]}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3367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3367]}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]}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,3312455,3326188]}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,3312455,3326188]}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,3312455,3326188]}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,3312455,3326188]}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,3312419]}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67_2*l_h_f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67_2*l_h_a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67_2*l_h_i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67_2*l_h_f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67_2*l_h_a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67_2*l_h_i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67_2*l_h_f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67_2*l_h_a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67_2*l_h_i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45_2*n_h_h_f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88.3464660644531,&quot;left&quot;:76.25,&quot;top&quot;:110.17676696777343,&quot;width&quot;:807.50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45_2*n_h_h_a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88.3464660644531,&quot;left&quot;:76.25,&quot;top&quot;:110.17676696777343,&quot;width&quot;:807.50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45_2*n_h_h_f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88.3464660644531,&quot;left&quot;:76.25,&quot;top&quot;:110.17676696777343,&quot;width&quot;:807.50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 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45_2*n_h_h_a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88.3464660644531,&quot;left&quot;:76.25,&quot;top&quot;:110.17676696777343,&quot;width&quot;:807.50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45_2*n_h_h_f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88.3464660644531,&quot;left&quot;:76.25,&quot;top&quot;:110.17676696777343,&quot;width&quot;:807.50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45_2*n_h_h_a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88.3464660644531,&quot;left&quot;:76.25,&quot;top&quot;:110.17676696777343,&quot;width&quot;:807.50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7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64"/>
  <p:tag name="KSO_WM_UNIT_LINE_FORE_SCHEMECOLOR_INDEX_2_TRANS" val="0"/>
  <p:tag name="KSO_WM_UNIT_LINE_FORE_SCHEMECOLOR_INDEX_3_BRIGHTNESS" val="0.8"/>
  <p:tag name="KSO_WM_UNIT_LINE_FORE_SCHEMECOLOR_INDEX_3" val="15"/>
  <p:tag name="KSO_WM_UNIT_LINE_FORE_SCHEMECOLOR_INDEX_3_POS" val="0.9"/>
  <p:tag name="KSO_WM_UNIT_LINE_FORE_SCHEMECOLOR_INDEX_3_TRANS" val="0.53"/>
  <p:tag name="KSO_WM_UNIT_LINE_FORE_SCHEMECOLOR_INDEX_4_BRIGHTNESS" val="0.8"/>
  <p:tag name="KSO_WM_UNIT_LINE_FORE_SCHEMECOLOR_INDEX_4" val="15"/>
  <p:tag name="KSO_WM_UNIT_LINE_FORE_SCHEMECOLOR_INDEX_4_POS" val="0.95"/>
  <p:tag name="KSO_WM_UNIT_LINE_FORE_SCHEMECOLOR_INDEX_4_TRANS" val="0"/>
  <p:tag name="KSO_WM_UNIT_LINE_FORE_SCHEMECOLOR_INDEX_5_BRIGHTNESS" val="0.8"/>
  <p:tag name="KSO_WM_UNIT_LINE_FORE_SCHEMECOLOR_INDEX_5" val="15"/>
  <p:tag name="KSO_WM_UNIT_LINE_FORE_SCHEMECOLOR_INDEX_5_POS" val="1"/>
  <p:tag name="KSO_WM_UNIT_LINE_FORE_SCHEMECOLOR_INDEX_5_TRANS" val="0.9"/>
  <p:tag name="KSO_WM_UNIT_LINE_GRADIENT_TYPE" val="0"/>
  <p:tag name="KSO_WM_UNIT_LINE_GRADIENT_ANGLE" val="0"/>
  <p:tag name="KSO_WM_UNIT_LINE_GRADIENT_DIRECTION" val="3"/>
  <p:tag name="KSO_WM_UNIT_LINE_FILL_TYPE" val="5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i*1_2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2_1"/>
  <p:tag name="KSO_WM_DIAGRAM_MAX_ITEMCNT" val="4"/>
  <p:tag name="KSO_WM_DIAGRAM_MIN_ITEMCNT" val="2"/>
  <p:tag name="KSO_WM_DIAGRAM_VIRTUALLY_FRAME" val="{&quot;height&quot;:388.3464660644531,&quot;left&quot;:76.25,&quot;top&quot;:110.17676696777343,&quot;width&quot;:807.5000787401575}"/>
  <p:tag name="KSO_WM_DIAGRAM_COLOR_MATCH_VALUE" val="{&quot;shape&quot;:{&quot;fill&quot;:{&quot;type&quot;:0},&quot;glow&quot;:{&quot;colorType&quot;:0},&quot;line&quot;:{&quot;gradient&quot;:[{&quot;brightness&quot;:0.5,&quot;colorType&quot;:1,&quot;foreColorIndex&quot;:13,&quot;pos&quot;:1,&quot;transparency&quot;:0.699999988079071},{&quot;brightness&quot;:0.800000011920929,&quot;colorType&quot;:2,&quot;pos&quot;:0.15000000596046448,&quot;rgb&quot;:&quot;#ffffff&quot;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8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2_1"/>
  <p:tag name="KSO_WM_DIAGRAM_MAX_ITEMCNT" val="4"/>
  <p:tag name="KSO_WM_DIAGRAM_MIN_ITEMCNT" val="2"/>
  <p:tag name="KSO_WM_DIAGRAM_VIRTUALLY_FRAME" val="{&quot;height&quot;:388.3464660644531,&quot;left&quot;:76.25,&quot;top&quot;:110.17676696777343,&quot;width&quot;:807.50007874015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6,&quot;pos&quot;:0,&quot;transparency&quot;:0},{&quot;brightness&quot;:0,&quot;colorType&quot;:2,&quot;pos&quot;:1,&quot;rgb&quot;:&quot;#ffffff&quot;,&quot;transparency&quot;:0},{&quot;brightness&quot;:0.800000011920929,&quot;colorType&quot;:1,&quot;foreColorIndex&quot;:6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79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1_1"/>
  <p:tag name="KSO_WM_DIAGRAM_MAX_ITEMCNT" val="4"/>
  <p:tag name="KSO_WM_DIAGRAM_MIN_ITEMCNT" val="2"/>
  <p:tag name="KSO_WM_DIAGRAM_VIRTUALLY_FRAME" val="{&quot;height&quot;:388.3464660644531,&quot;left&quot;:76.25,&quot;top&quot;:110.17676696777343,&quot;width&quot;:807.50007874015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3_1"/>
  <p:tag name="KSO_WM_DIAGRAM_MAX_ITEMCNT" val="4"/>
  <p:tag name="KSO_WM_DIAGRAM_MIN_ITEMCNT" val="2"/>
  <p:tag name="KSO_WM_DIAGRAM_VIRTUALLY_FRAME" val="{&quot;height&quot;:388.3464660644531,&quot;left&quot;:76.25,&quot;top&quot;:110.17676696777343,&quot;width&quot;:807.500078740157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10,&quot;pos&quot;:0,&quot;transparency&quot;:0},{&quot;brightness&quot;:0,&quot;colorType&quot;:2,&quot;pos&quot;:1,&quot;rgb&quot;:&quot;#ffffff&quot;,&quot;transparency&quot;:0},{&quot;brightness&quot;:0.800000011920929,&quot;colorType&quot;:1,&quot;foreColorIndex&quot;:7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1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a*1_1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DIAGRAM_GROUP_CODE" val="n1-1"/>
  <p:tag name="KSO_WM_UNIT_TYPE" val="n_h_a"/>
  <p:tag name="KSO_WM_UNIT_INDEX" val="1_1_1"/>
  <p:tag name="KSO_WM_DIAGRAM_MAX_ITEMCNT" val="4"/>
  <p:tag name="KSO_WM_DIAGRAM_MIN_ITEMCNT" val="2"/>
  <p:tag name="KSO_WM_DIAGRAM_VIRTUALLY_FRAME" val="{&quot;height&quot;:388.3464660644531,&quot;left&quot;:76.25,&quot;top&quot;:110.17676696777343,&quot;width&quot;:807.50007874015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PRESET_TEXT" val="单击添加&#10;项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,3312417]}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PP_MARK_KEY" val="257877f6-fe8c-4c47-ab4c-274c99a6a791"/>
  <p:tag name="COMMONDATA" val="eyJoZGlkIjoiNzcwN2EyNDZjZTA2ODVhZTc3ZDAzY2QyMDBhMDQyMzQifQ=="/>
  <p:tag name="commondata" val="eyJoZGlkIjoiOWFhYzUwZWNmOTk3M2Y1MTI5MjBiOWM4Y2UyNjJjNzUifQ=="/>
  <p:tag name="resource_record_key" val="{&quot;65&quot;:[20205176],&quot;70&quot;:[3323367,3312479,3312455,3321434,3429779,3326188,3312419,3312417]}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1535</Words>
  <Application>WPS 演示</Application>
  <PresentationFormat>宽屏</PresentationFormat>
  <Paragraphs>128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DIN Black</vt:lpstr>
      <vt:lpstr>Segoe Print</vt:lpstr>
      <vt:lpstr>Noto Sans S Chinese Medium</vt:lpstr>
      <vt:lpstr>Arial Unicode MS</vt:lpstr>
      <vt:lpstr>Calibri</vt:lpstr>
      <vt:lpstr>黑体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十二猪肠</cp:lastModifiedBy>
  <cp:revision>356</cp:revision>
  <dcterms:created xsi:type="dcterms:W3CDTF">2019-06-19T02:08:00Z</dcterms:created>
  <dcterms:modified xsi:type="dcterms:W3CDTF">2025-10-23T10:44:06Z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71E93E148CD14EC1AA2607B6ABE913D2_13</vt:lpwstr>
  </property>
</Properties>
</file>