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0" r:id="rId3"/>
    <p:sldId id="313" r:id="rId4"/>
    <p:sldId id="314" r:id="rId6"/>
    <p:sldId id="315" r:id="rId7"/>
    <p:sldId id="317" r:id="rId8"/>
    <p:sldId id="318" r:id="rId9"/>
    <p:sldId id="320" r:id="rId10"/>
    <p:sldId id="319" r:id="rId11"/>
    <p:sldId id="321" r:id="rId12"/>
    <p:sldId id="322" r:id="rId13"/>
    <p:sldId id="316" r:id="rId14"/>
    <p:sldId id="323" r:id="rId15"/>
    <p:sldId id="26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4.xml"/><Relationship Id="rId2" Type="http://schemas.openxmlformats.org/officeDocument/2006/relationships/image" Target="../media/image21.png"/><Relationship Id="rId1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7.xml"/><Relationship Id="rId2" Type="http://schemas.openxmlformats.org/officeDocument/2006/relationships/image" Target="../media/image22.png"/><Relationship Id="rId1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8.xml"/><Relationship Id="rId2" Type="http://schemas.openxmlformats.org/officeDocument/2006/relationships/image" Target="../media/image10.png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0.xml"/><Relationship Id="rId2" Type="http://schemas.openxmlformats.org/officeDocument/2006/relationships/image" Target="../media/image11.png"/><Relationship Id="rId1" Type="http://schemas.openxmlformats.org/officeDocument/2006/relationships/tags" Target="../tags/tag4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6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5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0.xml"/><Relationship Id="rId2" Type="http://schemas.openxmlformats.org/officeDocument/2006/relationships/image" Target="../media/image19.png"/><Relationship Id="rId1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20.png"/><Relationship Id="rId1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波段训练营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68242" y="3808730"/>
            <a:ext cx="8904231" cy="703580"/>
            <a:chOff x="4808" y="6097"/>
            <a:chExt cx="10072" cy="1108"/>
          </a:xfrm>
        </p:grpSpPr>
        <p:sp>
          <p:nvSpPr>
            <p:cNvPr id="10" name="文本框 9"/>
            <p:cNvSpPr txBox="1"/>
            <p:nvPr/>
          </p:nvSpPr>
          <p:spPr>
            <a:xfrm>
              <a:off x="4808" y="657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经传多赢讲师：曾文龙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541" y="6097"/>
              <a:ext cx="5339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投资顾问执业证书编号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波段先锋拆解</a:t>
            </a:r>
            <a:endParaRPr lang="zh-CN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6252210" y="4385310"/>
            <a:ext cx="4720590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  <a:sym typeface="+mn-ea"/>
              </a:rPr>
              <a:t>基金从业</a:t>
            </a:r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  <a:sym typeface="+mn-ea"/>
              </a:rPr>
              <a:t>执业证书编号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A20250619007559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实践应用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" y="1136650"/>
            <a:ext cx="7338695" cy="4610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747000" y="1136650"/>
            <a:ext cx="4196715" cy="433832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b="1" i="0">
                <a:solidFill>
                  <a:srgbClr val="34304B"/>
                </a:solidFill>
                <a:latin typeface="Helvetica"/>
                <a:ea typeface="宋体" panose="02010600030101010101" pitchFamily="2" charset="-122"/>
              </a:rPr>
              <a:t>有主流资金介入是最具辨识度的，要么强者恒强，要么当强不强离场。</a:t>
            </a:r>
            <a:endParaRPr lang="zh-CN" altLang="en-US" b="1" i="0">
              <a:solidFill>
                <a:srgbClr val="34304B"/>
              </a:solidFill>
              <a:latin typeface="Helvetica"/>
              <a:ea typeface="宋体" panose="02010600030101010101" pitchFamily="2" charset="-122"/>
            </a:endParaRPr>
          </a:p>
          <a:p>
            <a:pPr defTabSz="266700"/>
            <a:r>
              <a:rPr lang="en-US" altLang="zh-CN" sz="1600" b="1" i="0">
                <a:solidFill>
                  <a:srgbClr val="34304B"/>
                </a:solidFill>
                <a:latin typeface="Helvetica"/>
                <a:ea typeface="宋体" panose="02010600030101010101" pitchFamily="2" charset="-122"/>
              </a:rPr>
              <a:t> </a:t>
            </a:r>
            <a:endParaRPr lang="en-US" altLang="zh-CN" sz="1600" b="1" i="0">
              <a:solidFill>
                <a:srgbClr val="34304B"/>
              </a:solidFill>
              <a:latin typeface="Helvetica"/>
              <a:ea typeface="宋体" panose="02010600030101010101" pitchFamily="2" charset="-122"/>
            </a:endParaRPr>
          </a:p>
          <a:p>
            <a:pPr defTabSz="266700"/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“进”信号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+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成交量放大：确认资金进场，上涨概率提升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​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宋体" panose="02010600030101010101" pitchFamily="2" charset="-122"/>
              </a:rPr>
              <a:t>；</a:t>
            </a:r>
            <a:endParaRPr lang="en-US" altLang="zh-CN" sz="1600" b="1" i="0">
              <a:solidFill>
                <a:srgbClr val="34304B"/>
              </a:solidFill>
              <a:latin typeface="Helvetica"/>
              <a:ea typeface="Helvetica"/>
            </a:endParaRPr>
          </a:p>
          <a:p>
            <a:pPr defTabSz="266700"/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“进”信号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+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成交量萎缩：警惕资金跟进不足，易出现假突破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​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宋体" panose="02010600030101010101" pitchFamily="2" charset="-122"/>
              </a:rPr>
              <a:t>；</a:t>
            </a:r>
            <a:endParaRPr lang="zh-CN" altLang="en-US" sz="1600" b="1" i="0">
              <a:solidFill>
                <a:srgbClr val="34304B"/>
              </a:solidFill>
              <a:latin typeface="Helvetica"/>
              <a:ea typeface="宋体" panose="02010600030101010101" pitchFamily="2" charset="-122"/>
            </a:endParaRPr>
          </a:p>
          <a:p>
            <a:pPr defTabSz="266700"/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 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“出”信号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+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成交量放大：确认抛压释放，下跌趋势加速；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​</a:t>
            </a:r>
            <a:endParaRPr lang="en-US" altLang="zh-CN" sz="1600" b="1" i="0">
              <a:solidFill>
                <a:srgbClr val="34304B"/>
              </a:solidFill>
              <a:latin typeface="Helvetica"/>
              <a:ea typeface="Helvetica"/>
            </a:endParaRPr>
          </a:p>
          <a:p>
            <a:pPr defTabSz="266700"/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“出”信号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+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成交量萎缩：短期可能反弹，但长期趋势仍需谨慎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​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宋体" panose="02010600030101010101" pitchFamily="2" charset="-122"/>
              </a:rPr>
              <a:t>。</a:t>
            </a:r>
            <a:endParaRPr lang="en-US" altLang="zh-CN" sz="1600" b="1" i="0">
              <a:solidFill>
                <a:srgbClr val="34304B"/>
              </a:solidFill>
              <a:latin typeface="Helvetica"/>
              <a:ea typeface="Helvetica"/>
            </a:endParaRPr>
          </a:p>
          <a:p>
            <a:pPr defTabSz="266700"/>
            <a:r>
              <a:rPr lang="en-US" altLang="zh-CN" sz="1600" b="1" i="0">
                <a:solidFill>
                  <a:srgbClr val="34304B"/>
                </a:solidFill>
                <a:latin typeface="Helvetica"/>
                <a:ea typeface="宋体" panose="02010600030101010101" pitchFamily="2" charset="-122"/>
              </a:rPr>
              <a:t> </a:t>
            </a:r>
            <a:endParaRPr lang="en-US" altLang="zh-CN" sz="1600" b="1" i="0">
              <a:solidFill>
                <a:srgbClr val="34304B"/>
              </a:solidFill>
              <a:latin typeface="Helvetica"/>
              <a:ea typeface="宋体" panose="02010600030101010101" pitchFamily="2" charset="-122"/>
            </a:endParaRPr>
          </a:p>
          <a:p>
            <a:pPr defTabSz="266700"/>
            <a:r>
              <a:rPr lang="en-US" altLang="zh-CN" sz="1600" b="1" i="0">
                <a:solidFill>
                  <a:srgbClr val="34304B"/>
                </a:solidFill>
                <a:latin typeface="Helvetica"/>
                <a:ea typeface="宋体" panose="02010600030101010101" pitchFamily="2" charset="-122"/>
              </a:rPr>
              <a:t> </a:t>
            </a:r>
            <a:endParaRPr lang="en-US" altLang="zh-CN" sz="1600" b="1" i="0">
              <a:solidFill>
                <a:srgbClr val="34304B"/>
              </a:solidFill>
              <a:latin typeface="Helvetica"/>
              <a:ea typeface="宋体" panose="02010600030101010101" pitchFamily="2" charset="-122"/>
            </a:endParaRPr>
          </a:p>
          <a:p>
            <a:pPr defTabSz="266700"/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“进”信号出现在支撑位（如前期低点、均线支撑）：操作安全性提升；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​</a:t>
            </a:r>
            <a:endParaRPr lang="en-US" altLang="zh-CN" sz="1600" b="1" i="0">
              <a:solidFill>
                <a:srgbClr val="34304B"/>
              </a:solidFill>
              <a:latin typeface="Helvetica"/>
              <a:ea typeface="Helvetica"/>
            </a:endParaRPr>
          </a:p>
          <a:p>
            <a:pPr defTabSz="266700"/>
            <a:r>
              <a:rPr lang="zh-CN" altLang="en-US" sz="1600" b="1" i="0">
                <a:solidFill>
                  <a:srgbClr val="34304B"/>
                </a:solidFill>
                <a:latin typeface="Helvetica"/>
                <a:ea typeface="Helvetica"/>
              </a:rPr>
              <a:t>“出”信号出现在压力位（如前期高点、均线压力）：离场信号更可靠</a:t>
            </a:r>
            <a:r>
              <a:rPr lang="en-US" altLang="zh-CN" sz="1600" b="1" i="0">
                <a:solidFill>
                  <a:srgbClr val="34304B"/>
                </a:solidFill>
                <a:latin typeface="Helvetica"/>
                <a:ea typeface="Helvetica"/>
              </a:rPr>
              <a:t>​</a:t>
            </a:r>
            <a:r>
              <a:rPr lang="zh-CN" altLang="en-US" sz="1600" b="1" i="0">
                <a:solidFill>
                  <a:srgbClr val="34304B"/>
                </a:solidFill>
                <a:latin typeface="Helvetica"/>
                <a:ea typeface="宋体" panose="02010600030101010101" pitchFamily="2" charset="-122"/>
              </a:rPr>
              <a:t>。</a:t>
            </a:r>
            <a:endParaRPr lang="zh-CN" altLang="en-US" sz="1600" b="1" i="0">
              <a:solidFill>
                <a:srgbClr val="34304B"/>
              </a:solidFill>
              <a:latin typeface="Helvetica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273685" y="32385"/>
            <a:ext cx="11630025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9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小结</a:t>
            </a:r>
            <a:endParaRPr kumimoji="0" lang="zh-CN" altLang="en-US" sz="3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ctr"/>
            <a:endParaRPr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4840" y="1900555"/>
            <a:ext cx="11188065" cy="350964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红色区域背后的资金博弈（买方主导），操作原则：红色区域内的持仓策略（底仓持有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波段交易）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绿色区域背后的多空失衡（卖方主导），操作原则：绿色区域内的规避策略（空仓、轻仓观望，谨慎抄底）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信号出现后的入场时机选择（持续红区域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即时入场、绿转红区域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回踩确认入场）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信号出现后的离场策略（即时离场、反弹离场）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305" y="0"/>
            <a:ext cx="1169225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Normal" panose="020B0400000000000000" charset="-122"/>
              </a:rPr>
              <a:t>波段先锋福利！</a:t>
            </a:r>
            <a:endParaRPr kumimoji="0" lang="zh-CN" altLang="en-US" sz="3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Heavy" panose="020B0A00000000000000" charset="-122"/>
              <a:ea typeface="思源黑体 CN Heavy" panose="020B0A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" y="611505"/>
            <a:ext cx="11839575" cy="5883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3685" y="0"/>
            <a:ext cx="1167003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波段先锋解决实战难点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1005" y="799465"/>
            <a:ext cx="11379200" cy="54089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67335" y="0"/>
            <a:ext cx="1162748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趋势分析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68795" y="1636395"/>
            <a:ext cx="5400675" cy="4601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>
                <a:latin typeface="思源黑体 CN Heavy" panose="020B0A00000000000000" charset="-122"/>
                <a:ea typeface="思源黑体 CN Heavy" panose="020B0A00000000000000" charset="-122"/>
              </a:rPr>
              <a:t>完善你的投资模式</a:t>
            </a:r>
            <a:endParaRPr lang="zh-CN" altLang="en-US" sz="2800"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endParaRPr lang="en-US" altLang="zh-CN" sz="2000"/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1.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做短线，红色区域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2.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买点来了到底要建什么样的仓位？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3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3.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向上涨的过程中什么时候加仓？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4.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什么时候获利减仓最佳？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5.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这个上升回档是真还是假？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6.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同板块挑选个股选择谁？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-</a:t>
            </a:r>
            <a:r>
              <a:rPr lang="zh-CN" altLang="en-US" sz="23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趋势！</a:t>
            </a:r>
            <a:endParaRPr lang="zh-CN" altLang="en-US" sz="23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 sz="23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endParaRPr lang="zh-CN" altLang="en-US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725930"/>
            <a:ext cx="6602095" cy="4306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487680" y="986155"/>
            <a:ext cx="1112139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300"/>
              <a:t>波段先锋，</a:t>
            </a:r>
            <a:r>
              <a:rPr lang="zh-CN" altLang="en-US" sz="2300">
                <a:solidFill>
                  <a:srgbClr val="FF0000"/>
                </a:solidFill>
              </a:rPr>
              <a:t>红色区域为强趋势</a:t>
            </a:r>
            <a:r>
              <a:rPr lang="zh-CN" altLang="en-US" sz="2300"/>
              <a:t>，波段进出胜率高于绿色区域，波段利润增厚更高！！</a:t>
            </a:r>
            <a:endParaRPr lang="zh-CN" altLang="en-US" sz="230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281940" y="32385"/>
            <a:ext cx="1162177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9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上升回档，真假一眼辨</a:t>
            </a:r>
            <a:endParaRPr kumimoji="0" lang="zh-CN" altLang="en-US" sz="3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ctr"/>
            <a:endParaRPr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190" y="885825"/>
            <a:ext cx="6446520" cy="5191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3740" y="2633345"/>
            <a:ext cx="2519045" cy="8693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上升回档</a:t>
            </a:r>
            <a:endParaRPr lang="zh-CN" altLang="en-US" sz="22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r>
              <a:rPr lang="zh-CN" altLang="en-US" sz="23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真回档？假动作？</a:t>
            </a:r>
            <a:endParaRPr lang="zh-CN" altLang="en-US" sz="23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endParaRPr lang="zh-CN" altLang="en-US" sz="2300"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endParaRPr lang="zh-CN" altLang="en-US" sz="2000"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23075" y="1783715"/>
            <a:ext cx="5080000" cy="350964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红色区域（强趋势）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股价动能足，上升波段确定性高，持仓拿波段更稳；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绿色区域（弱趋势）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：股价疲软，即便有反弹也难持续，此时谨慎操作！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不管是短线博弈回档机会，还是中长线做波段持有，波段先锋把“什么时候买（真回档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强趋势）、什么时候慎买（假回档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弱趋势）” 讲得明明白白 ！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不用再纠结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线、均线怎么看，跟着信号做，增厚利润、规避风险一步到位，普通散户也能玩赚波段！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资金强化趋势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9590" y="1397000"/>
            <a:ext cx="11133455" cy="48901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趋势的本质是市场合力的方向，而资金则是推动这种合力的直接力量。当某一标的（个股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板块）持续获得资金流入时，会形成正反馈循环，具体表现为：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、供需关系的根本改变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​​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趋势延续的核心是买盘力量长期强于卖盘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资金持续介入意味着有增量资金不断买入，导致股票的需求端持续旺盛。即使短期出现抛压（如部分获利盘了结），新增资金的承接力也能快速消化卖压，推动价格重心上移。反之，若资金持续流出，卖盘将逐渐压倒买盘，趋势必然终结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、预期的自我强化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​​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资金的持续流入往往伴随市场对标的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逻辑认可度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的提升。例如，当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公司因技术突破获得机构调研并持续加仓时，其成长性预期会被更多人关注，进而吸引更多资金跟进（包括公募调仓、游资炒作、散户跟风）。这种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资金流入</a:t>
            </a:r>
            <a:r>
              <a:rPr lang="en-US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股价上涨</a:t>
            </a:r>
            <a:r>
              <a:rPr lang="en-US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预期强化</a:t>
            </a:r>
            <a:r>
              <a:rPr lang="en-US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更多资金流入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的循环，会不断延长趋势的生命周期。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没有资金推动的趋势只是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空中楼阁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，而资金持续介入的趋势才是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有源之水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L1-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资金分析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" y="636905"/>
            <a:ext cx="5865495" cy="4102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24840"/>
            <a:ext cx="5866130" cy="4102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532765" y="4751705"/>
            <a:ext cx="10897870" cy="1552575"/>
          </a:xfrm>
          <a:prstGeom prst="rect">
            <a:avLst/>
          </a:prstGeom>
        </p:spPr>
        <p:txBody>
          <a:bodyPr wrap="square">
            <a:noAutofit/>
          </a:bodyPr>
          <a:p>
            <a:pPr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流动资金代表增量，延续。主力净买额代表涨幅强度：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流动资金翻红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主力净买额翻红：强者恒强，积极做多，持有资金同步翻红的标的。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流动资金翻绿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主力净买额翻绿：弱者恒弱，积极做空，规避资金同步翻绿的标的。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</a:t>
            </a:r>
            <a:r>
              <a:rPr lang="en-US" altLang="zh-CN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主力净买额不同步：等待资金方向明确再参与或者寻找资金同步翻红的标的。</a:t>
            </a:r>
            <a:endParaRPr lang="zh-CN" altLang="en-US" sz="16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262255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3860800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386016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35420" y="6012180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262255" y="601218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535420" y="342900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资金组合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85" y="819150"/>
            <a:ext cx="9007475" cy="5370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9907270" y="2096135"/>
            <a:ext cx="2179955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/>
              <a:t>流动资金</a:t>
            </a:r>
            <a:r>
              <a:rPr lang="en-US" altLang="zh-CN" sz="1600"/>
              <a:t>3</a:t>
            </a:r>
            <a:r>
              <a:rPr lang="zh-CN" altLang="en-US" sz="1600"/>
              <a:t>天翻红</a:t>
            </a:r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主力动向变紫</a:t>
            </a:r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紫旗</a:t>
            </a:r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主力连续控盘</a:t>
            </a:r>
            <a:endParaRPr lang="zh-CN" altLang="en-US" sz="1600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选股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-</a:t>
            </a: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智能盯盘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6415" y="5466080"/>
            <a:ext cx="97821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dirty="0">
                <a:latin typeface="+mj-ea"/>
                <a:ea typeface="+mj-ea"/>
                <a:sym typeface="+mn-ea"/>
              </a:rPr>
              <a:t>选个股步骤：</a:t>
            </a:r>
            <a:endParaRPr lang="zh-CN" altLang="en-US" sz="1600" dirty="0">
              <a:latin typeface="+mj-ea"/>
              <a:ea typeface="+mj-ea"/>
              <a:sym typeface="+mn-ea"/>
            </a:endParaRPr>
          </a:p>
          <a:p>
            <a:r>
              <a:rPr lang="zh-CN" altLang="en-US" sz="1600" dirty="0">
                <a:latin typeface="+mj-ea"/>
                <a:ea typeface="+mj-ea"/>
                <a:sym typeface="+mn-ea"/>
              </a:rPr>
              <a:t>智能盯盘</a:t>
            </a:r>
            <a:r>
              <a:rPr lang="en-US" altLang="zh-CN" sz="1600" dirty="0">
                <a:latin typeface="+mj-ea"/>
                <a:ea typeface="+mj-ea"/>
                <a:sym typeface="+mn-ea"/>
              </a:rPr>
              <a:t>--</a:t>
            </a:r>
            <a:r>
              <a:rPr lang="zh-CN" altLang="en-US" sz="1600" dirty="0">
                <a:latin typeface="+mj-ea"/>
                <a:ea typeface="+mj-ea"/>
                <a:sym typeface="+mn-ea"/>
              </a:rPr>
              <a:t>勾选十日内主力动向变紫</a:t>
            </a:r>
            <a:r>
              <a:rPr lang="en-US" altLang="zh-CN" sz="1600" dirty="0">
                <a:latin typeface="+mj-ea"/>
                <a:ea typeface="+mj-ea"/>
                <a:sym typeface="+mn-ea"/>
              </a:rPr>
              <a:t> </a:t>
            </a:r>
            <a:r>
              <a:rPr lang="zh-CN" altLang="en-US" sz="1600" dirty="0">
                <a:latin typeface="+mj-ea"/>
                <a:ea typeface="+mj-ea"/>
                <a:sym typeface="+mn-ea"/>
              </a:rPr>
              <a:t>，流动资金</a:t>
            </a:r>
            <a:r>
              <a:rPr lang="en-US" altLang="zh-CN" sz="1600" dirty="0">
                <a:latin typeface="+mj-ea"/>
                <a:ea typeface="+mj-ea"/>
                <a:sym typeface="+mn-ea"/>
              </a:rPr>
              <a:t>3</a:t>
            </a:r>
            <a:r>
              <a:rPr lang="zh-CN" altLang="en-US" sz="1600" dirty="0">
                <a:latin typeface="+mj-ea"/>
                <a:ea typeface="+mj-ea"/>
                <a:sym typeface="+mn-ea"/>
              </a:rPr>
              <a:t>天翻红，</a:t>
            </a:r>
            <a:endParaRPr lang="zh-CN" altLang="en-US" sz="1600" dirty="0">
              <a:latin typeface="+mj-ea"/>
              <a:ea typeface="+mj-ea"/>
              <a:sym typeface="+mn-ea"/>
            </a:endParaRPr>
          </a:p>
          <a:p>
            <a:r>
              <a:rPr lang="zh-CN" altLang="en-US" sz="1600" dirty="0">
                <a:latin typeface="+mj-ea"/>
                <a:ea typeface="+mj-ea"/>
                <a:sym typeface="+mn-ea"/>
              </a:rPr>
              <a:t>近</a:t>
            </a:r>
            <a:r>
              <a:rPr lang="en-US" altLang="zh-CN" sz="1600" dirty="0">
                <a:latin typeface="+mj-ea"/>
                <a:ea typeface="+mj-ea"/>
                <a:sym typeface="+mn-ea"/>
              </a:rPr>
              <a:t>10</a:t>
            </a:r>
            <a:r>
              <a:rPr lang="zh-CN" altLang="en-US" sz="1600" dirty="0">
                <a:latin typeface="+mj-ea"/>
                <a:ea typeface="+mj-ea"/>
                <a:sym typeface="+mn-ea"/>
              </a:rPr>
              <a:t>日出现紫旗，主力连续控盘。</a:t>
            </a:r>
            <a:endParaRPr lang="zh-CN" altLang="en-US" sz="1600" dirty="0">
              <a:latin typeface="+mj-ea"/>
              <a:ea typeface="+mj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15" y="806450"/>
            <a:ext cx="11294110" cy="46596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777.2013411014619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1528</Words>
  <Application>WPS 演示</Application>
  <PresentationFormat>宽屏</PresentationFormat>
  <Paragraphs>130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Helvetica</vt:lpstr>
      <vt:lpstr>Arial Unicode MS</vt:lpstr>
      <vt:lpstr>Calibri</vt:lpstr>
      <vt:lpstr>汉仪雅酷黑简</vt:lpstr>
      <vt:lpstr>方正宝黑体 简 Medium</vt:lpstr>
      <vt:lpstr>Miss Sweetie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205</cp:revision>
  <dcterms:created xsi:type="dcterms:W3CDTF">2019-06-19T02:08:00Z</dcterms:created>
  <dcterms:modified xsi:type="dcterms:W3CDTF">2025-10-23T12:58:21Z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61AC91AA23764A53A81AD5EF7ECA6E74_13</vt:lpwstr>
  </property>
</Properties>
</file>