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435" r:id="rId3"/>
    <p:sldId id="573" r:id="rId4"/>
    <p:sldId id="567" r:id="rId5"/>
    <p:sldId id="562" r:id="rId6"/>
    <p:sldId id="575" r:id="rId7"/>
    <p:sldId id="272" r:id="rId8"/>
    <p:sldId id="577" r:id="rId9"/>
    <p:sldId id="576" r:id="rId10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5ED1"/>
    <a:srgbClr val="B34500"/>
    <a:srgbClr val="FFBF75"/>
    <a:srgbClr val="FFD483"/>
    <a:srgbClr val="FFEFCE"/>
    <a:srgbClr val="FFD585"/>
    <a:srgbClr val="FFEFCF"/>
    <a:srgbClr val="FFEFCD"/>
    <a:srgbClr val="FFD983"/>
    <a:srgbClr val="EF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160"/>
        <p:guide pos="3840"/>
        <p:guide pos="483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4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7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723515" y="4541520"/>
            <a:ext cx="679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28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每周日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周四晚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20:15</a:t>
            </a:r>
            <a:endParaRPr lang="en-US" altLang="zh-CN" sz="2800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2865" y="791210"/>
            <a:ext cx="12317095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-62865" y="6380480"/>
            <a:ext cx="123170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经传多赢投顾总监：孙硌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丨投顾执业编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号：A1120613090005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基金从业编号：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A20250725006485   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风险提示：观点基于软件数据和理论模型分析，仅供参考，不构成买卖建议，市场有风险，投资需谨慎。基金的过往业绩并不预示其未来表现，基金管理人管理的其他基金的业绩并不构成基金业绩表现的保证。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//192.168.10.86/素材/营销策划/7.课程/猎手-龙头狙击营/2024年/6月/1920x1080 -总.png1920x1080 -总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2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34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33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35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6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37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8.xml"/><Relationship Id="rId1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9.xml"/><Relationship Id="rId1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8255"/>
            <a:ext cx="12192000" cy="68497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3108325" y="101600"/>
            <a:ext cx="5975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接受震荡</a:t>
            </a:r>
            <a:r>
              <a:rPr lang="en-US" altLang="zh-CN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 </a:t>
            </a:r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不受外因</a:t>
            </a:r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干扰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220" y="4371340"/>
            <a:ext cx="2000250" cy="723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" y="1047115"/>
            <a:ext cx="3943350" cy="29622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0" y="1047115"/>
            <a:ext cx="7722235" cy="40487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3567430" y="5253355"/>
            <a:ext cx="5058410" cy="11703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b="1">
                <a:solidFill>
                  <a:srgbClr val="FF0000"/>
                </a:solidFill>
              </a:rPr>
              <a:t>如何面对震荡？</a:t>
            </a:r>
            <a:endParaRPr lang="zh-CN" altLang="en-US" b="1">
              <a:solidFill>
                <a:srgbClr val="FF0000"/>
              </a:solidFill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b="1">
                <a:solidFill>
                  <a:srgbClr val="FF0000"/>
                </a:solidFill>
              </a:rPr>
              <a:t>敢于反向操作，同时不追求极致高低点的判断</a:t>
            </a:r>
            <a:endParaRPr lang="zh-CN" altLang="en-US" b="1">
              <a:solidFill>
                <a:srgbClr val="FF0000"/>
              </a:solidFill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b="1">
                <a:solidFill>
                  <a:srgbClr val="FF0000"/>
                </a:solidFill>
              </a:rPr>
              <a:t>保持耐心，追随大势，不退则进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75255" y="136525"/>
            <a:ext cx="6841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价涨不等于利润涨</a:t>
            </a:r>
            <a:r>
              <a:rPr lang="en-US" altLang="zh-CN" sz="28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——</a:t>
            </a:r>
            <a:r>
              <a:rPr lang="zh-CN" altLang="en-US" sz="28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看懂商品</a:t>
            </a:r>
            <a:r>
              <a:rPr lang="zh-CN" altLang="en-US" sz="28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故事</a:t>
            </a:r>
            <a:endParaRPr lang="zh-CN" altLang="en-US" sz="28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145" y="3845560"/>
            <a:ext cx="5594350" cy="27711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" y="861060"/>
            <a:ext cx="5594985" cy="28987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2834640" y="2054225"/>
            <a:ext cx="2950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锂价上涨直接推动利润</a:t>
            </a:r>
            <a:r>
              <a:rPr lang="zh-CN" altLang="en-US"/>
              <a:t>爆发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771140" y="4983480"/>
            <a:ext cx="2950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锂价上涨短期制约利润</a:t>
            </a:r>
            <a:r>
              <a:rPr lang="zh-CN" altLang="en-US"/>
              <a:t>上涨</a:t>
            </a: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495" y="861060"/>
            <a:ext cx="5885815" cy="28994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2495" y="3845560"/>
            <a:ext cx="5885180" cy="27711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/>
        </p:nvSpPr>
        <p:spPr>
          <a:xfrm>
            <a:off x="8094345" y="2272030"/>
            <a:ext cx="2950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铝价上涨直接推动利润</a:t>
            </a:r>
            <a:r>
              <a:rPr lang="zh-CN" altLang="en-US"/>
              <a:t>上行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948295" y="5046980"/>
            <a:ext cx="2950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铝价上涨不能直接转化</a:t>
            </a:r>
            <a:r>
              <a:rPr lang="zh-CN" altLang="en-US"/>
              <a:t>利润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83485" y="136525"/>
            <a:ext cx="7225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什么是真正的选股</a:t>
            </a:r>
            <a:r>
              <a:rPr lang="en-US" altLang="zh-CN" sz="2800" b="1">
                <a:solidFill>
                  <a:schemeClr val="bg1"/>
                </a:solidFill>
              </a:rPr>
              <a:t>——</a:t>
            </a:r>
            <a:r>
              <a:rPr lang="zh-CN" altLang="en-US" sz="2800" b="1">
                <a:solidFill>
                  <a:schemeClr val="bg1"/>
                </a:solidFill>
              </a:rPr>
              <a:t>看懂盈利</a:t>
            </a:r>
            <a:r>
              <a:rPr lang="zh-CN" altLang="en-US" sz="2800" b="1">
                <a:solidFill>
                  <a:schemeClr val="bg1"/>
                </a:solidFill>
              </a:rPr>
              <a:t>逻辑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" y="880745"/>
            <a:ext cx="6329680" cy="37490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900" y="2900045"/>
            <a:ext cx="6216650" cy="36512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6487795" y="889000"/>
            <a:ext cx="552196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以</a:t>
            </a:r>
            <a:r>
              <a:rPr lang="en-US" altLang="zh-CN"/>
              <a:t> </a:t>
            </a:r>
            <a:r>
              <a:rPr lang="zh-CN" altLang="en-US"/>
              <a:t>山东海化</a:t>
            </a:r>
            <a:r>
              <a:rPr lang="en-US" altLang="zh-CN"/>
              <a:t> </a:t>
            </a:r>
            <a:r>
              <a:rPr lang="zh-CN" altLang="en-US"/>
              <a:t>为例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它的股价、利润和产品价格之间的关系</a:t>
            </a:r>
            <a:endParaRPr lang="zh-CN" altLang="en-US"/>
          </a:p>
          <a:p>
            <a:endParaRPr lang="zh-CN" altLang="en-US"/>
          </a:p>
          <a:p>
            <a:pPr algn="r"/>
            <a:r>
              <a:rPr lang="zh-CN" altLang="en-US"/>
              <a:t>究竟该如何</a:t>
            </a:r>
            <a:r>
              <a:rPr lang="zh-CN" altLang="en-US"/>
              <a:t>解读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40360" y="4939030"/>
            <a:ext cx="53314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溴素价格从去年开始上涨，最近更是井喷式</a:t>
            </a:r>
            <a:r>
              <a:rPr lang="zh-CN" altLang="en-US"/>
              <a:t>爆发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山东海化为什么股价持续低迷，年报甚至巨幅</a:t>
            </a:r>
            <a:r>
              <a:rPr lang="zh-CN" altLang="en-US"/>
              <a:t>亏损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83485" y="136525"/>
            <a:ext cx="7225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什么是真正的选股</a:t>
            </a:r>
            <a:r>
              <a:rPr lang="en-US" altLang="zh-CN" sz="2800" b="1">
                <a:solidFill>
                  <a:schemeClr val="bg1"/>
                </a:solidFill>
              </a:rPr>
              <a:t>——</a:t>
            </a:r>
            <a:r>
              <a:rPr lang="zh-CN" altLang="en-US" sz="2800" b="1">
                <a:solidFill>
                  <a:schemeClr val="bg1"/>
                </a:solidFill>
              </a:rPr>
              <a:t>看懂盈利</a:t>
            </a:r>
            <a:r>
              <a:rPr lang="zh-CN" altLang="en-US" sz="2800" b="1">
                <a:solidFill>
                  <a:schemeClr val="bg1"/>
                </a:solidFill>
              </a:rPr>
              <a:t>逻辑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270" y="916940"/>
            <a:ext cx="5967730" cy="23050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" y="3315970"/>
            <a:ext cx="5967730" cy="30943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6215380" y="930275"/>
            <a:ext cx="58191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山东海化最大的产品是烧碱纯碱，过去几年价格大幅下跌，利润也持续下滑。占比较低的溴素价格上涨不足以改变业绩</a:t>
            </a:r>
            <a:r>
              <a:rPr lang="zh-CN" altLang="en-US"/>
              <a:t>格局。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380" y="1852295"/>
            <a:ext cx="5690235" cy="29749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6213475" y="4897755"/>
            <a:ext cx="570357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2</a:t>
            </a:r>
            <a:r>
              <a:rPr lang="zh-CN" altLang="en-US" b="1">
                <a:solidFill>
                  <a:srgbClr val="FF0000"/>
                </a:solidFill>
              </a:rPr>
              <a:t>月初，烧碱纯碱价格见底，股价快速给出正向反馈。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上周，公司发年报业绩巨亏，其实是把历史包袱都已经清空。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大产品见底回升，小产品价格井喷，真正的戴维斯双击机会正在酝酿</a:t>
            </a:r>
            <a:r>
              <a:rPr lang="zh-CN" altLang="en-US" b="1">
                <a:solidFill>
                  <a:srgbClr val="FF0000"/>
                </a:solidFill>
              </a:rPr>
              <a:t>中。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社群-横板000_17751105068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_177512969596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PP_MARK_KEY" val="257877f6-fe8c-4c47-ab4c-274c99a6a791"/>
  <p:tag name="COMMONDATA" val="eyJoZGlkIjoiOWFhYzUwZWNmOTk3M2Y1MTI5MjBiOWM4Y2UyNjJjNzUifQ=="/>
  <p:tag name="commondata" val="eyJoZGlkIjoiNjIxZDM2NzczYzIxNjM3NjQ4OTA5MWY3NTZjMjQ0NWEifQ=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WPS 演示</Application>
  <PresentationFormat>宽屏</PresentationFormat>
  <Paragraphs>36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Wingdings</vt:lpstr>
      <vt:lpstr>思源黑体 CN Medium</vt:lpstr>
      <vt:lpstr>思源黑体 CN Normal</vt:lpstr>
      <vt:lpstr>思源黑体 CN Light</vt:lpstr>
      <vt:lpstr>思源黑体 CN Bold</vt:lpstr>
      <vt:lpstr>Arial Unicode MS</vt:lpstr>
      <vt:lpstr>Calibri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莓莓</cp:lastModifiedBy>
  <cp:revision>677</cp:revision>
  <dcterms:created xsi:type="dcterms:W3CDTF">2019-06-19T02:08:00Z</dcterms:created>
  <dcterms:modified xsi:type="dcterms:W3CDTF">2026-04-02T11:37:37Z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BABFEE8D2CAC4EC8B99750E8E847B95C_13</vt:lpwstr>
  </property>
</Properties>
</file>