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5"/>
  </p:notesMasterIdLst>
  <p:handoutMasterIdLst>
    <p:handoutMasterId r:id="rId26"/>
  </p:handoutMasterIdLst>
  <p:sldIdLst>
    <p:sldId id="307" r:id="rId4"/>
    <p:sldId id="1027" r:id="rId5"/>
    <p:sldId id="1118" r:id="rId6"/>
    <p:sldId id="1141" r:id="rId7"/>
    <p:sldId id="1145" r:id="rId8"/>
    <p:sldId id="1146" r:id="rId9"/>
    <p:sldId id="1147" r:id="rId10"/>
    <p:sldId id="1148" r:id="rId11"/>
    <p:sldId id="1136" r:id="rId12"/>
    <p:sldId id="1119" r:id="rId13"/>
    <p:sldId id="1125" r:id="rId14"/>
    <p:sldId id="1120" r:id="rId15"/>
    <p:sldId id="1126" r:id="rId16"/>
    <p:sldId id="1138" r:id="rId17"/>
    <p:sldId id="1139" r:id="rId18"/>
    <p:sldId id="1140" r:id="rId19"/>
    <p:sldId id="1121" r:id="rId20"/>
    <p:sldId id="1123" r:id="rId21"/>
    <p:sldId id="1160" r:id="rId22"/>
    <p:sldId id="1161" r:id="rId23"/>
    <p:sldId id="503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方正宝黑体 简 Light" panose="02000400000000000000" charset="-122"/>
      <p:regular r:id="rId32"/>
    </p:embeddedFont>
    <p:embeddedFont>
      <p:font typeface="思源黑体 CN Normal" panose="020B0400000000000000" pitchFamily="34" charset="-122"/>
      <p:regular r:id="rId33"/>
    </p:embeddedFont>
    <p:embeddedFont>
      <p:font typeface="思源黑体 CN Medium" panose="020B0600000000000000" pitchFamily="34" charset="-122"/>
      <p:regular r:id="rId34"/>
    </p:embeddedFont>
    <p:embeddedFont>
      <p:font typeface="思源黑体 CN Heavy" panose="020B0A00000000000000" pitchFamily="34" charset="-122"/>
      <p:bold r:id="rId35"/>
    </p:embeddedFont>
    <p:embeddedFont>
      <p:font typeface="标准粗黑" panose="02000503000000000000" charset="-122"/>
      <p:regular r:id="rId36"/>
    </p:embeddedFont>
    <p:embeddedFont>
      <p:font typeface="黑体" panose="0201060906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6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6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91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" Target="slides/slide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39508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.xml"/><Relationship Id="rId3" Type="http://schemas.openxmlformats.org/officeDocument/2006/relationships/image" Target="../media/image9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tags" Target="../tags/tag1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6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0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16.xml"/><Relationship Id="rId17" Type="http://schemas.openxmlformats.org/officeDocument/2006/relationships/tags" Target="../tags/tag115.xml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9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8764905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530" y="1466215"/>
            <a:ext cx="85883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以价值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为帆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核心股交易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法则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94810" y="3530600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24450" y="3453765"/>
            <a:ext cx="4457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执业编号:A1120619060024</a:t>
            </a:r>
            <a:br>
              <a:rPr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</a:br>
            <a:r>
              <a:rPr lang="zh-CN" altLang="en-US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23185" y="79375"/>
            <a:ext cx="7487920" cy="600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26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年，我们要做的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投资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444518" y="3070965"/>
            <a:ext cx="1327319" cy="1327975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567131" y="3194213"/>
            <a:ext cx="1081398" cy="1081398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346047" y="3019506"/>
            <a:ext cx="1426344" cy="142568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2214022" y="3072236"/>
            <a:ext cx="1327319" cy="1327975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2335999" y="3195484"/>
            <a:ext cx="1081398" cy="108139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2115550" y="3020141"/>
            <a:ext cx="1426344" cy="142568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558315" y="3736124"/>
            <a:ext cx="188690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664527" y="1289586"/>
            <a:ext cx="4336567" cy="9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有空间，有价值，有成长的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方向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664527" y="2381030"/>
            <a:ext cx="4336567" cy="5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万亿赛道的核心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主线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4334015" y="4681449"/>
            <a:ext cx="3557978" cy="5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核心的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公司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7117897" y="1289586"/>
            <a:ext cx="4336567" cy="9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不论是寻找稳定垄断还是转型资产，能够拿得住也要能够在关键时刻敢于出手。要避免的是疲于追热点，追涨杀跌。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7117897" y="2381030"/>
            <a:ext cx="4336567" cy="5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敢于出手，耐心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持股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3939494" y="5295783"/>
            <a:ext cx="4336567" cy="9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垄断地位，业绩持续增长或底部扭转，形成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694709" y="3109718"/>
            <a:ext cx="1229572" cy="1230176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8" name="椭圆 7"/>
          <p:cNvSpPr/>
          <p:nvPr>
            <p:custDataLst>
              <p:tags r:id="rId15"/>
            </p:custDataLst>
          </p:nvPr>
        </p:nvSpPr>
        <p:spPr>
          <a:xfrm>
            <a:off x="8809063" y="3224072"/>
            <a:ext cx="1002010" cy="100261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604497" y="3062071"/>
            <a:ext cx="1320712" cy="1320719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17"/>
            </p:custDataLst>
          </p:nvPr>
        </p:nvCxnSpPr>
        <p:spPr>
          <a:xfrm flipV="1">
            <a:off x="6786906" y="3724688"/>
            <a:ext cx="1907804" cy="12071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71775" y="160020"/>
            <a:ext cx="6530340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2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，关于核心股的交易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法则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935856" y="509238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试错建仓：首次买入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2-3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成仓位。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顺势加仓：买入后股价沿趋势上行，可小幅加仓，总仓不超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5-8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成。底仓浮仓操作，对大趋势向上的公司不清仓，反复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做波段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永不满仓：始终预留资金，应对突发波动或等待更好机会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4935856" y="449103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仓位管理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935856" y="1916113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突破回踩买：股价放量突破关键位置后，首次缩量回调至突破点附近企稳时介入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均线支撑买：在上升趋势中，股价回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智能辅助线附近获得支撑时轻仓低吸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底线支撑：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日均线是中长线趋势股的最强支撑，在市场正常情况下会有支撑反弹，如果市场调整，那么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日线会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跌破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935856" y="1322388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买入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信号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935856" y="3706178"/>
            <a:ext cx="6208395" cy="9531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趋势破位：中长线来看，股价有效跌破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日均线或突破时的关键位置，注意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风险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控盘下降：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控盘在持续新高之后，形成控盘下降，股价还在反弹，则趁着高点降低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仓位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4935856" y="2906713"/>
            <a:ext cx="6208393" cy="58083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卖出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信号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7"/>
            </p:custDataLst>
          </p:nvPr>
        </p:nvSpPr>
        <p:spPr>
          <a:xfrm>
            <a:off x="889000" y="1594803"/>
            <a:ext cx="3172579" cy="4176000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3736341" y="3375978"/>
            <a:ext cx="607695" cy="607695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9"/>
            </p:custDataLst>
          </p:nvPr>
        </p:nvSpPr>
        <p:spPr>
          <a:xfrm>
            <a:off x="3174366" y="1921193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0"/>
            </p:custDataLst>
          </p:nvPr>
        </p:nvSpPr>
        <p:spPr>
          <a:xfrm>
            <a:off x="3174366" y="4830128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1"/>
            </p:custDataLst>
          </p:nvPr>
        </p:nvSpPr>
        <p:spPr>
          <a:xfrm>
            <a:off x="889000" y="2592388"/>
            <a:ext cx="2169160" cy="216916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交易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法则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603625" y="1174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趋势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修复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突破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934403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</a:rPr>
              <a:t>01</a:t>
            </a:r>
            <a:endParaRPr lang="en-US" altLang="zh-CN" sz="66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34403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趋势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确定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718368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6600" b="1" dirty="0">
              <a:solidFill>
                <a:schemeClr val="accent2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4718368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挖坑于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修复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703763" y="3504565"/>
            <a:ext cx="2800350" cy="263906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多数长期趋势股，往往也伴随跌破智能辅助线形成挖坑走势，以长期趋势而言，挖坑只是停顿和修正，对长期趋势来说是积蓄力量，在成本优势存在的情况下，保持底仓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不动。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挖坑之后形成修复的股票就是填坑，确定趋势的开始。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关注控盘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8501698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</a:rPr>
              <a:t>03</a:t>
            </a:r>
            <a:endParaRPr lang="en-US" altLang="zh-CN" sz="66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7"/>
            </p:custDataLst>
          </p:nvPr>
        </p:nvCxnSpPr>
        <p:spPr>
          <a:xfrm>
            <a:off x="934403" y="2701925"/>
            <a:ext cx="2790000" cy="0"/>
          </a:xfrm>
          <a:prstGeom prst="line">
            <a:avLst/>
          </a:prstGeom>
          <a:ln w="127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4718368" y="2701925"/>
            <a:ext cx="2790000" cy="0"/>
          </a:xfrm>
          <a:prstGeom prst="line">
            <a:avLst/>
          </a:prstGeom>
          <a:ln w="127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9"/>
            </p:custDataLst>
          </p:nvPr>
        </p:nvCxnSpPr>
        <p:spPr>
          <a:xfrm>
            <a:off x="8501698" y="2701925"/>
            <a:ext cx="2790000" cy="0"/>
          </a:xfrm>
          <a:prstGeom prst="line">
            <a:avLst/>
          </a:prstGeom>
          <a:ln w="127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8501698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突破于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回踩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8501698" y="3588385"/>
            <a:ext cx="2800350" cy="263842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大周期压缩看股价突破的大平台位置，是否打开真正意义的上涨通道，如果形成了突破之后的回踩，那么就关注控盘走势能否形成新一轮开始，也就是说如果突破回踩之后在修复的，趋势必然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很强。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关注回踩大阳线再次确定趋势。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留意控盘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934403" y="3588385"/>
            <a:ext cx="2800350" cy="263906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长期趋势在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日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/120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日线运行。保持良好的上涨趋势，形成拐点向上和较大的上升夹角，而控盘开始增加到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往上走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。并且能反复形成控盘，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多次控盘形成代表主力中线做多意愿强烈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71775" y="160020"/>
            <a:ext cx="6530340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突破大平台回踩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60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日线，控盘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增加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" y="777240"/>
            <a:ext cx="12192000" cy="5649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71775" y="160020"/>
            <a:ext cx="6530340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大趋势多看控盘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+60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日线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5010"/>
            <a:ext cx="12192000" cy="5721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71775" y="160020"/>
            <a:ext cx="6530340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大趋势突破平台回踩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60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日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线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790"/>
            <a:ext cx="12192000" cy="55410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71775" y="160020"/>
            <a:ext cx="6530340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大趋势多看控盘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+60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日线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4460" y="815975"/>
            <a:ext cx="11790680" cy="5685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048000" y="1460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    1+3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主题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轮动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1"/>
            </p:custDataLst>
          </p:nvPr>
        </p:nvSpPr>
        <p:spPr>
          <a:xfrm>
            <a:off x="292100" y="2692862"/>
            <a:ext cx="3243765" cy="4528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zh-CN" altLang="en-US" sz="2000" b="1">
                <a:solidFill>
                  <a:schemeClr val="accent1"/>
                </a:solidFill>
              </a:rPr>
              <a:t>半导体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>
          <a:xfrm>
            <a:off x="292779" y="3192529"/>
            <a:ext cx="3243086" cy="1086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>
              <a:lnSpc>
                <a:spcPct val="140000"/>
              </a:lnSpc>
              <a:buClrTx/>
              <a:buSzTx/>
              <a:buFontTx/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需要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AI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就需要半导体，这是必需品，所以才形成迫切的扩产，包括日本，韩国对半导体材料的限制，更加需要国产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替代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3"/>
            </p:custDataLst>
          </p:nvPr>
        </p:nvSpPr>
        <p:spPr>
          <a:xfrm>
            <a:off x="8764721" y="1256997"/>
            <a:ext cx="3243765" cy="4528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2000" b="1">
                <a:solidFill>
                  <a:schemeClr val="accent1"/>
                </a:solidFill>
              </a:rPr>
              <a:t>储能</a:t>
            </a:r>
            <a:r>
              <a:rPr lang="en-US" altLang="zh-CN" sz="2000" b="1">
                <a:solidFill>
                  <a:schemeClr val="accent1"/>
                </a:solidFill>
              </a:rPr>
              <a:t>/</a:t>
            </a:r>
            <a:r>
              <a:rPr lang="zh-CN" altLang="en-US" sz="2000" b="1">
                <a:solidFill>
                  <a:schemeClr val="accent1"/>
                </a:solidFill>
              </a:rPr>
              <a:t>可控核聚变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8581249" y="1756664"/>
            <a:ext cx="3243086" cy="1086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储能于可控核聚变，能源属于不变的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真理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而电力需求的不断增加，会倒闭储能，核能等核心能源的企业业绩增长，订单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增加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5"/>
            </p:custDataLst>
          </p:nvPr>
        </p:nvSpPr>
        <p:spPr>
          <a:xfrm>
            <a:off x="8754537" y="4128727"/>
            <a:ext cx="3243765" cy="4528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2000" b="1">
                <a:solidFill>
                  <a:schemeClr val="accent2"/>
                </a:solidFill>
              </a:rPr>
              <a:t>智能驾驶</a:t>
            </a:r>
            <a:r>
              <a:rPr lang="en-US" altLang="zh-CN" sz="2000" b="1">
                <a:solidFill>
                  <a:schemeClr val="accent2"/>
                </a:solidFill>
              </a:rPr>
              <a:t>/</a:t>
            </a:r>
            <a:r>
              <a:rPr lang="zh-CN" altLang="en-US" sz="2000" b="1">
                <a:solidFill>
                  <a:schemeClr val="accent2"/>
                </a:solidFill>
              </a:rPr>
              <a:t>人形机器人</a:t>
            </a:r>
            <a:r>
              <a:rPr lang="en-US" altLang="zh-CN" sz="2000" b="1">
                <a:solidFill>
                  <a:schemeClr val="accent2"/>
                </a:solidFill>
              </a:rPr>
              <a:t>/</a:t>
            </a:r>
            <a:r>
              <a:rPr lang="zh-CN" altLang="en-US" sz="2000" b="1">
                <a:solidFill>
                  <a:schemeClr val="accent2"/>
                </a:solidFill>
              </a:rPr>
              <a:t>应用</a:t>
            </a:r>
            <a:endParaRPr lang="zh-CN" altLang="en-US" sz="2000" b="1">
              <a:solidFill>
                <a:schemeClr val="accent2"/>
              </a:solidFill>
            </a:endParaRPr>
          </a:p>
        </p:txBody>
      </p:sp>
      <p:sp>
        <p:nvSpPr>
          <p:cNvPr id="74" name="文本框 73"/>
          <p:cNvSpPr txBox="1"/>
          <p:nvPr>
            <p:custDataLst>
              <p:tags r:id="rId6"/>
            </p:custDataLst>
          </p:nvPr>
        </p:nvSpPr>
        <p:spPr>
          <a:xfrm>
            <a:off x="8755216" y="4628394"/>
            <a:ext cx="3243086" cy="1086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智能驾驶底部异动，人形机器人形成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趋势，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AI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应用资金在底部逐步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布局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4083055" y="1576757"/>
            <a:ext cx="4036715" cy="4037394"/>
          </a:xfrm>
          <a:prstGeom prst="ellipse">
            <a:avLst/>
          </a:prstGeom>
          <a:solidFill>
            <a:schemeClr val="accent1">
              <a:lumMod val="40000"/>
              <a:lumOff val="60000"/>
              <a:alpha val="1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" name="任意多边形: 形状 60"/>
          <p:cNvSpPr/>
          <p:nvPr>
            <p:custDataLst>
              <p:tags r:id="rId8"/>
            </p:custDataLst>
          </p:nvPr>
        </p:nvSpPr>
        <p:spPr>
          <a:xfrm>
            <a:off x="6888252" y="1861893"/>
            <a:ext cx="1119499" cy="1955220"/>
          </a:xfrm>
          <a:custGeom>
            <a:avLst/>
            <a:gdLst>
              <a:gd name="connsiteX0" fmla="*/ 931069 w 941546"/>
              <a:gd name="connsiteY0" fmla="*/ 1644587 h 1644586"/>
              <a:gd name="connsiteX1" fmla="*/ 931069 w 941546"/>
              <a:gd name="connsiteY1" fmla="*/ 1644301 h 1644586"/>
              <a:gd name="connsiteX2" fmla="*/ 941546 w 941546"/>
              <a:gd name="connsiteY2" fmla="*/ 1460278 h 1644586"/>
              <a:gd name="connsiteX3" fmla="*/ 0 w 941546"/>
              <a:gd name="connsiteY3" fmla="*/ 0 h 164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46" h="1644586">
                <a:moveTo>
                  <a:pt x="931069" y="1644587"/>
                </a:moveTo>
                <a:cubicBezTo>
                  <a:pt x="931069" y="1644491"/>
                  <a:pt x="931069" y="1644396"/>
                  <a:pt x="931069" y="1644301"/>
                </a:cubicBezTo>
                <a:cubicBezTo>
                  <a:pt x="938022" y="1583912"/>
                  <a:pt x="941546" y="1522476"/>
                  <a:pt x="941546" y="1460278"/>
                </a:cubicBezTo>
                <a:cubicBezTo>
                  <a:pt x="941546" y="810959"/>
                  <a:pt x="555307" y="251746"/>
                  <a:pt x="0" y="0"/>
                </a:cubicBezTo>
              </a:path>
            </a:pathLst>
          </a:custGeom>
          <a:noFill/>
          <a:ln w="6350" cap="flat">
            <a:solidFill>
              <a:schemeClr val="accent1">
                <a:lumMod val="60000"/>
                <a:lumOff val="40000"/>
                <a:alpha val="65000"/>
              </a:schemeClr>
            </a:solidFill>
            <a:prstDash val="solid"/>
            <a:miter/>
            <a:headEnd type="triangle"/>
            <a:tailEnd type="triangle"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任意多边形: 形状 61"/>
          <p:cNvSpPr/>
          <p:nvPr>
            <p:custDataLst>
              <p:tags r:id="rId9"/>
            </p:custDataLst>
          </p:nvPr>
        </p:nvSpPr>
        <p:spPr>
          <a:xfrm>
            <a:off x="4206614" y="1861214"/>
            <a:ext cx="1124930" cy="1955899"/>
          </a:xfrm>
          <a:custGeom>
            <a:avLst/>
            <a:gdLst>
              <a:gd name="connsiteX0" fmla="*/ 10287 w 946404"/>
              <a:gd name="connsiteY0" fmla="*/ 1644968 h 1644967"/>
              <a:gd name="connsiteX1" fmla="*/ 10287 w 946404"/>
              <a:gd name="connsiteY1" fmla="*/ 1644968 h 1644967"/>
              <a:gd name="connsiteX2" fmla="*/ 0 w 946404"/>
              <a:gd name="connsiteY2" fmla="*/ 1462469 h 1644967"/>
              <a:gd name="connsiteX3" fmla="*/ 946404 w 946404"/>
              <a:gd name="connsiteY3" fmla="*/ 0 h 164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404" h="1644967">
                <a:moveTo>
                  <a:pt x="10287" y="1644968"/>
                </a:moveTo>
                <a:lnTo>
                  <a:pt x="10287" y="1644968"/>
                </a:lnTo>
                <a:cubicBezTo>
                  <a:pt x="3524" y="1585055"/>
                  <a:pt x="0" y="1524191"/>
                  <a:pt x="0" y="1462469"/>
                </a:cubicBezTo>
                <a:cubicBezTo>
                  <a:pt x="0" y="811244"/>
                  <a:pt x="388525" y="250698"/>
                  <a:pt x="946404" y="0"/>
                </a:cubicBezTo>
              </a:path>
            </a:pathLst>
          </a:custGeom>
          <a:noFill/>
          <a:ln w="6350" cap="flat">
            <a:solidFill>
              <a:schemeClr val="accent1">
                <a:lumMod val="60000"/>
                <a:lumOff val="40000"/>
                <a:alpha val="65000"/>
              </a:schemeClr>
            </a:solidFill>
            <a:prstDash val="solid"/>
            <a:miter/>
            <a:headEnd type="triangle"/>
            <a:tailEnd type="triangle"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3" name="任意多边形: 形状 62"/>
          <p:cNvSpPr/>
          <p:nvPr>
            <p:custDataLst>
              <p:tags r:id="rId10"/>
            </p:custDataLst>
          </p:nvPr>
        </p:nvSpPr>
        <p:spPr>
          <a:xfrm>
            <a:off x="4983270" y="5138924"/>
            <a:ext cx="2254613" cy="370677"/>
          </a:xfrm>
          <a:custGeom>
            <a:avLst/>
            <a:gdLst>
              <a:gd name="connsiteX0" fmla="*/ 0 w 1896427"/>
              <a:gd name="connsiteY0" fmla="*/ 0 h 311562"/>
              <a:gd name="connsiteX1" fmla="*/ 3524 w 1896427"/>
              <a:gd name="connsiteY1" fmla="*/ 2667 h 311562"/>
              <a:gd name="connsiteX2" fmla="*/ 949643 w 1896427"/>
              <a:gd name="connsiteY2" fmla="*/ 311563 h 311562"/>
              <a:gd name="connsiteX3" fmla="*/ 1896427 w 1896427"/>
              <a:gd name="connsiteY3" fmla="*/ 2191 h 31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427" h="311562">
                <a:moveTo>
                  <a:pt x="0" y="0"/>
                </a:moveTo>
                <a:cubicBezTo>
                  <a:pt x="1143" y="858"/>
                  <a:pt x="2381" y="1715"/>
                  <a:pt x="3524" y="2667"/>
                </a:cubicBezTo>
                <a:cubicBezTo>
                  <a:pt x="268700" y="196882"/>
                  <a:pt x="595789" y="311563"/>
                  <a:pt x="949643" y="311563"/>
                </a:cubicBezTo>
                <a:cubicBezTo>
                  <a:pt x="1303782" y="311563"/>
                  <a:pt x="1631156" y="196691"/>
                  <a:pt x="1896427" y="2191"/>
                </a:cubicBezTo>
              </a:path>
            </a:pathLst>
          </a:custGeom>
          <a:noFill/>
          <a:ln w="6350" cap="flat">
            <a:solidFill>
              <a:schemeClr val="accent1">
                <a:lumMod val="60000"/>
                <a:lumOff val="40000"/>
                <a:alpha val="65000"/>
              </a:schemeClr>
            </a:solidFill>
            <a:prstDash val="solid"/>
            <a:miter/>
            <a:headEnd type="triangle"/>
            <a:tailEnd type="triangle"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圆角矩形 30"/>
          <p:cNvSpPr/>
          <p:nvPr>
            <p:custDataLst>
              <p:tags r:id="rId11"/>
            </p:custDataLst>
          </p:nvPr>
        </p:nvSpPr>
        <p:spPr>
          <a:xfrm rot="16200000">
            <a:off x="5002958" y="2055378"/>
            <a:ext cx="2232889" cy="105839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圆角矩形 31"/>
          <p:cNvSpPr/>
          <p:nvPr>
            <p:custDataLst>
              <p:tags r:id="rId12"/>
            </p:custDataLst>
          </p:nvPr>
        </p:nvSpPr>
        <p:spPr>
          <a:xfrm rot="1860000">
            <a:off x="5755175" y="3502785"/>
            <a:ext cx="2326576" cy="105839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圆角矩形 29"/>
          <p:cNvSpPr/>
          <p:nvPr>
            <p:custDataLst>
              <p:tags r:id="rId13"/>
            </p:custDataLst>
          </p:nvPr>
        </p:nvSpPr>
        <p:spPr>
          <a:xfrm rot="19740000">
            <a:off x="4199825" y="3531977"/>
            <a:ext cx="2131733" cy="105839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5554222" y="1314024"/>
            <a:ext cx="1130362" cy="113036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能源</a:t>
            </a:r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5409617" y="2903998"/>
            <a:ext cx="1382911" cy="138291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203200" dist="152400" dir="5400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商业航天</a:t>
            </a:r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>
            <a:off x="4040284" y="3893829"/>
            <a:ext cx="1130362" cy="113036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lt1"/>
                </a:solidFill>
              </a:rPr>
              <a:t>半导体</a:t>
            </a:r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29" name="椭圆 28"/>
          <p:cNvSpPr/>
          <p:nvPr>
            <p:custDataLst>
              <p:tags r:id="rId17"/>
            </p:custDataLst>
          </p:nvPr>
        </p:nvSpPr>
        <p:spPr>
          <a:xfrm>
            <a:off x="7112288" y="3924379"/>
            <a:ext cx="1130362" cy="1130362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2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lt1"/>
                </a:solidFill>
              </a:rPr>
              <a:t>AI</a:t>
            </a:r>
            <a:r>
              <a:rPr lang="zh-CN" altLang="en-US" b="1">
                <a:solidFill>
                  <a:schemeClr val="lt1"/>
                </a:solidFill>
              </a:rPr>
              <a:t>应用</a:t>
            </a:r>
            <a:r>
              <a:rPr lang="zh-CN" altLang="en-US" b="1">
                <a:solidFill>
                  <a:schemeClr val="lt1"/>
                </a:solidFill>
              </a:rPr>
              <a:t>端</a:t>
            </a:r>
            <a:endParaRPr lang="zh-CN" altLang="en-US" b="1">
              <a:solidFill>
                <a:schemeClr val="lt1"/>
              </a:solidFill>
            </a:endParaRPr>
          </a:p>
        </p:txBody>
      </p:sp>
      <p:cxnSp>
        <p:nvCxnSpPr>
          <p:cNvPr id="36" name="直接连接符 35"/>
          <p:cNvCxnSpPr/>
          <p:nvPr>
            <p:custDataLst>
              <p:tags r:id="rId18"/>
            </p:custDataLst>
          </p:nvPr>
        </p:nvCxnSpPr>
        <p:spPr>
          <a:xfrm flipV="1">
            <a:off x="6164549" y="2484441"/>
            <a:ext cx="0" cy="32519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  <a:headEnd type="triangle" w="sm" len="sm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9"/>
            </p:custDataLst>
          </p:nvPr>
        </p:nvCxnSpPr>
        <p:spPr>
          <a:xfrm flipV="1">
            <a:off x="6058642" y="2484441"/>
            <a:ext cx="0" cy="32519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20"/>
            </p:custDataLst>
          </p:nvPr>
        </p:nvCxnSpPr>
        <p:spPr>
          <a:xfrm rot="3540000" flipV="1">
            <a:off x="5289453" y="3863278"/>
            <a:ext cx="0" cy="32519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  <a:headEnd type="triangle" w="sm" len="sm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21"/>
            </p:custDataLst>
          </p:nvPr>
        </p:nvCxnSpPr>
        <p:spPr>
          <a:xfrm rot="3540000" flipV="1">
            <a:off x="5234462" y="3772306"/>
            <a:ext cx="0" cy="32519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70000"/>
              </a:schemeClr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22"/>
            </p:custDataLst>
          </p:nvPr>
        </p:nvCxnSpPr>
        <p:spPr>
          <a:xfrm rot="18300000" flipV="1">
            <a:off x="7023353" y="3872783"/>
            <a:ext cx="0" cy="325191"/>
          </a:xfrm>
          <a:prstGeom prst="line">
            <a:avLst/>
          </a:prstGeom>
          <a:ln w="9525">
            <a:solidFill>
              <a:schemeClr val="accent2">
                <a:lumMod val="60000"/>
                <a:lumOff val="40000"/>
                <a:alpha val="70000"/>
              </a:schemeClr>
            </a:solidFill>
            <a:headEnd type="triangle" w="sm" len="sm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23"/>
            </p:custDataLst>
          </p:nvPr>
        </p:nvCxnSpPr>
        <p:spPr>
          <a:xfrm rot="18300000" flipV="1">
            <a:off x="6962931" y="3959681"/>
            <a:ext cx="0" cy="325191"/>
          </a:xfrm>
          <a:prstGeom prst="line">
            <a:avLst/>
          </a:prstGeom>
          <a:ln w="9525">
            <a:solidFill>
              <a:schemeClr val="accent2">
                <a:lumMod val="60000"/>
                <a:lumOff val="40000"/>
                <a:alpha val="70000"/>
              </a:schemeClr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049655"/>
            <a:ext cx="10204450" cy="5003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6355" y="0"/>
            <a:ext cx="68891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结构性行情，看好方向是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关键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68780" y="95250"/>
            <a:ext cx="8319135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平均股价趋势保持向上，缩量逐步新高，节前半仓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持股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5345"/>
            <a:ext cx="5384800" cy="5147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30" y="855345"/>
            <a:ext cx="6663055" cy="5093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98395" y="146685"/>
            <a:ext cx="7395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低波动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+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大趋势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=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非情绪化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交易，逢低布局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753110"/>
            <a:ext cx="11419205" cy="5602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355" y="1783080"/>
            <a:ext cx="58750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高动量</a:t>
            </a:r>
            <a:r>
              <a:rPr lang="en-US" altLang="zh-CN"/>
              <a:t>+</a:t>
            </a:r>
            <a:r>
              <a:rPr lang="zh-CN" altLang="en-US"/>
              <a:t>太拥挤</a:t>
            </a:r>
            <a:r>
              <a:rPr lang="en-US" altLang="zh-CN"/>
              <a:t>+</a:t>
            </a:r>
            <a:r>
              <a:rPr lang="zh-CN" altLang="en-US"/>
              <a:t>高杠杆</a:t>
            </a:r>
            <a:r>
              <a:rPr lang="en-US" altLang="zh-CN"/>
              <a:t>=</a:t>
            </a:r>
            <a:r>
              <a:rPr lang="zh-CN" altLang="en-US"/>
              <a:t>一波反转。市场就像积木一样摇摇欲坠，快速的累高会让它快速崩塌，快速崩塌后又会积蓄新的动能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4820" y="146685"/>
            <a:ext cx="8246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年长牛的基础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，宏观与经济基本面的长期韧性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158926" y="3133880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288091" y="3263714"/>
            <a:ext cx="1139185" cy="1139185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055192" y="3079671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1755802" y="3135218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1884297" y="3265052"/>
            <a:ext cx="1139185" cy="113918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1652068" y="3080340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171930" y="3834582"/>
            <a:ext cx="198773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123507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增长模式转型：从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地产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出口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转向新质生产力（科技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高端制造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内需消费），经济增速中枢稳定在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4%-5%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，全要素生产率提升对冲人口红利减弱。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23507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增长模式转型</a:t>
            </a:r>
            <a:r>
              <a:rPr lang="en-US" altLang="zh-CN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房地产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到股权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投资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3989081" y="4532607"/>
            <a:ext cx="3748105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企业盈利稳态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6921724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房地产与地方债务风险有序化解，居民资产负债表修复，消费与投资信心持续改善，打破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低物价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高负债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负反馈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921724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宏观风险出清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722880" y="5193665"/>
            <a:ext cx="5534660" cy="10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非金融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A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ROE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中枢回升至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10%-12%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且波动收敛，经营性现金流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净利润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≥80%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，分红率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≥30%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，形成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盈利增长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现金流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分红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的三重回报闭环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582796" y="3174704"/>
            <a:ext cx="1295277" cy="1295913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8703261" y="3295168"/>
            <a:ext cx="1055554" cy="1056192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487763" y="3124510"/>
            <a:ext cx="1391287" cy="1391294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 flipV="1">
            <a:off x="6573046" y="3822535"/>
            <a:ext cx="2009751" cy="12716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4820" y="146685"/>
            <a:ext cx="8246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年长牛的基础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，资本市场制度生态的成熟完善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158926" y="3133880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288091" y="3263714"/>
            <a:ext cx="1139185" cy="1139185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055192" y="3079671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1755802" y="3135218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1884297" y="3265052"/>
            <a:ext cx="1139185" cy="113918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1652068" y="3080340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171930" y="3834582"/>
            <a:ext cx="198773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123507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全面注册制深化，退市常态化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	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年均退市率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≥5%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IPO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节奏与市场容量匹配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23507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发行与退市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3989081" y="4532607"/>
            <a:ext cx="3748105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公司治理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6921724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分红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回购机制健全，违法成本极高。现金分红总额年均增长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≥8%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921724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投资者保护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722880" y="5193665"/>
            <a:ext cx="5534660" cy="10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遏制减持乱象，提升信息披露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质量，实控人减持占比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≤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净利润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30%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，财务造假零容忍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582796" y="3174704"/>
            <a:ext cx="1295277" cy="1295913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8703261" y="3295168"/>
            <a:ext cx="1055554" cy="1056192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487763" y="3124510"/>
            <a:ext cx="1391287" cy="1391294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 flipV="1">
            <a:off x="6573046" y="3822535"/>
            <a:ext cx="2009751" cy="12716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4820" y="146685"/>
            <a:ext cx="8246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年长牛的基础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，长期资金的持续流入与结构优化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158926" y="3133880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288091" y="3263714"/>
            <a:ext cx="1139185" cy="1139185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055192" y="3079671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1755802" y="3135218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1884297" y="3265052"/>
            <a:ext cx="1139185" cy="113918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1652068" y="3080340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171930" y="3834582"/>
            <a:ext cx="198773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123190" y="1257300"/>
            <a:ext cx="5370195" cy="8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养老金、社保、保险资金入市比例提升，权益配置占比从当前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10%-15%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升至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25%-30%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，成为市场第一大机构力量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23507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本土长钱主导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3989081" y="4532607"/>
            <a:ext cx="3748105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外资长期增配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6921724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IPO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再融资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减持规模与长钱流入节奏匹配，年融资额占市值比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≤3%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，避免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抽血效应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921724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资金供需平衡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722880" y="5193665"/>
            <a:ext cx="5534660" cy="10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外资长期增配：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MSCI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富时罗素纳入因子持续提升，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股在全球权益配置中占比达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5%-8%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，与中国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GDP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全球占比匹配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582796" y="3174704"/>
            <a:ext cx="1295277" cy="1295913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8703261" y="3295168"/>
            <a:ext cx="1055554" cy="1056192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487763" y="3124510"/>
            <a:ext cx="1391287" cy="1391294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 flipV="1">
            <a:off x="6573046" y="3822535"/>
            <a:ext cx="2009751" cy="12716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4820" y="146685"/>
            <a:ext cx="8246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年长牛的基础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，产业结构升级与企业核心竞争力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158926" y="3133880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288091" y="3263714"/>
            <a:ext cx="1139185" cy="1139185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055192" y="3079671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1755802" y="3135218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1884297" y="3265052"/>
            <a:ext cx="1139185" cy="113918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1652068" y="3080340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171930" y="3834582"/>
            <a:ext cx="198773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123507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硬科技（半导体、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、高端装备）、新能源、生物医药等战略新兴产业营收占比超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50%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，成为盈利增长主力。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23507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赛道迭代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3989081" y="4532607"/>
            <a:ext cx="3748105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全球化与国产替代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6557645" y="1216660"/>
            <a:ext cx="4932045" cy="10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龙头公司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ROE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持续高于行业均值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3-5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个百分点，具备品牌、技术、规模或网络效应壁垒，抗周期能力增强。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921724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企业护城河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722880" y="5193665"/>
            <a:ext cx="5534660" cy="10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高端制造出海加速，半导体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设备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材料国产化率从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30%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升至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70%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，形成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内需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+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出口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双轮驱动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582796" y="3174704"/>
            <a:ext cx="1295277" cy="1295913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8703261" y="3295168"/>
            <a:ext cx="1055554" cy="1056192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487763" y="3124510"/>
            <a:ext cx="1391287" cy="1391294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 flipV="1">
            <a:off x="6573046" y="3822535"/>
            <a:ext cx="2009751" cy="12716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4820" y="146685"/>
            <a:ext cx="8246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年长牛的基础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5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，流动性与估值体系的稳健支撑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5" name="椭圆"/>
          <p:cNvSpPr/>
          <p:nvPr>
            <p:custDataLst>
              <p:tags r:id="rId1"/>
            </p:custDataLst>
          </p:nvPr>
        </p:nvSpPr>
        <p:spPr>
          <a:xfrm>
            <a:off x="5158926" y="3133880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5000">
                  <a:schemeClr val="accent2">
                    <a:alpha val="100000"/>
                  </a:schemeClr>
                </a:gs>
                <a:gs pos="88000">
                  <a:schemeClr val="accent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6" name="椭圆 25"/>
          <p:cNvSpPr/>
          <p:nvPr>
            <p:custDataLst>
              <p:tags r:id="rId2"/>
            </p:custDataLst>
          </p:nvPr>
        </p:nvSpPr>
        <p:spPr>
          <a:xfrm>
            <a:off x="5288091" y="3263714"/>
            <a:ext cx="1139185" cy="1139185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弧形 85"/>
          <p:cNvSpPr/>
          <p:nvPr>
            <p:custDataLst>
              <p:tags r:id="rId3"/>
            </p:custDataLst>
          </p:nvPr>
        </p:nvSpPr>
        <p:spPr>
          <a:xfrm rot="16200000">
            <a:off x="5055192" y="3079671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8" name="椭圆"/>
          <p:cNvSpPr/>
          <p:nvPr>
            <p:custDataLst>
              <p:tags r:id="rId4"/>
            </p:custDataLst>
          </p:nvPr>
        </p:nvSpPr>
        <p:spPr>
          <a:xfrm>
            <a:off x="1755802" y="3135218"/>
            <a:ext cx="1398247" cy="1398938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1884297" y="3265052"/>
            <a:ext cx="1139185" cy="1139185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弧形 85"/>
          <p:cNvSpPr/>
          <p:nvPr>
            <p:custDataLst>
              <p:tags r:id="rId6"/>
            </p:custDataLst>
          </p:nvPr>
        </p:nvSpPr>
        <p:spPr>
          <a:xfrm rot="16200000">
            <a:off x="1652068" y="3080340"/>
            <a:ext cx="1502563" cy="1501872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3171930" y="3834582"/>
            <a:ext cx="1987737" cy="0"/>
          </a:xfrm>
          <a:prstGeom prst="line">
            <a:avLst/>
          </a:prstGeom>
          <a:ln w="158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>
            <p:custDataLst>
              <p:tags r:id="rId8"/>
            </p:custDataLst>
          </p:nvPr>
        </p:nvSpPr>
        <p:spPr>
          <a:xfrm>
            <a:off x="123507" y="1257309"/>
            <a:ext cx="4568299" cy="9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十年期国债收益率稳定在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2.5%-3.0%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，权益资产风险溢价（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ERP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）维持在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4%-6%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，提升股市相对吸引力。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23507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低利率环境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0"/>
            </p:custDataLst>
          </p:nvPr>
        </p:nvSpPr>
        <p:spPr>
          <a:xfrm>
            <a:off x="3989081" y="4532607"/>
            <a:ext cx="3748105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估值理性化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6557645" y="1216660"/>
            <a:ext cx="4932045" cy="10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机构投资者持股占比超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60%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，市场从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题材炒作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转向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价值投资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，股价与企业内在价值长期挂钩。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6921724" y="2407077"/>
            <a:ext cx="4568299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定价权转移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2722880" y="5193665"/>
            <a:ext cx="5534660" cy="10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沪深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300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市盈率中枢稳定在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12-15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倍，行业估值与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ROE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、增速匹配，避免结构性泡沫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"/>
          <p:cNvSpPr/>
          <p:nvPr>
            <p:custDataLst>
              <p:tags r:id="rId14"/>
            </p:custDataLst>
          </p:nvPr>
        </p:nvSpPr>
        <p:spPr>
          <a:xfrm>
            <a:off x="8582796" y="3174704"/>
            <a:ext cx="1295277" cy="1295913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" name="椭圆 4"/>
          <p:cNvSpPr/>
          <p:nvPr>
            <p:custDataLst>
              <p:tags r:id="rId15"/>
            </p:custDataLst>
          </p:nvPr>
        </p:nvSpPr>
        <p:spPr>
          <a:xfrm>
            <a:off x="8703261" y="3295168"/>
            <a:ext cx="1055554" cy="1056192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6"/>
            </p:custDataLst>
          </p:nvPr>
        </p:nvSpPr>
        <p:spPr>
          <a:xfrm rot="16200000">
            <a:off x="8487763" y="3124510"/>
            <a:ext cx="1391287" cy="1391294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 flipV="1">
            <a:off x="6573046" y="3822535"/>
            <a:ext cx="2009751" cy="12716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77035" y="146685"/>
            <a:ext cx="8585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未来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20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年牛市，等着我们，勿让散户心里变化追上基本面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变化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30" y="698500"/>
            <a:ext cx="10560050" cy="2729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30" y="3519805"/>
            <a:ext cx="10560050" cy="2697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11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16.8248779296875,&quot;left&quot;:52.324957275390624,&quot;top&quot;:73.06256103515625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3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1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388.3464660644531,&quot;left&quot;:70,&quot;top&quot;:95.87676696777343,&quot;width&quot;:807.50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131_2*l_h_i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TEXT_FILL_FORE_SCHEMECOLOR_INDEX" val="1"/>
  <p:tag name="KSO_WM_UNIT_TEXT_FILL_TYPE" val="1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31_2*l_h_a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131_2*l_h_i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TEXT_FILL_FORE_SCHEMECOLOR_INDEX" val="1"/>
  <p:tag name="KSO_WM_UNIT_TEXT_FILL_TYPE" val="1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31_2*l_h_a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31_2*l_h_f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BEAUTIFY_FLAG" val="#wm#"/>
  <p:tag name="KSO_WM_UNIT_PRESET_TEXT" val="单击此处输入智能正文，文字是您思想的提炼，请尽量言简意赅的阐述观点。单击此处添加正文&#10;文字是您思想的提炼。单击此处输入智能正文，文字是您思想的提炼，请尽量言简意赅的阐述观点。单击此处添加正文"/>
  <p:tag name="KSO_WM_UNIT_TEXT_FILL_FORE_SCHEMECOLOR_INDEX" val="1"/>
  <p:tag name="KSO_WM_UNIT_TEXT_FILL_TYPE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131_2*l_h_i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TEXT_FILL_FORE_SCHEMECOLOR_INDEX" val="1"/>
  <p:tag name="KSO_WM_UNIT_TEXT_FILL_TYPE" val="1"/>
</p:tagLst>
</file>

<file path=ppt/tags/tag154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131_2*l_h_i*1_1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LINE_FORE_SCHEMECOLOR_INDEX" val="5"/>
</p:tagLst>
</file>

<file path=ppt/tags/tag155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131_2*l_h_i*1_2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LINE_FORE_SCHEMECOLOR_INDEX" val="5"/>
</p:tagLst>
</file>

<file path=ppt/tags/tag156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131_2*l_h_i*1_3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BEAUTIFY_FLAG" val="#wm#"/>
  <p:tag name="KSO_WM_UNIT_LINE_FORE_SCHEMECOLOR_INDEX" val="5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31_2*l_h_a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BEAUTIFY_FLAG" val="#wm#"/>
  <p:tag name="KSO_WM_UNIT_PRESET_TEXT" val="添加项标题"/>
  <p:tag name="KSO_WM_UNIT_TEXT_FILL_FORE_SCHEMECOLOR_INDEX" val="1"/>
  <p:tag name="KSO_WM_UNIT_TEXT_FILL_TYPE" val="1"/>
</p:tagLst>
</file>

<file path=ppt/tags/tag1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31_2*l_h_f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BEAUTIFY_FLAG" val="#wm#"/>
  <p:tag name="KSO_WM_UNIT_PRESET_TEXT" val="单击此处输入智能正文，文字是您思想的提炼，请尽量言简意赅的阐述观点。单击此处添加正文文字是您思想的提炼&#10;文字是您思想的提炼。单击此处输入智能正文，文字是您思想的提炼，请尽量言简意赅的阐述观点。"/>
  <p:tag name="KSO_WM_UNIT_TEXT_FILL_FORE_SCHEMECOLOR_INDEX" val="1"/>
  <p:tag name="KSO_WM_UNIT_TEXT_FILL_TYPE" val="1"/>
</p:tagLst>
</file>

<file path=ppt/tags/tag1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31_2*l_h_f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BEAUTIFY_FLAG" val="#wm#"/>
  <p:tag name="KSO_WM_UNIT_PRESET_TEXT" val="单击此处输入智能正文，文字是您思想的提炼，请尽量言简意赅的阐述观点。单击此处添加正文文字是您思想的提炼&#10;文字是您思想的提炼。单击此处输入智能正文，文字是您思想的提炼，请尽量言简意赅的阐述观点。"/>
  <p:tag name="KSO_WM_UNIT_TEXT_FILL_FORE_SCHEMECOLOR_INDEX" val="1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023]}"/>
</p:tagLst>
</file>

<file path=ppt/tags/tag16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6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6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40492954_1*q_h_a*1_1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加项标题"/>
  <p:tag name="KSO_WM_DIAGRAM_USE_COLOR_VALUE" val="{&quot;color_scheme&quot;:1,&quot;color_type&quot;:1,&quot;theme_color_indexes&quot;:[5,6,5,6,5,6]}"/>
</p:tagLst>
</file>

<file path=ppt/tags/tag166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40492954_1*q_h_f*1_1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根据需要可酌情增减文字，以便观者准确地理解您传达的思想"/>
  <p:tag name="KSO_WM_DIAGRAM_USE_COLOR_VALUE" val="{&quot;color_scheme&quot;:1,&quot;color_type&quot;:1,&quot;theme_color_indexes&quot;:[5,6,5,6,5,6]}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40492954_1*q_h_a*1_3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加项标题"/>
  <p:tag name="KSO_WM_DIAGRAM_USE_COLOR_VALUE" val="{&quot;color_scheme&quot;:1,&quot;color_type&quot;:1,&quot;theme_color_indexes&quot;:[5,6,5,6,5,6]}"/>
</p:tagLst>
</file>

<file path=ppt/tags/tag168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40492954_1*q_h_f*1_3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可酌情增减文字，以便观者准确地理解您传达的思想"/>
  <p:tag name="KSO_WM_DIAGRAM_USE_COLOR_VALUE" val="{&quot;color_scheme&quot;:1,&quot;color_type&quot;:1,&quot;theme_color_indexes&quot;:[5,6,5,6,5,6]}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40492954_1*q_h_a*1_2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加项标题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0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40492954_1*q_h_f*1_2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简明扼要地阐述您的观点。根据需要可酌情增减文字，以便观者准确地理解您传达的思想"/>
  <p:tag name="KSO_WM_DIAGRAM_USE_COLOR_VALUE" val="{&quot;color_scheme&quot;:1,&quot;color_type&quot;:1,&quot;theme_color_indexes&quot;:[5,6,5,6,5,6]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40492954_1*q_i*1_1"/>
  <p:tag name="KSO_WM_TEMPLATE_CATEGORY" val="diagram"/>
  <p:tag name="KSO_WM_TEMPLATE_INDEX" val="404929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6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solid&quot;:{&quot;brightness&quot;:0.6000000238418579,&quot;colorType&quot;:1,&quot;foreColorIndex&quot;:5,&quot;transparency&quot;:0.870000004768371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40492954_1*q_i*1_3"/>
  <p:tag name="KSO_WM_TEMPLATE_CATEGORY" val="diagram"/>
  <p:tag name="KSO_WM_TEMPLATE_INDEX" val="404929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"/>
  <p:tag name="KSO_WM_UNIT_ID" val="diagram40492954_1*q_i*1_4"/>
  <p:tag name="KSO_WM_TEMPLATE_CATEGORY" val="diagram"/>
  <p:tag name="KSO_WM_TEMPLATE_INDEX" val="404929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5"/>
  <p:tag name="KSO_WM_UNIT_ID" val="diagram40492954_1*q_i*1_5"/>
  <p:tag name="KSO_WM_TEMPLATE_CATEGORY" val="diagram"/>
  <p:tag name="KSO_WM_TEMPLATE_INDEX" val="404929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40492954_1*q_h_i*1_3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4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40492954_1*q_h_i*1_2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4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40492954_1*q_h_i*1_1_1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4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2"/>
  <p:tag name="KSO_WM_UNIT_ID" val="diagram40492954_1*q_h_a*1_3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人&#10;需求"/>
  <p:tag name="KSO_WM_DIAGRAM_USE_COLOR_VALUE" val="{&quot;color_scheme&quot;:1,&quot;color_type&quot;:1,&quot;theme_color_indexes&quot;:[5,6,5,6,5,6]}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40492954_1*q_i*1_2"/>
  <p:tag name="KSO_WM_TEMPLATE_CATEGORY" val="diagram"/>
  <p:tag name="KSO_WM_TEMPLATE_INDEX" val="40492954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2"/>
  <p:tag name="KSO_WM_UNIT_ID" val="diagram40492954_1*q_h_a*1_1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货&#10;供需"/>
  <p:tag name="KSO_WM_DIAGRAM_USE_COLOR_VALUE" val="{&quot;color_scheme&quot;:1,&quot;color_type&quot;:1,&quot;theme_color_indexes&quot;:[5,6,5,6,5,6]}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2"/>
  <p:tag name="KSO_WM_UNIT_ID" val="diagram40492954_1*q_h_a*1_2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UNIT_TEXT_TYPE" val="1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场&#10;渠道"/>
  <p:tag name="KSO_WM_DIAGRAM_USE_COLOR_VALUE" val="{&quot;color_scheme&quot;:1,&quot;color_type&quot;:1,&quot;theme_color_indexes&quot;:[5,6,5,6,5,6]}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40492954_1*q_h_i*1_3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40492954_1*q_h_i*1_3_3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40492954_1*q_h_i*1_1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40492954_1*q_h_i*1_1_3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40492954_1*q_h_i*1_2_2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40492954_1*q_h_i*1_2_3"/>
  <p:tag name="KSO_WM_TEMPLATE_CATEGORY" val="diagram"/>
  <p:tag name="KSO_WM_TEMPLATE_INDEX" val="4049295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VIRTUALLY_FRAME" val="{&quot;height&quot;:381.7,&quot;left&quot;:22.99998779296875,&quot;top&quot;:70.25,&quot;width&quot;:922.5500244140625}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8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428851]}"/>
</p:tagLst>
</file>

<file path=ppt/tags/tag18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1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ODkyZjYyMmI5MzU5YjIyMzEwMjc4NWEyNTE0ZDZmMWIifQ=="/>
  <p:tag name="resource_record_key" val="{&quot;13&quot;:[19972048],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19,3321780,3321442,3312142,3313566,3322195,3318988,3331400,3314227,3321480,3331402,3403044,3322133,3327686,3319360,3321782,3330472,3322019,3322421,3322227,3322235,3312479,3321420,3428851,3312417,3322023,3322565,3318475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2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49.7248779296875,&quot;left&quot;:9.7,&quot;top&quot;:58.36256103515625,&quot;width&quot;:895.125042724609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1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1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1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1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1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1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1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1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你的项正文，文字是您思想的提炼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1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475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1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449.7248779296875,&quot;left&quot;:9.724957275390626,&quot;top&quot;:58.36256103515625,&quot;width&quot;:895.10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2841</Words>
  <Application>WPS 演示</Application>
  <PresentationFormat>宽屏</PresentationFormat>
  <Paragraphs>231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思源黑体 CN Medium</vt:lpstr>
      <vt:lpstr>思源黑体 CN Heavy</vt:lpstr>
      <vt:lpstr>标准粗黑</vt:lpstr>
      <vt:lpstr>OPPOSans M</vt:lpstr>
      <vt:lpstr>黑体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siren</cp:lastModifiedBy>
  <cp:revision>437</cp:revision>
  <dcterms:created xsi:type="dcterms:W3CDTF">2022-12-31T05:43:00Z</dcterms:created>
  <dcterms:modified xsi:type="dcterms:W3CDTF">2026-02-10T09:23:26Z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012791573A0F4F41A538C0833C69C9B9_13</vt:lpwstr>
  </property>
</Properties>
</file>