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318" r:id="rId5"/>
    <p:sldId id="260" r:id="rId6"/>
    <p:sldId id="302" r:id="rId7"/>
    <p:sldId id="303" r:id="rId8"/>
    <p:sldId id="304" r:id="rId9"/>
    <p:sldId id="319" r:id="rId10"/>
    <p:sldId id="320" r:id="rId11"/>
    <p:sldId id="322" r:id="rId12"/>
    <p:sldId id="323" r:id="rId13"/>
    <p:sldId id="324" r:id="rId14"/>
    <p:sldId id="325" r:id="rId15"/>
    <p:sldId id="328" r:id="rId16"/>
    <p:sldId id="272" r:id="rId17"/>
    <p:sldId id="306" r:id="rId18"/>
    <p:sldId id="281" r:id="rId19"/>
    <p:sldId id="316" r:id="rId20"/>
    <p:sldId id="270" r:id="rId21"/>
    <p:sldId id="26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7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image" Target="../media/image15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image" Target="../media/image16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image" Target="../media/image18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60.xml"/><Relationship Id="rId15" Type="http://schemas.openxmlformats.org/officeDocument/2006/relationships/image" Target="../media/image22.png"/><Relationship Id="rId14" Type="http://schemas.openxmlformats.org/officeDocument/2006/relationships/tags" Target="../tags/tag159.xml"/><Relationship Id="rId13" Type="http://schemas.openxmlformats.org/officeDocument/2006/relationships/image" Target="../media/image21.png"/><Relationship Id="rId12" Type="http://schemas.openxmlformats.org/officeDocument/2006/relationships/tags" Target="../tags/tag158.xml"/><Relationship Id="rId11" Type="http://schemas.openxmlformats.org/officeDocument/2006/relationships/image" Target="../media/image20.png"/><Relationship Id="rId10" Type="http://schemas.openxmlformats.org/officeDocument/2006/relationships/tags" Target="../tags/tag157.xml"/><Relationship Id="rId1" Type="http://schemas.openxmlformats.org/officeDocument/2006/relationships/tags" Target="../tags/tag15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3" Type="http://schemas.openxmlformats.org/officeDocument/2006/relationships/image" Target="../media/image23.pn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3" Type="http://schemas.openxmlformats.org/officeDocument/2006/relationships/image" Target="../media/image24.pn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0.xml"/><Relationship Id="rId7" Type="http://schemas.openxmlformats.org/officeDocument/2006/relationships/image" Target="../media/image27.png"/><Relationship Id="rId6" Type="http://schemas.openxmlformats.org/officeDocument/2006/relationships/tags" Target="../tags/tag169.xml"/><Relationship Id="rId5" Type="http://schemas.openxmlformats.org/officeDocument/2006/relationships/image" Target="../media/image26.png"/><Relationship Id="rId4" Type="http://schemas.openxmlformats.org/officeDocument/2006/relationships/tags" Target="../tags/tag168.xml"/><Relationship Id="rId3" Type="http://schemas.openxmlformats.org/officeDocument/2006/relationships/image" Target="../media/image25.png"/><Relationship Id="rId2" Type="http://schemas.openxmlformats.org/officeDocument/2006/relationships/tags" Target="../tags/tag16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2" Type="http://schemas.openxmlformats.org/officeDocument/2006/relationships/image" Target="../media/image28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8.pn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image" Target="../media/image9.png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10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1.pn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3.xml"/><Relationship Id="rId6" Type="http://schemas.openxmlformats.org/officeDocument/2006/relationships/image" Target="../media/image13.pn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image" Target="../media/image12.png"/><Relationship Id="rId2" Type="http://schemas.openxmlformats.org/officeDocument/2006/relationships/tags" Target="../tags/tag130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3" Type="http://schemas.openxmlformats.org/officeDocument/2006/relationships/image" Target="../media/image14.pn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6800" y="1524635"/>
            <a:ext cx="8657590" cy="2002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优选市场强者</a:t>
            </a:r>
            <a:r>
              <a:rPr lang="en-US" altLang="zh-CN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en-US" altLang="zh-CN" sz="6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顺势而为盈利</a:t>
            </a:r>
            <a:endParaRPr lang="en-US" altLang="zh-CN" sz="6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A1120619060002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2023.2.8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景顺鼎益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9280" y="768350"/>
            <a:ext cx="11047730" cy="5624195"/>
          </a:xfrm>
          <a:prstGeom prst="rect">
            <a:avLst/>
          </a:prstGeom>
        </p:spPr>
      </p:pic>
      <p:sp>
        <p:nvSpPr>
          <p:cNvPr id="6" name="五角星 5"/>
          <p:cNvSpPr/>
          <p:nvPr>
            <p:custDataLst>
              <p:tags r:id="rId4"/>
            </p:custDataLst>
          </p:nvPr>
        </p:nvSpPr>
        <p:spPr>
          <a:xfrm>
            <a:off x="9519920" y="5059680"/>
            <a:ext cx="429895" cy="44005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04355" y="2600960"/>
            <a:ext cx="487680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回档时，神奇色阶</a:t>
            </a:r>
            <a:r>
              <a:rPr lang="en-US" altLang="zh-CN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四阶全红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真回档！</a:t>
            </a:r>
            <a:r>
              <a:rPr lang="zh-CN" altLang="en-US" sz="2000">
                <a:solidFill>
                  <a:schemeClr val="tx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色阶没有任何变色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继续跟踪，在捕捞季节再出红柱买点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锁定二浪上涨</a:t>
            </a:r>
            <a:endParaRPr lang="zh-CN" altLang="en-US" sz="22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0255" y="768350"/>
            <a:ext cx="10729595" cy="5616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1545" y="1280795"/>
            <a:ext cx="2616200" cy="1047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三板斧终于来了</a:t>
            </a:r>
            <a:endParaRPr lang="zh-CN" altLang="en-US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是轻仓还是多买点？</a:t>
            </a:r>
            <a:endParaRPr lang="zh-CN" altLang="en-US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患得患失！</a:t>
            </a:r>
            <a:endParaRPr lang="zh-CN" altLang="en-US" sz="22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8815" y="1070610"/>
            <a:ext cx="2240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</a:t>
            </a:r>
            <a:endParaRPr lang="zh-CN" altLang="en-US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会不会和上次一样</a:t>
            </a:r>
            <a:endParaRPr lang="zh-CN" altLang="en-US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还是鸡肋</a:t>
            </a:r>
            <a:r>
              <a:rPr lang="en-US" altLang="zh-CN" sz="2000">
                <a:solidFill>
                  <a:schemeClr val="accent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?</a:t>
            </a:r>
            <a:endParaRPr lang="en-US" altLang="zh-CN" sz="2000">
              <a:solidFill>
                <a:schemeClr val="accent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1565" y="2529840"/>
            <a:ext cx="2315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涨过一波了！</a:t>
            </a:r>
            <a:endParaRPr lang="zh-CN" altLang="en-US" sz="200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三板斧也出卖点了</a:t>
            </a:r>
            <a:endParaRPr lang="zh-CN" altLang="en-US" sz="200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全部走！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1105" y="4588510"/>
            <a:ext cx="385572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C0C0C0"/>
                </a:highlight>
                <a:latin typeface="思源黑体 CN Heavy" panose="020B0A00000000000000" charset="-122"/>
                <a:ea typeface="思源黑体 CN Heavy" panose="020B0A00000000000000" charset="-122"/>
              </a:rPr>
              <a:t>管中窥豹，不知全貌！</a:t>
            </a:r>
            <a:endParaRPr lang="zh-CN" altLang="en-US" sz="3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highlight>
                <a:srgbClr val="C0C0C0"/>
              </a:highligh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0385" y="768350"/>
            <a:ext cx="11110595" cy="5602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7855" y="953770"/>
            <a:ext cx="209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此时色阶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短期走好，量能好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轻仓参与</a:t>
            </a:r>
            <a:endParaRPr lang="zh-CN" altLang="en-US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5105" y="833120"/>
            <a:ext cx="265112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第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次三板斧，又隔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天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，</a:t>
            </a:r>
            <a:r>
              <a:rPr lang="en-US" altLang="zh-CN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中期走好，量能好</a:t>
            </a:r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2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加仓参与！</a:t>
            </a:r>
            <a:endParaRPr lang="zh-CN" altLang="en-US" sz="22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06230" y="1985645"/>
            <a:ext cx="2103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三板斧卖点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要规避风险！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但阶段有</a:t>
            </a:r>
            <a:r>
              <a:rPr lang="en-US" altLang="zh-CN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阶红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减持，</a:t>
            </a:r>
            <a:r>
              <a:rPr lang="zh-CN" altLang="en-US" sz="20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不全卖！</a:t>
            </a:r>
            <a:endParaRPr lang="zh-CN" altLang="en-US" sz="20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19440000">
            <a:off x="10233025" y="790575"/>
            <a:ext cx="992505" cy="1441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073765" y="18415"/>
            <a:ext cx="1682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此处</a:t>
            </a:r>
            <a:r>
              <a:rPr lang="en-US" altLang="zh-CN" sz="20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185</a:t>
            </a:r>
            <a:endParaRPr lang="en-US" altLang="zh-CN" sz="20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后来</a:t>
            </a:r>
            <a:r>
              <a:rPr lang="en-US" altLang="zh-CN" sz="20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219</a:t>
            </a:r>
            <a:endParaRPr lang="en-US" altLang="zh-CN" sz="20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51010" y="47625"/>
            <a:ext cx="1626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还是三板斧</a:t>
            </a:r>
            <a:endParaRPr lang="zh-CN" altLang="en-US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还能吃一轮</a:t>
            </a:r>
            <a:endParaRPr lang="zh-CN" altLang="en-US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50210" y="4591685"/>
            <a:ext cx="40716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C0C0C0"/>
                </a:highlight>
                <a:latin typeface="思源黑体 CN Heavy" panose="020B0A00000000000000" charset="-122"/>
                <a:ea typeface="思源黑体 CN Heavy" panose="020B0A00000000000000" charset="-122"/>
              </a:rPr>
              <a:t>顺势而为，见势得利！</a:t>
            </a:r>
            <a:endParaRPr lang="zh-CN" altLang="en-US" sz="3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highlight>
                <a:srgbClr val="C0C0C0"/>
              </a:highlight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355340" y="4827270"/>
            <a:ext cx="1042035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8560" y="4827270"/>
            <a:ext cx="894080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104390" y="4778693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杨春虎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389120" y="4827270"/>
            <a:ext cx="1760855" cy="320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4445"/>
            <a:ext cx="12191365" cy="960755"/>
          </a:xfrm>
          <a:prstGeom prst="rect">
            <a:avLst/>
          </a:prstGeom>
          <a:solidFill>
            <a:srgbClr val="E20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970" y="251460"/>
            <a:ext cx="2038350" cy="7048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35" y="146050"/>
            <a:ext cx="121913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   </a:t>
            </a:r>
            <a:r>
              <a:rPr lang="zh-CN" altLang="en-US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</a:t>
            </a:r>
            <a:r>
              <a:rPr 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工具</a:t>
            </a:r>
            <a:r>
              <a:rPr lang="en-US" altLang="zh-CN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ED86B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智能盯盘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D86B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D86B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44220" y="6245860"/>
            <a:ext cx="9405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姓名：李兴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执业编号：A1120619060002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日期：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2023.1.30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0970" y="1154430"/>
            <a:ext cx="2524125" cy="638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下箭头 10"/>
          <p:cNvSpPr/>
          <p:nvPr/>
        </p:nvSpPr>
        <p:spPr>
          <a:xfrm rot="19380000">
            <a:off x="2815590" y="1717040"/>
            <a:ext cx="328295" cy="73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48025" y="1793240"/>
            <a:ext cx="8789670" cy="4128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7480" y="4449445"/>
            <a:ext cx="2870200" cy="15563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7480" y="2676525"/>
            <a:ext cx="2869565" cy="164655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22375" y="758190"/>
            <a:ext cx="9734550" cy="548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购买流程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4330" y="829310"/>
            <a:ext cx="11529695" cy="53524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68650" y="151130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临渊羡鱼，不如退而结网！</a:t>
            </a:r>
            <a:endParaRPr lang="zh-CN" altLang="en-US" sz="28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020" y="810260"/>
            <a:ext cx="5557520" cy="5372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0950" y="822960"/>
            <a:ext cx="5350510" cy="5372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645" y="2160270"/>
            <a:ext cx="611505" cy="187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1520" y="2143760"/>
            <a:ext cx="650875" cy="198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">
                <a:latin typeface="思源黑体 CN Heavy" panose="020B0A00000000000000" charset="-122"/>
                <a:ea typeface="思源黑体 CN Heavy" panose="020B0A00000000000000" charset="-122"/>
              </a:rPr>
              <a:t>神奇全红</a:t>
            </a:r>
            <a:endParaRPr lang="zh-CN" altLang="en-US" sz="8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8255" y="798830"/>
            <a:ext cx="9594850" cy="541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68650" y="151130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临渊羡鱼，不如退而结网！</a:t>
            </a:r>
            <a:endParaRPr lang="zh-CN" altLang="en-US" sz="28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8475" y="768350"/>
            <a:ext cx="11216640" cy="542480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549005" y="2489835"/>
            <a:ext cx="27832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9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上证大盘</a:t>
            </a:r>
            <a:endParaRPr lang="zh-CN" sz="39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2430" y="768350"/>
            <a:ext cx="11393170" cy="54578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852285" y="895350"/>
            <a:ext cx="214249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9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沪深</a:t>
            </a:r>
            <a:r>
              <a:rPr lang="en-US" altLang="zh-CN" sz="39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300</a:t>
            </a:r>
            <a:endParaRPr lang="en-US" altLang="zh-CN" sz="39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5170" y="815340"/>
            <a:ext cx="10793095" cy="5392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875" y="778510"/>
            <a:ext cx="10279380" cy="5454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1540" y="815975"/>
            <a:ext cx="10408285" cy="5375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8660" y="1047115"/>
            <a:ext cx="5859145" cy="42773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北向资金与美元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78300" y="1597660"/>
            <a:ext cx="7477125" cy="439356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《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04829" y="1115060"/>
            <a:ext cx="8582501" cy="5578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一、神奇色阶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走好：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收红</a:t>
            </a:r>
            <a:r>
              <a:rPr lang="en-US" altLang="zh-CN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线，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2.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中期生命线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红色。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3.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四阶全红。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走坏：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在神奇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K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回落并变绿色。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2.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中期生命线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开始变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3.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神奇色阶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开始变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绿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色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出场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。</a:t>
            </a:r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二、辅助指标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走好：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海洋状态，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金叉，开口向上。</a:t>
            </a:r>
            <a:endParaRPr lang="zh-CN" altLang="en-US" sz="2100" b="1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                5.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捕捞季节，</a:t>
            </a:r>
            <a:r>
              <a:rPr lang="zh-CN" altLang="en-US" sz="2100" b="1" dirty="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金叉，并且向上收红柱。</a:t>
            </a:r>
            <a:endParaRPr lang="zh-CN" altLang="en-US" sz="2100" b="1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           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走坏：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4.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海洋状态，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出现死叉。</a:t>
            </a:r>
            <a:endParaRPr lang="zh-CN" altLang="en-US" sz="2100" b="1" dirty="0">
              <a:solidFill>
                <a:srgbClr val="00B05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                    5.</a:t>
            </a:r>
            <a:r>
              <a:rPr lang="zh-CN" altLang="en-US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捕捞季节</a:t>
            </a:r>
            <a:r>
              <a:rPr lang="en-US" altLang="zh-CN" sz="21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死叉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&amp;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收绿柱时</a:t>
            </a:r>
            <a:r>
              <a:rPr lang="en-US" altLang="zh-CN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100" b="1" dirty="0">
                <a:solidFill>
                  <a:srgbClr val="00B05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出场。</a:t>
            </a:r>
            <a:endParaRPr lang="zh-CN" altLang="en-US" sz="21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en-US" altLang="zh-CN" sz="1725" b="1" dirty="0">
              <a:solidFill>
                <a:schemeClr val="tx1"/>
              </a:solidFill>
            </a:endParaRPr>
          </a:p>
          <a:p>
            <a:r>
              <a:rPr lang="zh-CN" altLang="en-US" sz="2250" b="1" dirty="0">
                <a:solidFill>
                  <a:srgbClr val="00B0F0"/>
                </a:solidFill>
              </a:rPr>
              <a:t>新手</a:t>
            </a:r>
            <a:r>
              <a:rPr lang="en-US" altLang="zh-CN" sz="2250" b="1" dirty="0">
                <a:solidFill>
                  <a:srgbClr val="00B0F0"/>
                </a:solidFill>
              </a:rPr>
              <a:t>.</a:t>
            </a:r>
            <a:r>
              <a:rPr lang="en-US" altLang="zh-CN" sz="2250" b="1" dirty="0">
                <a:solidFill>
                  <a:srgbClr val="FF0000"/>
                </a:solidFill>
              </a:rPr>
              <a:t> </a:t>
            </a:r>
            <a:r>
              <a:rPr lang="zh-CN" sz="2250" b="1" dirty="0">
                <a:solidFill>
                  <a:srgbClr val="FF0000"/>
                </a:solidFill>
              </a:rPr>
              <a:t>核心原则</a:t>
            </a:r>
            <a:r>
              <a:rPr lang="en-US" altLang="zh-CN" sz="2250" b="1" dirty="0">
                <a:solidFill>
                  <a:srgbClr val="FF0000"/>
                </a:solidFill>
              </a:rPr>
              <a:t>-</a:t>
            </a:r>
            <a:r>
              <a:rPr lang="zh-CN" altLang="en-US" sz="2250" b="1" dirty="0">
                <a:solidFill>
                  <a:srgbClr val="FF0000"/>
                </a:solidFill>
              </a:rPr>
              <a:t>缓进（全部符合）</a:t>
            </a:r>
            <a:r>
              <a:rPr lang="en-US" altLang="zh-CN" sz="2250" b="1" dirty="0">
                <a:solidFill>
                  <a:srgbClr val="FF0000"/>
                </a:solidFill>
              </a:rPr>
              <a:t>;</a:t>
            </a:r>
            <a:r>
              <a:rPr lang="zh-CN" altLang="en-US" sz="2250" b="1" dirty="0">
                <a:solidFill>
                  <a:schemeClr val="bg1"/>
                </a:solidFill>
              </a:rPr>
              <a:t>；</a:t>
            </a:r>
            <a:r>
              <a:rPr lang="zh-CN" altLang="en-US" sz="2250" b="1" dirty="0">
                <a:solidFill>
                  <a:srgbClr val="00B050"/>
                </a:solidFill>
              </a:rPr>
              <a:t>快退（其一符合）。</a:t>
            </a:r>
            <a:r>
              <a:rPr lang="zh-CN" altLang="en-US" sz="2250" b="1" dirty="0">
                <a:solidFill>
                  <a:schemeClr val="bg1"/>
                </a:solidFill>
              </a:rPr>
              <a:t>。</a:t>
            </a:r>
            <a:endParaRPr lang="zh-CN" altLang="en-US" sz="2250" b="1" dirty="0">
              <a:solidFill>
                <a:schemeClr val="bg1"/>
              </a:solidFill>
            </a:endParaRPr>
          </a:p>
          <a:p>
            <a:r>
              <a:rPr lang="zh-CN" altLang="en-US" sz="2500" b="1" dirty="0">
                <a:solidFill>
                  <a:srgbClr val="002060"/>
                </a:solidFill>
              </a:rPr>
              <a:t>老手</a:t>
            </a:r>
            <a:r>
              <a:rPr lang="en-US" altLang="zh-CN" sz="2500" b="1" dirty="0">
                <a:solidFill>
                  <a:srgbClr val="002060"/>
                </a:solidFill>
              </a:rPr>
              <a:t>......</a:t>
            </a:r>
            <a:endParaRPr lang="zh-CN" altLang="en-US" sz="2500" b="1" dirty="0">
              <a:solidFill>
                <a:srgbClr val="002060"/>
              </a:solidFill>
            </a:endParaRPr>
          </a:p>
          <a:p>
            <a:r>
              <a:rPr lang="zh-CN" altLang="en-US" sz="1875" b="1">
                <a:solidFill>
                  <a:srgbClr val="FF0000"/>
                </a:solidFill>
                <a:sym typeface="+mn-ea"/>
              </a:rPr>
              <a:t>      </a:t>
            </a:r>
            <a:endParaRPr lang="en-US" altLang="zh-CN" sz="1350" dirty="0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景顺鼎益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4360" y="757555"/>
            <a:ext cx="10981690" cy="5630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58075" y="2353310"/>
            <a:ext cx="43446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上升回档</a:t>
            </a:r>
            <a:endParaRPr lang="zh-CN" altLang="en-US" sz="2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真回档？假动作？</a:t>
            </a:r>
            <a:endParaRPr lang="zh-CN" altLang="en-US" sz="23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3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进早很容易吃亏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捕捞季节红柱没起来，又死叉缩短了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000">
                <a:latin typeface="思源黑体 CN Heavy" panose="020B0A00000000000000" charset="-122"/>
                <a:ea typeface="思源黑体 CN Heavy" panose="020B0A00000000000000" charset="-122"/>
              </a:rPr>
              <a:t>到底该如何决断！</a:t>
            </a:r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宽屏</PresentationFormat>
  <Paragraphs>129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Medium</vt:lpstr>
      <vt:lpstr>黑体</vt:lpstr>
      <vt:lpstr>思源黑体 CN Bold</vt:lpstr>
      <vt:lpstr>思源黑体 CN Normal</vt:lpstr>
      <vt:lpstr>思源黑体 CN Heavy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E 山</cp:lastModifiedBy>
  <cp:revision>189</cp:revision>
  <dcterms:created xsi:type="dcterms:W3CDTF">2019-06-19T02:08:00Z</dcterms:created>
  <dcterms:modified xsi:type="dcterms:W3CDTF">2023-02-08T13:02:14Z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A3A90E766B0241DCAF025DC57F5AC0A0</vt:lpwstr>
  </property>
</Properties>
</file>