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5"/>
  </p:notesMasterIdLst>
  <p:sldIdLst>
    <p:sldId id="370" r:id="rId4"/>
    <p:sldId id="2568" r:id="rId6"/>
    <p:sldId id="505" r:id="rId7"/>
    <p:sldId id="2546" r:id="rId8"/>
    <p:sldId id="2563" r:id="rId9"/>
    <p:sldId id="2565" r:id="rId10"/>
    <p:sldId id="2566" r:id="rId11"/>
    <p:sldId id="2562" r:id="rId12"/>
    <p:sldId id="2547" r:id="rId13"/>
    <p:sldId id="2558" r:id="rId14"/>
    <p:sldId id="2548" r:id="rId15"/>
    <p:sldId id="2559" r:id="rId16"/>
    <p:sldId id="2549" r:id="rId17"/>
    <p:sldId id="2550" r:id="rId18"/>
    <p:sldId id="255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30" userDrawn="1">
          <p15:clr>
            <a:srgbClr val="A4A3A4"/>
          </p15:clr>
        </p15:guide>
        <p15:guide id="2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30"/>
        <p:guide pos="34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16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国内服务器龙头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国内服务器龙头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36.png"/><Relationship Id="rId1" Type="http://schemas.openxmlformats.org/officeDocument/2006/relationships/tags" Target="../tags/tag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654935"/>
            <a:ext cx="8777605" cy="669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《好股研选》栏目解读小班课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2025 .07.15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4690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</a:t>
            </a:r>
            <a:r>
              <a:rPr lang="zh-CN" sz="3200" b="1">
                <a:solidFill>
                  <a:schemeClr val="bg1"/>
                </a:solidFill>
              </a:rPr>
              <a:t>第</a:t>
            </a:r>
            <a:r>
              <a:rPr lang="en-US" altLang="zh-CN" sz="3200" b="1">
                <a:solidFill>
                  <a:schemeClr val="bg1"/>
                </a:solidFill>
              </a:rPr>
              <a:t>1</a:t>
            </a:r>
            <a:r>
              <a:rPr lang="zh-CN" altLang="en-US" sz="3200" b="1">
                <a:solidFill>
                  <a:schemeClr val="bg1"/>
                </a:solidFill>
              </a:rPr>
              <a:t>讲：何谓好股</a:t>
            </a:r>
            <a:r>
              <a:rPr lang="en-US" altLang="zh-CN" sz="3200" b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</a:rPr>
              <a:t>好股定位</a:t>
            </a:r>
            <a:endParaRPr lang="zh-CN" altLang="en-US" sz="32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04417" y="-104140"/>
            <a:ext cx="5908896" cy="660400"/>
          </a:xfrm>
        </p:spPr>
        <p:txBody>
          <a:bodyPr/>
          <a:lstStyle/>
          <a:p>
            <a:r>
              <a:rPr lang="zh-CN" altLang="en-US" dirty="0"/>
              <a:t>案例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1"/>
          <a:srcRect l="43168" t="2917" r="1870" b="4395"/>
          <a:stretch>
            <a:fillRect/>
          </a:stretch>
        </p:blipFill>
        <p:spPr>
          <a:xfrm>
            <a:off x="505460" y="1054100"/>
            <a:ext cx="5104765" cy="41249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94360" y="5514975"/>
            <a:ext cx="5501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你们会算新易盛的合理估值吗？（</a:t>
            </a:r>
            <a:r>
              <a:rPr lang="en-US" altLang="zh-CN"/>
              <a:t>PE≈15</a:t>
            </a:r>
            <a:r>
              <a:rPr lang="zh-CN" altLang="en-US"/>
              <a:t>至</a:t>
            </a:r>
            <a:r>
              <a:rPr lang="en-US" altLang="zh-CN"/>
              <a:t>20</a:t>
            </a:r>
            <a:r>
              <a:rPr lang="zh-CN" altLang="en-US"/>
              <a:t>倍）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2"/>
          <a:srcRect l="17088" t="4356" r="2156" b="3333"/>
          <a:stretch>
            <a:fillRect/>
          </a:stretch>
        </p:blipFill>
        <p:spPr>
          <a:xfrm>
            <a:off x="7733665" y="836930"/>
            <a:ext cx="3896360" cy="2474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99785" y="747395"/>
            <a:ext cx="15443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英伟达</a:t>
            </a:r>
            <a:r>
              <a:rPr lang="en-US" altLang="zh-CN"/>
              <a:t>4</a:t>
            </a:r>
            <a:r>
              <a:rPr lang="zh-CN" altLang="en-US"/>
              <a:t>万亿市值，还有</a:t>
            </a:r>
            <a:r>
              <a:rPr lang="en-US" altLang="zh-CN"/>
              <a:t>50%</a:t>
            </a:r>
            <a:r>
              <a:rPr lang="zh-CN" altLang="en-US"/>
              <a:t>的空间？</a:t>
            </a:r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3"/>
          <a:srcRect l="14177" t="3555" r="1622" b="4499"/>
          <a:stretch>
            <a:fillRect/>
          </a:stretch>
        </p:blipFill>
        <p:spPr>
          <a:xfrm>
            <a:off x="6096000" y="3429000"/>
            <a:ext cx="4036695" cy="275463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0407015" y="3980180"/>
            <a:ext cx="15728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同为北美算力龙头中际旭创、天孚通信、太辰光还没新高</a:t>
            </a:r>
            <a:endParaRPr lang="zh-CN" altLang="en-US"/>
          </a:p>
        </p:txBody>
      </p:sp>
      <p:pic>
        <p:nvPicPr>
          <p:cNvPr id="13" name="图片 12"/>
          <p:cNvPicPr/>
          <p:nvPr/>
        </p:nvPicPr>
        <p:blipFill>
          <a:blip r:embed="rId4"/>
          <a:srcRect l="7593" t="6375" r="9724" b="5229"/>
          <a:stretch>
            <a:fillRect/>
          </a:stretch>
        </p:blipFill>
        <p:spPr>
          <a:xfrm>
            <a:off x="5752465" y="1860550"/>
            <a:ext cx="1691640" cy="127444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5"/>
          <a:srcRect l="2619" t="6390" r="2362" b="5497"/>
          <a:stretch>
            <a:fillRect/>
          </a:stretch>
        </p:blipFill>
        <p:spPr>
          <a:xfrm>
            <a:off x="9384665" y="2084705"/>
            <a:ext cx="2595245" cy="12268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-124460"/>
            <a:ext cx="5908896" cy="660400"/>
          </a:xfrm>
        </p:spPr>
        <p:txBody>
          <a:bodyPr/>
          <a:lstStyle/>
          <a:p>
            <a:r>
              <a:rPr lang="zh-CN" altLang="en-US" dirty="0"/>
              <a:t>好股定位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31495" y="761365"/>
            <a:ext cx="3056255" cy="46418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、好股都有较高的风险报酬比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4185" y="1225550"/>
            <a:ext cx="11509375" cy="4187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所谓风险报酬比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——你愿意用承担多少风险来获取多大的超过时间价值的额外报酬。关于风险，实操中要考虑的是“低吸”时会不会跌破，如果跌破最多损失是多少。所以关键是对低吸位的支撑强度预判，以及预设一旦跌破多少就止损，建议跌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第一档支撑就减仓。至于收益预期，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就是要对上涨高度有一个提前预判，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预测大概能涨到什么位置，以及涨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到哪你就会心满意足的分批止盈。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《好股研选》一般都会优选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下方安全垫较厚较多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，而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上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方反弹空间至少20%-30%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以上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的潜力股。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0795" y="2177415"/>
            <a:ext cx="7720965" cy="3854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04417" y="-104140"/>
            <a:ext cx="5908896" cy="660400"/>
          </a:xfrm>
        </p:spPr>
        <p:txBody>
          <a:bodyPr/>
          <a:lstStyle/>
          <a:p>
            <a:r>
              <a:rPr lang="zh-CN" altLang="en-US" dirty="0"/>
              <a:t>案例</a:t>
            </a:r>
            <a:endParaRPr lang="zh-CN" altLang="en-US" dirty="0"/>
          </a:p>
        </p:txBody>
      </p:sp>
      <p:pic>
        <p:nvPicPr>
          <p:cNvPr id="2" name="图片 1"/>
          <p:cNvPicPr/>
          <p:nvPr/>
        </p:nvPicPr>
        <p:blipFill>
          <a:blip r:embed="rId1"/>
          <a:srcRect l="2731" t="4156" r="3120" b="5175"/>
          <a:stretch>
            <a:fillRect/>
          </a:stretch>
        </p:blipFill>
        <p:spPr>
          <a:xfrm>
            <a:off x="393065" y="1555115"/>
            <a:ext cx="5721985" cy="343027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12250" t="2539" r="2101" b="3756"/>
          <a:stretch>
            <a:fillRect/>
          </a:stretch>
        </p:blipFill>
        <p:spPr>
          <a:xfrm>
            <a:off x="6282055" y="1085850"/>
            <a:ext cx="5491480" cy="38995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746240" y="55156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回档双重支撑，一旦新高，空间打开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好股定位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964565" y="915670"/>
            <a:ext cx="5039360" cy="456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、好股应该是大部分人都可以做到的波段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7570" y="1627505"/>
            <a:ext cx="4389755" cy="2956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①有买点。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连续一字板的妖股或连续大阳线逼空的个股，没有回踩机会，也不存在蓄势突破的买点，可能是好股也可以不是“好股”。因为大部分人只能看着它涨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②敢买入。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有些个股只是“一波牛”，大部分人都不敢买入这类透支严重的个股，就不是我们定义的“好股”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567"/>
          <a:stretch>
            <a:fillRect/>
          </a:stretch>
        </p:blipFill>
        <p:spPr>
          <a:xfrm>
            <a:off x="5685155" y="887730"/>
            <a:ext cx="6009005" cy="3695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20205" y="4810760"/>
            <a:ext cx="4288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为什么很少写涨停板或宣传连板个股？</a:t>
            </a:r>
            <a:endParaRPr lang="zh-CN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为什么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r>
              <a:rPr lang="en-US" altLang="zh-CN" b="1">
                <a:solidFill>
                  <a:srgbClr val="FF0000"/>
                </a:solidFill>
              </a:rPr>
              <a:t>14</a:t>
            </a:r>
            <a:r>
              <a:rPr lang="zh-CN" altLang="en-US" b="1">
                <a:solidFill>
                  <a:srgbClr val="FF0000"/>
                </a:solidFill>
              </a:rPr>
              <a:t>日我选奥浦迈而非近岸蛋白</a:t>
            </a:r>
            <a:r>
              <a:rPr lang="zh-CN" b="1">
                <a:solidFill>
                  <a:srgbClr val="FF0000"/>
                </a:solidFill>
              </a:rPr>
              <a:t>？</a:t>
            </a:r>
            <a:endParaRPr 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2822" y="-46355"/>
            <a:ext cx="5908896" cy="660400"/>
          </a:xfrm>
        </p:spPr>
        <p:txBody>
          <a:bodyPr/>
          <a:lstStyle/>
          <a:p>
            <a:r>
              <a:rPr lang="zh-CN" altLang="en-US" dirty="0"/>
              <a:t>好股定位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92810" y="789940"/>
            <a:ext cx="5864225" cy="3771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、好股兑现的时间不应该太长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预期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什么时候会涨）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39825" y="1304290"/>
            <a:ext cx="4305935" cy="653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1600" dirty="0">
                <a:sym typeface="+mn-ea"/>
              </a:rPr>
              <a:t>风口</a:t>
            </a:r>
            <a:r>
              <a:rPr sz="1600">
                <a:sym typeface="+mn-ea"/>
              </a:rPr>
              <a:t>强势股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的兑现周期定位在一周，最长不超过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周（选股时注意日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的金叉共振）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l="2810" t="2303" r="2186" b="47357"/>
          <a:stretch>
            <a:fillRect/>
          </a:stretch>
        </p:blipFill>
        <p:spPr>
          <a:xfrm>
            <a:off x="1045210" y="3971925"/>
            <a:ext cx="4504690" cy="19075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图片 10"/>
          <p:cNvPicPr/>
          <p:nvPr/>
        </p:nvPicPr>
        <p:blipFill>
          <a:blip r:embed="rId2"/>
          <a:srcRect l="2709" t="2728" r="1366" b="4588"/>
          <a:stretch>
            <a:fillRect/>
          </a:stretch>
        </p:blipFill>
        <p:spPr>
          <a:xfrm>
            <a:off x="1045210" y="2190750"/>
            <a:ext cx="4505325" cy="15367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975985" y="1343025"/>
            <a:ext cx="4677410" cy="680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②隐形冠军的兑现周期最长不应超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个月，即月内可能会启动（选股时注意月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的金叉共振）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3"/>
          <a:srcRect l="2220" t="5921" r="2188" b="7367"/>
          <a:stretch>
            <a:fillRect/>
          </a:stretch>
        </p:blipFill>
        <p:spPr>
          <a:xfrm>
            <a:off x="5907405" y="2199640"/>
            <a:ext cx="5578475" cy="15005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图片 13"/>
          <p:cNvPicPr/>
          <p:nvPr/>
        </p:nvPicPr>
        <p:blipFill>
          <a:blip r:embed="rId4"/>
          <a:srcRect l="1913" t="2062" r="1719" b="43889"/>
          <a:stretch>
            <a:fillRect/>
          </a:stretch>
        </p:blipFill>
        <p:spPr>
          <a:xfrm>
            <a:off x="5907405" y="3890010"/>
            <a:ext cx="5496560" cy="198945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好股定位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92810" y="913765"/>
            <a:ext cx="5864225" cy="3771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、好股应该结合风口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紧跟资金，做绩优活跃强势股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4545" y="1675130"/>
            <a:ext cx="5451475" cy="11684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风口判断要点</a:t>
            </a:r>
            <a:endParaRPr lang="zh-CN" altLang="en-US" sz="1400" b="1" i="0">
              <a:solidFill>
                <a:srgbClr val="333333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逻辑成立，逻辑够硬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资金认可，资金流入较多，跑出市场龙头，涨停梯队比较完整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400" b="1" i="0">
                <a:solidFill>
                  <a:srgbClr val="333333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</a:rPr>
              <a:t>短线强势股的特征</a:t>
            </a:r>
            <a:endParaRPr lang="zh-CN" altLang="en-US" sz="1400" b="1" i="0">
              <a:solidFill>
                <a:srgbClr val="333333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4257" t="19248" r="5411" b="6494"/>
          <a:stretch>
            <a:fillRect/>
          </a:stretch>
        </p:blipFill>
        <p:spPr>
          <a:xfrm>
            <a:off x="804545" y="3012440"/>
            <a:ext cx="5268595" cy="24326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4545" y="16751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4545" y="250698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rcRect l="1657" t="3632" r="1985" b="2541"/>
          <a:stretch>
            <a:fillRect/>
          </a:stretch>
        </p:blipFill>
        <p:spPr>
          <a:xfrm>
            <a:off x="6256020" y="2568575"/>
            <a:ext cx="5153025" cy="344741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/>
          <a:srcRect l="1790" t="7549" r="1985" b="6576"/>
          <a:stretch>
            <a:fillRect/>
          </a:stretch>
        </p:blipFill>
        <p:spPr>
          <a:xfrm>
            <a:off x="6073140" y="913765"/>
            <a:ext cx="5633720" cy="14014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案例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519" t="5282" r="1780" b="6645"/>
          <a:stretch>
            <a:fillRect/>
          </a:stretch>
        </p:blipFill>
        <p:spPr>
          <a:xfrm>
            <a:off x="887730" y="803275"/>
            <a:ext cx="8004175" cy="26257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rcRect l="3551" t="4292" r="1803" b="4549"/>
          <a:stretch>
            <a:fillRect/>
          </a:stretch>
        </p:blipFill>
        <p:spPr>
          <a:xfrm>
            <a:off x="4797425" y="2853055"/>
            <a:ext cx="7064375" cy="29095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7730" y="4077970"/>
            <a:ext cx="34436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《好股研选》栏目时不时会出现主升浪个股？</a:t>
            </a:r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不少用户会反复做该栏目里面的个股，这么相信？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栏目定位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4521200" y="-79375"/>
            <a:ext cx="3456305" cy="660400"/>
          </a:xfrm>
        </p:spPr>
        <p:txBody>
          <a:bodyPr/>
          <a:lstStyle/>
          <a:p>
            <a:r>
              <a:rPr lang="zh-CN" altLang="en-US" dirty="0"/>
              <a:t>栏目定位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34695" y="1048385"/>
            <a:ext cx="1098804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sz="1600" dirty="0">
                <a:sym typeface="+mn-ea"/>
              </a:rPr>
              <a:t>《好股研选》是</a:t>
            </a:r>
            <a:r>
              <a:rPr lang="zh-CN" sz="1600" dirty="0">
                <a:sym typeface="+mn-ea"/>
              </a:rPr>
              <a:t>一</a:t>
            </a:r>
            <a:r>
              <a:rPr sz="1600" dirty="0">
                <a:sym typeface="+mn-ea"/>
              </a:rPr>
              <a:t>款</a:t>
            </a:r>
            <a:r>
              <a:rPr sz="1600" b="1" dirty="0">
                <a:solidFill>
                  <a:srgbClr val="FF0000"/>
                </a:solidFill>
                <a:sym typeface="+mn-ea"/>
              </a:rPr>
              <a:t>个股研究研究类产品</a:t>
            </a:r>
            <a:r>
              <a:rPr lang="zh-CN" sz="1600" dirty="0">
                <a:sym typeface="+mn-ea"/>
              </a:rPr>
              <a:t>，争取</a:t>
            </a:r>
            <a:r>
              <a:rPr lang="zh-CN" altLang="en-US" sz="1600" b="1" dirty="0">
                <a:solidFill>
                  <a:srgbClr val="FF0000"/>
                </a:solidFill>
                <a:sym typeface="+mn-ea"/>
              </a:rPr>
              <a:t>中线成长稳健型和短线爆发交易型全方位覆盖</a:t>
            </a:r>
            <a:r>
              <a:rPr lang="zh-CN" altLang="en-US" sz="1600" dirty="0">
                <a:sym typeface="+mn-ea"/>
              </a:rPr>
              <a:t>。中短线定位的</a:t>
            </a:r>
            <a:r>
              <a:rPr lang="en-US" altLang="zh-CN" sz="1600" dirty="0">
                <a:sym typeface="+mn-ea"/>
              </a:rPr>
              <a:t>“</a:t>
            </a:r>
            <a:r>
              <a:rPr lang="zh-CN" altLang="en-US" sz="1600" dirty="0">
                <a:sym typeface="+mn-ea"/>
              </a:rPr>
              <a:t>隐形冠军</a:t>
            </a:r>
            <a:r>
              <a:rPr lang="en-US" altLang="zh-CN" sz="1600" dirty="0">
                <a:sym typeface="+mn-ea"/>
              </a:rPr>
              <a:t>”</a:t>
            </a:r>
            <a:r>
              <a:rPr lang="zh-CN" altLang="en-US" sz="1600" dirty="0">
                <a:sym typeface="+mn-ea"/>
              </a:rPr>
              <a:t>用的是倍量突破或绩优趋势股选股，短线定位做的是风口</a:t>
            </a:r>
            <a:r>
              <a:rPr sz="1600">
                <a:sym typeface="+mn-ea"/>
              </a:rPr>
              <a:t>强势股的回档低吸，用的是资金新高选股法</a:t>
            </a:r>
            <a:r>
              <a:rPr lang="zh-CN" sz="1600">
                <a:sym typeface="+mn-ea"/>
              </a:rPr>
              <a:t>、风口爆量回档选股</a:t>
            </a:r>
            <a:r>
              <a:rPr sz="1600">
                <a:sym typeface="+mn-ea"/>
              </a:rPr>
              <a:t>。</a:t>
            </a:r>
            <a:endParaRPr lang="zh-CN" altLang="en-US" sz="1600">
              <a:sym typeface="+mn-ea"/>
            </a:endParaRPr>
          </a:p>
        </p:txBody>
      </p:sp>
      <p:sp>
        <p:nvSpPr>
          <p:cNvPr id="32" name="圆角矩形 3"/>
          <p:cNvSpPr/>
          <p:nvPr>
            <p:custDataLst>
              <p:tags r:id="rId1"/>
            </p:custDataLst>
          </p:nvPr>
        </p:nvSpPr>
        <p:spPr>
          <a:xfrm>
            <a:off x="1669064" y="2175857"/>
            <a:ext cx="4267727" cy="3497012"/>
          </a:xfrm>
          <a:custGeom>
            <a:avLst/>
            <a:gdLst>
              <a:gd name="adj" fmla="val 522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2" h="6688">
                <a:moveTo>
                  <a:pt x="7955" y="0"/>
                </a:moveTo>
                <a:lnTo>
                  <a:pt x="7963" y="4"/>
                </a:lnTo>
                <a:cubicBezTo>
                  <a:pt x="8081" y="60"/>
                  <a:pt x="8162" y="181"/>
                  <a:pt x="8162" y="320"/>
                </a:cubicBezTo>
                <a:lnTo>
                  <a:pt x="8162" y="6337"/>
                </a:lnTo>
                <a:cubicBezTo>
                  <a:pt x="8162" y="6531"/>
                  <a:pt x="8005" y="6688"/>
                  <a:pt x="7811" y="6688"/>
                </a:cubicBezTo>
                <a:lnTo>
                  <a:pt x="307" y="6688"/>
                </a:lnTo>
                <a:cubicBezTo>
                  <a:pt x="180" y="6688"/>
                  <a:pt x="68" y="6620"/>
                  <a:pt x="7" y="6519"/>
                </a:cubicBezTo>
                <a:lnTo>
                  <a:pt x="0" y="6507"/>
                </a:lnTo>
                <a:lnTo>
                  <a:pt x="7" y="6511"/>
                </a:lnTo>
                <a:cubicBezTo>
                  <a:pt x="49" y="6528"/>
                  <a:pt x="96" y="6538"/>
                  <a:pt x="144" y="6538"/>
                </a:cubicBezTo>
                <a:lnTo>
                  <a:pt x="7648" y="6538"/>
                </a:lnTo>
                <a:cubicBezTo>
                  <a:pt x="7842" y="6538"/>
                  <a:pt x="7999" y="6381"/>
                  <a:pt x="7999" y="6187"/>
                </a:cubicBezTo>
                <a:lnTo>
                  <a:pt x="7999" y="170"/>
                </a:lnTo>
                <a:cubicBezTo>
                  <a:pt x="7999" y="110"/>
                  <a:pt x="7984" y="53"/>
                  <a:pt x="7957" y="3"/>
                </a:cubicBezTo>
                <a:lnTo>
                  <a:pt x="79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23850" tIns="215900" rIns="179705" bIns="698500" numCol="1" spcCol="0" rtlCol="0" fromWordArt="0" anchor="t" anchorCtr="0" forceAA="0" compatLnSpc="1">
            <a:noAutofit/>
          </a:bodyPr>
          <a:p>
            <a:pPr lvl="0" algn="l">
              <a:lnSpc>
                <a:spcPct val="140000"/>
              </a:lnSpc>
              <a:buClrTx/>
              <a:buSzTx/>
              <a:buFontTx/>
            </a:pPr>
            <a:endParaRPr lang="zh-CN" altLang="zh-CN" sz="14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圆角矩形 3"/>
          <p:cNvSpPr/>
          <p:nvPr>
            <p:custDataLst>
              <p:tags r:id="rId2"/>
            </p:custDataLst>
          </p:nvPr>
        </p:nvSpPr>
        <p:spPr>
          <a:xfrm>
            <a:off x="1560830" y="2081216"/>
            <a:ext cx="4290685" cy="3513174"/>
          </a:xfrm>
          <a:prstGeom prst="roundRect">
            <a:avLst>
              <a:gd name="adj" fmla="val 5223"/>
            </a:avLst>
          </a:prstGeom>
          <a:solidFill>
            <a:schemeClr val="lt1">
              <a:lumMod val="100000"/>
              <a:alpha val="1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23850" tIns="323850" rIns="323850" bIns="698500" numCol="1" spcCol="0" rtlCol="0" fromWordArt="0" anchor="t" anchorCtr="0" forceAA="0" compatLnSpc="1">
            <a:noAutofit/>
          </a:bodyPr>
          <a:p>
            <a:pPr lvl="0" algn="just">
              <a:lnSpc>
                <a:spcPct val="140000"/>
              </a:lnSpc>
              <a:buClrTx/>
              <a:buSzTx/>
              <a:buFontTx/>
            </a:pPr>
            <a:r>
              <a:rPr lang="zh-CN" altLang="en-US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“短线机会”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是从短线风口去找寻强势股做回档低吸，尝试捕捉横盘二升。</a:t>
            </a:r>
            <a:r>
              <a:rPr lang="zh-CN" altLang="en-US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短线选股更关注的是量能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，选出量能配合的个股后，再结合强势股的特征来优中选优。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140000"/>
              </a:lnSpc>
              <a:buClrTx/>
              <a:buSzTx/>
              <a:buFontTx/>
            </a:pP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圆角矩形 3"/>
          <p:cNvSpPr/>
          <p:nvPr>
            <p:custDataLst>
              <p:tags r:id="rId3"/>
            </p:custDataLst>
          </p:nvPr>
        </p:nvSpPr>
        <p:spPr>
          <a:xfrm>
            <a:off x="6228506" y="2175857"/>
            <a:ext cx="4267727" cy="3497012"/>
          </a:xfrm>
          <a:custGeom>
            <a:avLst/>
            <a:gdLst>
              <a:gd name="adj" fmla="val 5223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2" h="6688">
                <a:moveTo>
                  <a:pt x="7955" y="0"/>
                </a:moveTo>
                <a:lnTo>
                  <a:pt x="7963" y="4"/>
                </a:lnTo>
                <a:cubicBezTo>
                  <a:pt x="8081" y="60"/>
                  <a:pt x="8162" y="181"/>
                  <a:pt x="8162" y="320"/>
                </a:cubicBezTo>
                <a:lnTo>
                  <a:pt x="8162" y="6337"/>
                </a:lnTo>
                <a:cubicBezTo>
                  <a:pt x="8162" y="6531"/>
                  <a:pt x="8005" y="6688"/>
                  <a:pt x="7811" y="6688"/>
                </a:cubicBezTo>
                <a:lnTo>
                  <a:pt x="307" y="6688"/>
                </a:lnTo>
                <a:cubicBezTo>
                  <a:pt x="180" y="6688"/>
                  <a:pt x="68" y="6620"/>
                  <a:pt x="7" y="6519"/>
                </a:cubicBezTo>
                <a:lnTo>
                  <a:pt x="0" y="6507"/>
                </a:lnTo>
                <a:lnTo>
                  <a:pt x="7" y="6511"/>
                </a:lnTo>
                <a:cubicBezTo>
                  <a:pt x="49" y="6528"/>
                  <a:pt x="96" y="6538"/>
                  <a:pt x="144" y="6538"/>
                </a:cubicBezTo>
                <a:lnTo>
                  <a:pt x="7648" y="6538"/>
                </a:lnTo>
                <a:cubicBezTo>
                  <a:pt x="7842" y="6538"/>
                  <a:pt x="7999" y="6381"/>
                  <a:pt x="7999" y="6187"/>
                </a:cubicBezTo>
                <a:lnTo>
                  <a:pt x="7999" y="170"/>
                </a:lnTo>
                <a:cubicBezTo>
                  <a:pt x="7999" y="110"/>
                  <a:pt x="7984" y="53"/>
                  <a:pt x="7957" y="3"/>
                </a:cubicBezTo>
                <a:lnTo>
                  <a:pt x="79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23850" tIns="215900" rIns="179705" bIns="698500" numCol="1" spcCol="0" rtlCol="0" fromWordArt="0" anchor="t" anchorCtr="0" forceAA="0" compatLnSpc="1">
            <a:noAutofit/>
          </a:bodyPr>
          <a:p>
            <a:pPr lvl="0" algn="l">
              <a:lnSpc>
                <a:spcPct val="140000"/>
              </a:lnSpc>
              <a:buClrTx/>
              <a:buSzTx/>
              <a:buFontTx/>
            </a:pPr>
            <a:endParaRPr lang="zh-CN" altLang="zh-CN" sz="14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圆角矩形 3"/>
          <p:cNvSpPr/>
          <p:nvPr>
            <p:custDataLst>
              <p:tags r:id="rId4"/>
            </p:custDataLst>
          </p:nvPr>
        </p:nvSpPr>
        <p:spPr>
          <a:xfrm>
            <a:off x="6120271" y="2081216"/>
            <a:ext cx="4290685" cy="3513174"/>
          </a:xfrm>
          <a:prstGeom prst="roundRect">
            <a:avLst>
              <a:gd name="adj" fmla="val 5223"/>
            </a:avLst>
          </a:prstGeom>
          <a:solidFill>
            <a:schemeClr val="lt1">
              <a:lumMod val="100000"/>
              <a:alpha val="10000"/>
            </a:schemeClr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23850" tIns="323850" rIns="323850" bIns="698500" numCol="1" spcCol="0" rtlCol="0" fromWordArt="0" anchor="t" anchorCtr="0" forceAA="0" compatLnSpc="1"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定位的是聚焦具备高成长性的的分支龙头，并尽量结合技术形态（多方炮、芙蓉出水、黄金三角、收敛突破）来尝试捕捉中线主升浪行情，</a:t>
            </a:r>
            <a:r>
              <a:rPr lang="zh-CN" altLang="en-US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隐形冠军关键是业绩支撑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140000"/>
              </a:lnSpc>
              <a:buClrTx/>
              <a:buSzTx/>
              <a:buFontTx/>
            </a:pPr>
            <a:endParaRPr lang="zh-CN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圆角矩形 16"/>
          <p:cNvSpPr/>
          <p:nvPr>
            <p:custDataLst>
              <p:tags r:id="rId5"/>
            </p:custDataLst>
          </p:nvPr>
        </p:nvSpPr>
        <p:spPr>
          <a:xfrm>
            <a:off x="5258749" y="5024695"/>
            <a:ext cx="485748" cy="488362"/>
          </a:xfrm>
          <a:prstGeom prst="roundRect">
            <a:avLst>
              <a:gd name="adj" fmla="val 2376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圆角矩形 16"/>
          <p:cNvSpPr/>
          <p:nvPr>
            <p:custDataLst>
              <p:tags r:id="rId6"/>
            </p:custDataLst>
          </p:nvPr>
        </p:nvSpPr>
        <p:spPr>
          <a:xfrm>
            <a:off x="6296479" y="5024695"/>
            <a:ext cx="485748" cy="488362"/>
          </a:xfrm>
          <a:prstGeom prst="roundRect">
            <a:avLst>
              <a:gd name="adj" fmla="val 23765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4521200" y="-79375"/>
            <a:ext cx="3456305" cy="660400"/>
          </a:xfrm>
        </p:spPr>
        <p:txBody>
          <a:bodyPr/>
          <a:lstStyle/>
          <a:p>
            <a:r>
              <a:rPr lang="zh-CN" altLang="en-US" dirty="0"/>
              <a:t>栏目定位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39470" y="1061720"/>
            <a:ext cx="4904105" cy="20612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</a:t>
            </a:r>
            <a:r>
              <a:rPr lang="zh-CN" altLang="en-US" sz="16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隐形冠军</a:t>
            </a:r>
            <a:endParaRPr lang="zh-CN" altLang="en-US" sz="16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中线（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个月）定位的“隐形冠军”是聚焦高成长性的的分支龙头，并尽量结合技术形态（多方炮、芙蓉出水、黄金三角、收敛突破）来尝试捕捉中线主升浪行情，每周输出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中线选股要点：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业绩向好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控盘回档或中低位突破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中短线资金潜伏炒作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79515" y="975042"/>
            <a:ext cx="5080000" cy="181483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</a:t>
            </a:r>
            <a:r>
              <a:rPr lang="zh-CN" altLang="en-US" sz="16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爆量回档</a:t>
            </a:r>
            <a:endParaRPr lang="zh-CN" altLang="en-US" sz="16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短线（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周）定位的“爆量回档”做的是风口个股的回档低吸，一般优选风口题材，叠加长阳不破、厂字型选股等来捕捉短线机会，每周输出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短线选股要点：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短线选股最关注的是量能和事件催化，用【资金选股法】选出后再结合强势股特征来优中选优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676390" y="3122930"/>
            <a:ext cx="4540250" cy="258762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rcRect l="1049" t="6635" r="2284" b="5044"/>
          <a:stretch>
            <a:fillRect/>
          </a:stretch>
        </p:blipFill>
        <p:spPr>
          <a:xfrm>
            <a:off x="1044575" y="3662045"/>
            <a:ext cx="3977640" cy="16567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案例：隐形冠军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512945" y="7467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15</a:t>
            </a:r>
            <a:r>
              <a:rPr lang="zh-CN" altLang="en-US"/>
              <a:t>日的风口来选股</a:t>
            </a:r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1"/>
          <a:srcRect l="26004" t="3216" r="807" b="3216"/>
          <a:stretch>
            <a:fillRect/>
          </a:stretch>
        </p:blipFill>
        <p:spPr>
          <a:xfrm>
            <a:off x="590550" y="1371600"/>
            <a:ext cx="5914390" cy="3855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224280" y="5570220"/>
            <a:ext cx="4760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激光技术领导者，赛道佼佼者控盘回档</a:t>
            </a:r>
            <a:endParaRPr lang="zh-CN" altLang="en-US"/>
          </a:p>
        </p:txBody>
      </p:sp>
      <p:pic>
        <p:nvPicPr>
          <p:cNvPr id="14" name="图片 13"/>
          <p:cNvPicPr/>
          <p:nvPr/>
        </p:nvPicPr>
        <p:blipFill>
          <a:blip r:embed="rId2"/>
          <a:srcRect l="26271" t="3915" r="3095"/>
          <a:stretch>
            <a:fillRect/>
          </a:stretch>
        </p:blipFill>
        <p:spPr>
          <a:xfrm>
            <a:off x="6721475" y="1371600"/>
            <a:ext cx="5031740" cy="4102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406640" y="563435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国内服务器龙头，但估值不算低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案例：爆量回档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469130" y="6604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</a:t>
            </a:r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7</a:t>
            </a:r>
            <a:r>
              <a:rPr lang="zh-CN" altLang="en-US"/>
              <a:t>月</a:t>
            </a:r>
            <a:r>
              <a:rPr lang="en-US" altLang="zh-CN"/>
              <a:t>15</a:t>
            </a:r>
            <a:r>
              <a:rPr lang="zh-CN" altLang="en-US"/>
              <a:t>日的风口来选股</a:t>
            </a:r>
            <a:endParaRPr lang="zh-CN" altLang="en-US"/>
          </a:p>
        </p:txBody>
      </p:sp>
      <p:pic>
        <p:nvPicPr>
          <p:cNvPr id="17" name="图片 16"/>
          <p:cNvPicPr/>
          <p:nvPr/>
        </p:nvPicPr>
        <p:blipFill>
          <a:blip r:embed="rId1"/>
          <a:srcRect l="3607" t="2178" r="2790" b="3585"/>
          <a:stretch>
            <a:fillRect/>
          </a:stretch>
        </p:blipFill>
        <p:spPr>
          <a:xfrm>
            <a:off x="242570" y="1259840"/>
            <a:ext cx="6624320" cy="40392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8" name="图片 17"/>
          <p:cNvPicPr/>
          <p:nvPr/>
        </p:nvPicPr>
        <p:blipFill>
          <a:blip r:embed="rId2"/>
          <a:srcRect l="4510" t="2168" r="3934" b="2640"/>
          <a:stretch>
            <a:fillRect/>
          </a:stretch>
        </p:blipFill>
        <p:spPr>
          <a:xfrm>
            <a:off x="4947285" y="2418715"/>
            <a:ext cx="7071995" cy="386715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251700" y="13550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上海国资委旗下，业绩良好</a:t>
            </a:r>
            <a:endParaRPr lang="zh-CN"/>
          </a:p>
        </p:txBody>
      </p:sp>
      <p:sp>
        <p:nvSpPr>
          <p:cNvPr id="4" name="文本框 3"/>
          <p:cNvSpPr txBox="1"/>
          <p:nvPr/>
        </p:nvSpPr>
        <p:spPr>
          <a:xfrm>
            <a:off x="883285" y="56534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业绩亏损</a:t>
            </a:r>
            <a:r>
              <a:rPr lang="zh-CN">
                <a:sym typeface="+mn-ea"/>
              </a:rPr>
              <a:t>民企</a:t>
            </a:r>
            <a:r>
              <a:rPr lang="zh-CN"/>
              <a:t>，但反弹潜力大点</a:t>
            </a:r>
            <a:endParaRPr 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>
                <a:sym typeface="+mn-ea"/>
              </a:rPr>
              <a:t>何谓好股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04417" y="-104140"/>
            <a:ext cx="5908896" cy="660400"/>
          </a:xfrm>
        </p:spPr>
        <p:txBody>
          <a:bodyPr/>
          <a:lstStyle/>
          <a:p>
            <a:r>
              <a:rPr lang="zh-CN" altLang="en-US" dirty="0"/>
              <a:t>好股定位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19760" y="935355"/>
            <a:ext cx="5144770" cy="456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、好股三要素：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好赛道好公司好股价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9760" y="1666875"/>
            <a:ext cx="5328285" cy="40341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365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第一，要在一个好赛道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因为时代抛弃一个夕阳行业时可能连个招呼都不会打，赛道决定了这家公司能走多远。好赛道的标准：政策支撑的新兴赛道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行业处于成长期或困境反转期。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365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365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第二，要有业绩支撑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。因为公司的盈利能力是股价持续上涨的源动力。所以要关注公司赚不赚钱，以及公司赚钱速度是不是在提升，其次最好有护城河。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365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365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第三，股价要合理偏低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因为成长性再好的公司，如果股价已经反映，那么上行空间就会很有限，说不定此时进场反而成接盘侠，所以估值决定了你出手时的安全性和收益高度。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31141"/>
          <a:stretch>
            <a:fillRect/>
          </a:stretch>
        </p:blipFill>
        <p:spPr>
          <a:xfrm>
            <a:off x="6176645" y="1666875"/>
            <a:ext cx="5765165" cy="39528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07_1*l_h_i*1_1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96.54973051296446,&quot;left&quot;:122.9,&quot;top&quot;:163.87527559055118,&quot;width&quot;:725.62500610351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DIAGRAM_VIRTUALLY_FRAME" val="{&quot;height&quot;:296.54973051296446,&quot;left&quot;:122.9,&quot;top&quot;:163.87527559055118,&quot;width&quot;:725.6250061035156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1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7_1*l_h_f*1_1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。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07_1*l_h_i*1_2_2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296.54973051296446,&quot;left&quot;:122.9,&quot;top&quot;:163.87527559055118,&quot;width&quot;:725.6250061035156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DIAGRAM_VIRTUALLY_FRAME" val="{&quot;height&quot;:296.54973051296446,&quot;left&quot;:122.9,&quot;top&quot;:163.87527559055118,&quot;width&quot;:725.6250061035156}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7_1*l_h_f*1_2_1"/>
  <p:tag name="KSO_WM_TEMPLATE_CATEGORY" val="diagram"/>
  <p:tag name="KSO_WM_TEMPLATE_INDEX" val="20231307"/>
  <p:tag name="KSO_WM_UNIT_LAYERLEVEL" val="1_1_1"/>
  <p:tag name="KSO_WM_TAG_VERSION" val="3.0"/>
  <p:tag name="KSO_WM_UNIT_TEXT_TYPE" val="1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2,&quot;transparency&quot;:0.8999999761581421},&quot;type&quot;:1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19"/>
  <p:tag name="KSO_WM_BEAUTIFY_FLAG" val="#wm#"/>
  <p:tag name="KSO_WM_UNIT_PRESET_TEXT" val="单击此处添加文本具体内容，简明扼要地阐述您的观点。根据需要可酌情增减文字，以便观者准确地理解您传达的思想单击此处添加文本具体内容，简明扼要地阐述您的观点。根据需要简明扼要地阐述您的观点。"/>
  <p:tag name="KSO_WM_UNIT_FILL_TYPE" val="1"/>
  <p:tag name="KSO_WM_UNIT_FILL_FORE_SCHEMECOLOR_INDEX" val="2"/>
  <p:tag name="KSO_WM_UNIT_FILL_FORE_SCHEMECOLOR_INDEX_BRIGHTNESS" val="0"/>
  <p:tag name="KSO_WM_UNIT_LINE_FORE_SCHEMECOLOR_INDEX" val="8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2.xml><?xml version="1.0" encoding="utf-8"?>
<p:tagLst xmlns:p="http://schemas.openxmlformats.org/presentationml/2006/main">
  <p:tag name="KSO_WM_DIAGRAM_VIRTUALLY_FRAME" val="{&quot;height&quot;:296.54973051296446,&quot;left&quot;:122.9,&quot;top&quot;:163.87527559055118,&quot;width&quot;:725.6250061035156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1*l_h_i*1_1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DIAGRAM_VIRTUALLY_FRAME" val="{&quot;height&quot;:296.54973051296446,&quot;left&quot;:122.9,&quot;top&quot;:163.87527559055118,&quot;width&quot;:725.6250061035156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07_1*l_h_i*1_2_1"/>
  <p:tag name="KSO_WM_TEMPLATE_CATEGORY" val="diagram"/>
  <p:tag name="KSO_WM_TEMPLATE_INDEX" val="20231307"/>
  <p:tag name="KSO_WM_UNIT_LAYERLEVEL" val="1_1_1"/>
  <p:tag name="KSO_WM_TAG_VERSION" val="3.0"/>
  <p:tag name="KSO_WM_DIAGRAM_MAX_ITEMCNT" val="4"/>
  <p:tag name="KSO_WM_DIAGRAM_MIN_ITEMCNT" val="2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,3315855]}"/>
  <p:tag name="commondata" val="eyJoZGlkIjoiMTE5OTlmMmY3Mzc0MTBlODE0YTNlMWY0MTJhZTZiYTY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1746</Words>
  <Application>WPS 演示</Application>
  <PresentationFormat>宽屏</PresentationFormat>
  <Paragraphs>144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Arial Unicode MS</vt:lpstr>
      <vt:lpstr>华文宋体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2468</cp:revision>
  <dcterms:created xsi:type="dcterms:W3CDTF">2019-06-19T02:08:00Z</dcterms:created>
  <dcterms:modified xsi:type="dcterms:W3CDTF">2025-07-15T09:11:45Z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